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3" r:id="rId3"/>
    <p:sldId id="282" r:id="rId4"/>
    <p:sldId id="333" r:id="rId5"/>
    <p:sldId id="334" r:id="rId6"/>
    <p:sldId id="335" r:id="rId7"/>
    <p:sldId id="265" r:id="rId8"/>
    <p:sldId id="266" r:id="rId9"/>
  </p:sldIdLst>
  <p:sldSz cx="12192000" cy="6858000"/>
  <p:notesSz cx="9144000" cy="6858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463591-488A-43F8-A8E2-C031215E18B0}" v="1549" dt="2025-09-19T12:24:38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28" autoAdjust="0"/>
    <p:restoredTop sz="70637" autoAdjust="0"/>
  </p:normalViewPr>
  <p:slideViewPr>
    <p:cSldViewPr snapToGrid="0">
      <p:cViewPr varScale="1">
        <p:scale>
          <a:sx n="73" d="100"/>
          <a:sy n="73" d="100"/>
        </p:scale>
        <p:origin x="446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6" d="100"/>
          <a:sy n="136" d="100"/>
        </p:scale>
        <p:origin x="187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tebe, Janez" userId="cd1f63cf-4f91-4876-b1e4-b315203181f0" providerId="ADAL" clId="{82463591-488A-43F8-A8E2-C031215E18B0}"/>
    <pc:docChg chg="custSel modSld">
      <pc:chgData name="Štebe, Janez" userId="cd1f63cf-4f91-4876-b1e4-b315203181f0" providerId="ADAL" clId="{82463591-488A-43F8-A8E2-C031215E18B0}" dt="2025-09-25T06:39:12.820" v="628" actId="20577"/>
      <pc:docMkLst>
        <pc:docMk/>
      </pc:docMkLst>
      <pc:sldChg chg="modSp mod">
        <pc:chgData name="Štebe, Janez" userId="cd1f63cf-4f91-4876-b1e4-b315203181f0" providerId="ADAL" clId="{82463591-488A-43F8-A8E2-C031215E18B0}" dt="2025-09-25T06:39:12.820" v="628" actId="20577"/>
        <pc:sldMkLst>
          <pc:docMk/>
          <pc:sldMk cId="3027469596" sldId="265"/>
        </pc:sldMkLst>
        <pc:spChg chg="mod">
          <ac:chgData name="Štebe, Janez" userId="cd1f63cf-4f91-4876-b1e4-b315203181f0" providerId="ADAL" clId="{82463591-488A-43F8-A8E2-C031215E18B0}" dt="2025-09-25T06:39:12.820" v="628" actId="20577"/>
          <ac:spMkLst>
            <pc:docMk/>
            <pc:sldMk cId="3027469596" sldId="265"/>
            <ac:spMk id="2" creationId="{CC86999D-542C-A351-1719-6513030F54CD}"/>
          </ac:spMkLst>
        </pc:spChg>
      </pc:sldChg>
      <pc:sldChg chg="modNotesTx">
        <pc:chgData name="Štebe, Janez" userId="cd1f63cf-4f91-4876-b1e4-b315203181f0" providerId="ADAL" clId="{82463591-488A-43F8-A8E2-C031215E18B0}" dt="2025-09-25T06:19:59.993" v="332" actId="20577"/>
        <pc:sldMkLst>
          <pc:docMk/>
          <pc:sldMk cId="1713411205" sldId="282"/>
        </pc:sldMkLst>
      </pc:sldChg>
      <pc:sldChg chg="modSp mod modNotesTx">
        <pc:chgData name="Štebe, Janez" userId="cd1f63cf-4f91-4876-b1e4-b315203181f0" providerId="ADAL" clId="{82463591-488A-43F8-A8E2-C031215E18B0}" dt="2025-09-25T06:14:27.145" v="73" actId="403"/>
        <pc:sldMkLst>
          <pc:docMk/>
          <pc:sldMk cId="939909701" sldId="283"/>
        </pc:sldMkLst>
        <pc:graphicFrameChg chg="mod modGraphic">
          <ac:chgData name="Štebe, Janez" userId="cd1f63cf-4f91-4876-b1e4-b315203181f0" providerId="ADAL" clId="{82463591-488A-43F8-A8E2-C031215E18B0}" dt="2025-09-19T11:53:37.059" v="57" actId="313"/>
          <ac:graphicFrameMkLst>
            <pc:docMk/>
            <pc:sldMk cId="939909701" sldId="283"/>
            <ac:graphicFrameMk id="10" creationId="{93DB8419-FEC6-5CDA-8816-F56929AE4D5A}"/>
          </ac:graphicFrameMkLst>
        </pc:graphicFrameChg>
      </pc:sldChg>
      <pc:sldChg chg="modNotesTx">
        <pc:chgData name="Štebe, Janez" userId="cd1f63cf-4f91-4876-b1e4-b315203181f0" providerId="ADAL" clId="{82463591-488A-43F8-A8E2-C031215E18B0}" dt="2025-09-25T06:29:55.799" v="371" actId="20577"/>
        <pc:sldMkLst>
          <pc:docMk/>
          <pc:sldMk cId="201446506" sldId="333"/>
        </pc:sldMkLst>
      </pc:sldChg>
      <pc:sldChg chg="modSp">
        <pc:chgData name="Štebe, Janez" userId="cd1f63cf-4f91-4876-b1e4-b315203181f0" providerId="ADAL" clId="{82463591-488A-43F8-A8E2-C031215E18B0}" dt="2025-09-19T12:21:08.672" v="67" actId="20577"/>
        <pc:sldMkLst>
          <pc:docMk/>
          <pc:sldMk cId="844311312" sldId="334"/>
        </pc:sldMkLst>
        <pc:spChg chg="mod">
          <ac:chgData name="Štebe, Janez" userId="cd1f63cf-4f91-4876-b1e4-b315203181f0" providerId="ADAL" clId="{82463591-488A-43F8-A8E2-C031215E18B0}" dt="2025-09-19T12:21:08.672" v="67" actId="20577"/>
          <ac:spMkLst>
            <pc:docMk/>
            <pc:sldMk cId="844311312" sldId="334"/>
            <ac:spMk id="3" creationId="{D6A6F746-D734-4B88-0B51-07594B2D8418}"/>
          </ac:spMkLst>
        </pc:spChg>
      </pc:sldChg>
      <pc:sldChg chg="modNotesTx">
        <pc:chgData name="Štebe, Janez" userId="cd1f63cf-4f91-4876-b1e4-b315203181f0" providerId="ADAL" clId="{82463591-488A-43F8-A8E2-C031215E18B0}" dt="2025-09-25T06:38:40.422" v="617" actId="20577"/>
        <pc:sldMkLst>
          <pc:docMk/>
          <pc:sldMk cId="473332174" sldId="335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sis.org/en/missy" TargetMode="External"/><Relationship Id="rId2" Type="http://schemas.openxmlformats.org/officeDocument/2006/relationships/hyperlink" Target="https://doi.org/10.1525/collabra.92882" TargetMode="External"/><Relationship Id="rId1" Type="http://schemas.openxmlformats.org/officeDocument/2006/relationships/hyperlink" Target="http://www.harryganzeboom.nl/isco08/index.htm" TargetMode="External"/><Relationship Id="rId6" Type="http://schemas.openxmlformats.org/officeDocument/2006/relationships/hyperlink" Target="https://hdl.handle.net/10622/JA9B8O" TargetMode="External"/><Relationship Id="rId5" Type="http://schemas.openxmlformats.org/officeDocument/2006/relationships/hyperlink" Target="https://metadaten.bibb.de/en/" TargetMode="External"/><Relationship Id="rId4" Type="http://schemas.openxmlformats.org/officeDocument/2006/relationships/hyperlink" Target="https://www.gesis.org/en/missy/materials/EU-SILC/tools/datahandling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eansocialsurvey.org/news/article/contextual-information-round-8-now-available" TargetMode="External"/><Relationship Id="rId2" Type="http://schemas.openxmlformats.org/officeDocument/2006/relationships/hyperlink" Target="https://cses.org/data-download/data-bridging/" TargetMode="External"/><Relationship Id="rId1" Type="http://schemas.openxmlformats.org/officeDocument/2006/relationships/hyperlink" Target="https://doi.org/10.17898/ADP_HDS47_V1" TargetMode="External"/><Relationship Id="rId5" Type="http://schemas.openxmlformats.org/officeDocument/2006/relationships/hyperlink" Target="https://doi.org/10.3897/arphapreprints.e115047" TargetMode="External"/><Relationship Id="rId4" Type="http://schemas.openxmlformats.org/officeDocument/2006/relationships/hyperlink" Target="https://doi.org/10.5281/zenodo.10581886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sda.eu/Tools" TargetMode="External"/><Relationship Id="rId2" Type="http://schemas.openxmlformats.org/officeDocument/2006/relationships/hyperlink" Target="https://doi.org/10.24449/FG-2023-00022" TargetMode="External"/><Relationship Id="rId1" Type="http://schemas.openxmlformats.org/officeDocument/2006/relationships/hyperlink" Target="https://doi.org/10.17226/26464" TargetMode="External"/><Relationship Id="rId4" Type="http://schemas.openxmlformats.org/officeDocument/2006/relationships/hyperlink" Target="https://doi.org/10.25504/FAIRsharing.d8fec9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sis.org/en/missy" TargetMode="External"/><Relationship Id="rId2" Type="http://schemas.openxmlformats.org/officeDocument/2006/relationships/hyperlink" Target="https://doi.org/10.1525/collabra.92882" TargetMode="External"/><Relationship Id="rId1" Type="http://schemas.openxmlformats.org/officeDocument/2006/relationships/hyperlink" Target="http://www.harryganzeboom.nl/isco08/index.htm" TargetMode="External"/><Relationship Id="rId6" Type="http://schemas.openxmlformats.org/officeDocument/2006/relationships/hyperlink" Target="https://hdl.handle.net/10622/JA9B8O" TargetMode="External"/><Relationship Id="rId5" Type="http://schemas.openxmlformats.org/officeDocument/2006/relationships/hyperlink" Target="https://metadaten.bibb.de/en/" TargetMode="External"/><Relationship Id="rId4" Type="http://schemas.openxmlformats.org/officeDocument/2006/relationships/hyperlink" Target="https://www.gesis.org/en/missy/materials/EU-SILC/tools/datahandling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eansocialsurvey.org/news/article/contextual-information-round-8-now-available" TargetMode="External"/><Relationship Id="rId2" Type="http://schemas.openxmlformats.org/officeDocument/2006/relationships/hyperlink" Target="https://cses.org/data-download/data-bridging/" TargetMode="External"/><Relationship Id="rId1" Type="http://schemas.openxmlformats.org/officeDocument/2006/relationships/hyperlink" Target="https://doi.org/10.17898/ADP_HDS47_V1" TargetMode="External"/><Relationship Id="rId5" Type="http://schemas.openxmlformats.org/officeDocument/2006/relationships/hyperlink" Target="https://doi.org/10.3897/arphapreprints.e115047" TargetMode="External"/><Relationship Id="rId4" Type="http://schemas.openxmlformats.org/officeDocument/2006/relationships/hyperlink" Target="https://doi.org/10.5281/zenodo.10581886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sda.eu/Tools" TargetMode="External"/><Relationship Id="rId2" Type="http://schemas.openxmlformats.org/officeDocument/2006/relationships/hyperlink" Target="https://doi.org/10.24449/FG-2023-00022" TargetMode="External"/><Relationship Id="rId1" Type="http://schemas.openxmlformats.org/officeDocument/2006/relationships/hyperlink" Target="https://doi.org/10.17226/26464" TargetMode="External"/><Relationship Id="rId4" Type="http://schemas.openxmlformats.org/officeDocument/2006/relationships/hyperlink" Target="https://doi.org/10.25504/FAIRsharing.d8fec9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57E8A2-B64F-44CC-B8EA-1DDE972D059F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22BFC4B-E69B-4DBE-9FEC-9E0E9545A844}">
      <dgm:prSet/>
      <dgm:spPr/>
      <dgm:t>
        <a:bodyPr/>
        <a:lstStyle/>
        <a:p>
          <a:r>
            <a:rPr lang="en-US" noProof="0" dirty="0"/>
            <a:t>Increasing volume of data accessible</a:t>
          </a:r>
        </a:p>
      </dgm:t>
    </dgm:pt>
    <dgm:pt modelId="{C30022F1-24BB-4A5A-8FEE-2E13597ED235}" type="parTrans" cxnId="{4049A72E-461C-4146-8723-2676BDFE4F66}">
      <dgm:prSet/>
      <dgm:spPr/>
      <dgm:t>
        <a:bodyPr/>
        <a:lstStyle/>
        <a:p>
          <a:endParaRPr lang="en-US"/>
        </a:p>
      </dgm:t>
    </dgm:pt>
    <dgm:pt modelId="{47E5F1DB-B2DF-4A6C-BFDC-B1F8CC97DE85}" type="sibTrans" cxnId="{4049A72E-461C-4146-8723-2676BDFE4F66}">
      <dgm:prSet/>
      <dgm:spPr/>
      <dgm:t>
        <a:bodyPr/>
        <a:lstStyle/>
        <a:p>
          <a:endParaRPr lang="en-US"/>
        </a:p>
      </dgm:t>
    </dgm:pt>
    <dgm:pt modelId="{8AC993DD-CAD1-4F58-8FFF-661CF3146A6A}">
      <dgm:prSet/>
      <dgm:spPr/>
      <dgm:t>
        <a:bodyPr/>
        <a:lstStyle/>
        <a:p>
          <a:r>
            <a:rPr lang="en-GB" noProof="0" dirty="0"/>
            <a:t>Intent: Facilitate data Re-use via secondary analysis</a:t>
          </a:r>
        </a:p>
      </dgm:t>
    </dgm:pt>
    <dgm:pt modelId="{FBF8FE57-F78F-48F9-88D1-EBFC9BAA2785}" type="parTrans" cxnId="{EC7C1420-EEA2-4B07-9C4C-2F4E17B68B87}">
      <dgm:prSet/>
      <dgm:spPr/>
      <dgm:t>
        <a:bodyPr/>
        <a:lstStyle/>
        <a:p>
          <a:endParaRPr lang="en-US"/>
        </a:p>
      </dgm:t>
    </dgm:pt>
    <dgm:pt modelId="{983D4935-CD0A-460F-9454-2B7EAE98CC3D}" type="sibTrans" cxnId="{EC7C1420-EEA2-4B07-9C4C-2F4E17B68B87}">
      <dgm:prSet/>
      <dgm:spPr/>
      <dgm:t>
        <a:bodyPr/>
        <a:lstStyle/>
        <a:p>
          <a:endParaRPr lang="en-US"/>
        </a:p>
      </dgm:t>
    </dgm:pt>
    <dgm:pt modelId="{97CFE06D-9142-45EF-81EE-21D7D18FE932}">
      <dgm:prSet/>
      <dgm:spPr/>
      <dgm:t>
        <a:bodyPr/>
        <a:lstStyle/>
        <a:p>
          <a:r>
            <a:rPr lang="en-US" noProof="0" dirty="0"/>
            <a:t>FAIR principles is all about increasing data reusability</a:t>
          </a:r>
        </a:p>
      </dgm:t>
    </dgm:pt>
    <dgm:pt modelId="{A3D32D6C-8E12-486B-A811-4A511862D2F9}" type="parTrans" cxnId="{019C0D5E-0443-4E59-9E03-AA71E7D1421A}">
      <dgm:prSet/>
      <dgm:spPr/>
      <dgm:t>
        <a:bodyPr/>
        <a:lstStyle/>
        <a:p>
          <a:endParaRPr lang="en-US"/>
        </a:p>
      </dgm:t>
    </dgm:pt>
    <dgm:pt modelId="{04CB6896-13C4-49BF-86BD-7147F89AE2AA}" type="sibTrans" cxnId="{019C0D5E-0443-4E59-9E03-AA71E7D1421A}">
      <dgm:prSet/>
      <dgm:spPr/>
      <dgm:t>
        <a:bodyPr/>
        <a:lstStyle/>
        <a:p>
          <a:endParaRPr lang="en-US"/>
        </a:p>
      </dgm:t>
    </dgm:pt>
    <dgm:pt modelId="{9EB2870B-2C8E-4A65-BBA9-16040D91E5BF}">
      <dgm:prSet/>
      <dgm:spPr/>
      <dgm:t>
        <a:bodyPr/>
        <a:lstStyle/>
        <a:p>
          <a:r>
            <a:rPr lang="en-US" noProof="0" dirty="0"/>
            <a:t>One of the mission of data repositories: to support data producers in FAIR data enhancement</a:t>
          </a:r>
        </a:p>
      </dgm:t>
    </dgm:pt>
    <dgm:pt modelId="{3B9CE19C-1D55-4C00-AC94-B6BF9B5A13B4}" type="parTrans" cxnId="{2FE06911-C41F-4BE7-9939-1618D7835E7F}">
      <dgm:prSet/>
      <dgm:spPr/>
      <dgm:t>
        <a:bodyPr/>
        <a:lstStyle/>
        <a:p>
          <a:endParaRPr lang="en-US"/>
        </a:p>
      </dgm:t>
    </dgm:pt>
    <dgm:pt modelId="{0BDFDA95-F9BA-455E-A815-8EEA05E188DC}" type="sibTrans" cxnId="{2FE06911-C41F-4BE7-9939-1618D7835E7F}">
      <dgm:prSet/>
      <dgm:spPr/>
      <dgm:t>
        <a:bodyPr/>
        <a:lstStyle/>
        <a:p>
          <a:endParaRPr lang="en-US"/>
        </a:p>
      </dgm:t>
    </dgm:pt>
    <dgm:pt modelId="{65F2C75A-690D-43D6-8E53-B4A276293D0C}">
      <dgm:prSet custT="1"/>
      <dgm:spPr/>
      <dgm:t>
        <a:bodyPr/>
        <a:lstStyle/>
        <a:p>
          <a:r>
            <a:rPr lang="en-US" sz="1800" noProof="0" dirty="0"/>
            <a:t>By providing resources and guidance in planning and processing data for increasing the reuse potential</a:t>
          </a:r>
        </a:p>
      </dgm:t>
    </dgm:pt>
    <dgm:pt modelId="{C4C82E46-FE06-49DA-A890-A1C6174CB13D}" type="parTrans" cxnId="{5E0F1883-4A76-4218-9992-49F2E5C4989D}">
      <dgm:prSet/>
      <dgm:spPr/>
      <dgm:t>
        <a:bodyPr/>
        <a:lstStyle/>
        <a:p>
          <a:endParaRPr lang="en-US"/>
        </a:p>
      </dgm:t>
    </dgm:pt>
    <dgm:pt modelId="{E8240741-B072-4D13-A549-63ABA5F0644A}" type="sibTrans" cxnId="{5E0F1883-4A76-4218-9992-49F2E5C4989D}">
      <dgm:prSet/>
      <dgm:spPr/>
      <dgm:t>
        <a:bodyPr/>
        <a:lstStyle/>
        <a:p>
          <a:endParaRPr lang="en-US"/>
        </a:p>
      </dgm:t>
    </dgm:pt>
    <dgm:pt modelId="{2CBD95D4-8DE4-428A-84B4-D7D980BC55AB}">
      <dgm:prSet/>
      <dgm:spPr/>
      <dgm:t>
        <a:bodyPr/>
        <a:lstStyle/>
        <a:p>
          <a:r>
            <a:rPr lang="en-US" noProof="0" dirty="0"/>
            <a:t>There is room for improvement in making </a:t>
          </a:r>
          <a:r>
            <a:rPr lang="en-US" i="1" noProof="0" dirty="0"/>
            <a:t>data specifically </a:t>
          </a:r>
          <a:r>
            <a:rPr lang="en-US" noProof="0" dirty="0"/>
            <a:t>more FAIR</a:t>
          </a:r>
        </a:p>
      </dgm:t>
    </dgm:pt>
    <dgm:pt modelId="{3AEE82B5-B525-4DC1-BF2E-2EE8EF5B118E}" type="parTrans" cxnId="{0F5D0518-72C0-45F6-8890-135C49A6AFA5}">
      <dgm:prSet/>
      <dgm:spPr/>
      <dgm:t>
        <a:bodyPr/>
        <a:lstStyle/>
        <a:p>
          <a:endParaRPr lang="en-US"/>
        </a:p>
      </dgm:t>
    </dgm:pt>
    <dgm:pt modelId="{37598B2F-3F06-42CF-958C-974455CBAF2D}" type="sibTrans" cxnId="{0F5D0518-72C0-45F6-8890-135C49A6AFA5}">
      <dgm:prSet/>
      <dgm:spPr/>
      <dgm:t>
        <a:bodyPr/>
        <a:lstStyle/>
        <a:p>
          <a:endParaRPr lang="en-US"/>
        </a:p>
      </dgm:t>
    </dgm:pt>
    <dgm:pt modelId="{D12260D6-6280-420D-963F-BD1416AAED8B}">
      <dgm:prSet custT="1"/>
      <dgm:spPr/>
      <dgm:t>
        <a:bodyPr/>
        <a:lstStyle/>
        <a:p>
          <a:r>
            <a:rPr lang="en-US" sz="2000" noProof="0" dirty="0"/>
            <a:t>Examples of resources and their utilization for data FAIRification</a:t>
          </a:r>
        </a:p>
      </dgm:t>
    </dgm:pt>
    <dgm:pt modelId="{50160DA4-EFE4-42AD-AE7C-ADB79498FC3B}" type="parTrans" cxnId="{0252CB85-D3E0-40BD-815C-907DAC1852B3}">
      <dgm:prSet/>
      <dgm:spPr/>
      <dgm:t>
        <a:bodyPr/>
        <a:lstStyle/>
        <a:p>
          <a:endParaRPr lang="en-US"/>
        </a:p>
      </dgm:t>
    </dgm:pt>
    <dgm:pt modelId="{12DD0965-CD0E-4E8E-938C-FF931F59D42A}" type="sibTrans" cxnId="{0252CB85-D3E0-40BD-815C-907DAC1852B3}">
      <dgm:prSet/>
      <dgm:spPr/>
      <dgm:t>
        <a:bodyPr/>
        <a:lstStyle/>
        <a:p>
          <a:endParaRPr lang="en-US"/>
        </a:p>
      </dgm:t>
    </dgm:pt>
    <dgm:pt modelId="{B44B219A-F05E-4402-B163-D9F3FC6B0D70}" type="pres">
      <dgm:prSet presAssocID="{0657E8A2-B64F-44CC-B8EA-1DDE972D059F}" presName="vert0" presStyleCnt="0">
        <dgm:presLayoutVars>
          <dgm:dir/>
          <dgm:animOne val="branch"/>
          <dgm:animLvl val="lvl"/>
        </dgm:presLayoutVars>
      </dgm:prSet>
      <dgm:spPr/>
    </dgm:pt>
    <dgm:pt modelId="{0A20BECB-0212-4D93-B604-CAAA3B807BE0}" type="pres">
      <dgm:prSet presAssocID="{322BFC4B-E69B-4DBE-9FEC-9E0E9545A844}" presName="thickLine" presStyleLbl="alignNode1" presStyleIdx="0" presStyleCnt="6"/>
      <dgm:spPr/>
    </dgm:pt>
    <dgm:pt modelId="{74B58D65-913C-43A3-95EA-71FFB4818B55}" type="pres">
      <dgm:prSet presAssocID="{322BFC4B-E69B-4DBE-9FEC-9E0E9545A844}" presName="horz1" presStyleCnt="0"/>
      <dgm:spPr/>
    </dgm:pt>
    <dgm:pt modelId="{A82ADEBE-AECD-4337-A523-AA79B1046C5A}" type="pres">
      <dgm:prSet presAssocID="{322BFC4B-E69B-4DBE-9FEC-9E0E9545A844}" presName="tx1" presStyleLbl="revTx" presStyleIdx="0" presStyleCnt="7" custScaleX="159073"/>
      <dgm:spPr/>
    </dgm:pt>
    <dgm:pt modelId="{2B4F486F-890C-40F6-B309-FE479775B059}" type="pres">
      <dgm:prSet presAssocID="{322BFC4B-E69B-4DBE-9FEC-9E0E9545A844}" presName="vert1" presStyleCnt="0"/>
      <dgm:spPr/>
    </dgm:pt>
    <dgm:pt modelId="{64EB1D26-90AA-43E9-A4FC-DB28696D3128}" type="pres">
      <dgm:prSet presAssocID="{8AC993DD-CAD1-4F58-8FFF-661CF3146A6A}" presName="thickLine" presStyleLbl="alignNode1" presStyleIdx="1" presStyleCnt="6"/>
      <dgm:spPr/>
    </dgm:pt>
    <dgm:pt modelId="{DFDBF036-F408-4971-807E-BCB4C42964A9}" type="pres">
      <dgm:prSet presAssocID="{8AC993DD-CAD1-4F58-8FFF-661CF3146A6A}" presName="horz1" presStyleCnt="0"/>
      <dgm:spPr/>
    </dgm:pt>
    <dgm:pt modelId="{EED0DE0D-0764-41E1-B476-0CC366B6FCC6}" type="pres">
      <dgm:prSet presAssocID="{8AC993DD-CAD1-4F58-8FFF-661CF3146A6A}" presName="tx1" presStyleLbl="revTx" presStyleIdx="1" presStyleCnt="7" custScaleX="143782"/>
      <dgm:spPr/>
    </dgm:pt>
    <dgm:pt modelId="{F8631FC0-94A3-4438-AB7B-4CBF965A5894}" type="pres">
      <dgm:prSet presAssocID="{8AC993DD-CAD1-4F58-8FFF-661CF3146A6A}" presName="vert1" presStyleCnt="0"/>
      <dgm:spPr/>
    </dgm:pt>
    <dgm:pt modelId="{3A7976A5-2738-439F-919E-60D89D1AD260}" type="pres">
      <dgm:prSet presAssocID="{97CFE06D-9142-45EF-81EE-21D7D18FE932}" presName="thickLine" presStyleLbl="alignNode1" presStyleIdx="2" presStyleCnt="6"/>
      <dgm:spPr/>
    </dgm:pt>
    <dgm:pt modelId="{AF07FC4F-BAF4-4637-99EE-E3007AEF2729}" type="pres">
      <dgm:prSet presAssocID="{97CFE06D-9142-45EF-81EE-21D7D18FE932}" presName="horz1" presStyleCnt="0"/>
      <dgm:spPr/>
    </dgm:pt>
    <dgm:pt modelId="{3036FCC1-5F9D-48E8-8D39-FD0453DB7A0C}" type="pres">
      <dgm:prSet presAssocID="{97CFE06D-9142-45EF-81EE-21D7D18FE932}" presName="tx1" presStyleLbl="revTx" presStyleIdx="2" presStyleCnt="7" custScaleX="162131"/>
      <dgm:spPr/>
    </dgm:pt>
    <dgm:pt modelId="{F39C832B-E1D5-43E2-83F3-0806CA63FCC9}" type="pres">
      <dgm:prSet presAssocID="{97CFE06D-9142-45EF-81EE-21D7D18FE932}" presName="vert1" presStyleCnt="0"/>
      <dgm:spPr/>
    </dgm:pt>
    <dgm:pt modelId="{083358D1-59D5-4A19-923F-F6AEAF54D2D1}" type="pres">
      <dgm:prSet presAssocID="{9EB2870B-2C8E-4A65-BBA9-16040D91E5BF}" presName="thickLine" presStyleLbl="alignNode1" presStyleIdx="3" presStyleCnt="6"/>
      <dgm:spPr/>
    </dgm:pt>
    <dgm:pt modelId="{391BDF3D-950B-4AB2-82C7-DE5A8DE7A746}" type="pres">
      <dgm:prSet presAssocID="{9EB2870B-2C8E-4A65-BBA9-16040D91E5BF}" presName="horz1" presStyleCnt="0"/>
      <dgm:spPr/>
    </dgm:pt>
    <dgm:pt modelId="{98D61D17-DB50-4119-9DD7-3B9F4EDBCB3A}" type="pres">
      <dgm:prSet presAssocID="{9EB2870B-2C8E-4A65-BBA9-16040D91E5BF}" presName="tx1" presStyleLbl="revTx" presStyleIdx="3" presStyleCnt="7" custScaleX="220795"/>
      <dgm:spPr/>
    </dgm:pt>
    <dgm:pt modelId="{52386D7A-C18E-4E3F-AEE5-C14BBE07CA2B}" type="pres">
      <dgm:prSet presAssocID="{9EB2870B-2C8E-4A65-BBA9-16040D91E5BF}" presName="vert1" presStyleCnt="0"/>
      <dgm:spPr/>
    </dgm:pt>
    <dgm:pt modelId="{EF3AF717-8E96-41D5-822A-520AA0B8AFCF}" type="pres">
      <dgm:prSet presAssocID="{65F2C75A-690D-43D6-8E53-B4A276293D0C}" presName="thickLine" presStyleLbl="alignNode1" presStyleIdx="4" presStyleCnt="6"/>
      <dgm:spPr/>
    </dgm:pt>
    <dgm:pt modelId="{310F207C-72AD-458C-A895-D8EE269F0D8B}" type="pres">
      <dgm:prSet presAssocID="{65F2C75A-690D-43D6-8E53-B4A276293D0C}" presName="horz1" presStyleCnt="0"/>
      <dgm:spPr/>
    </dgm:pt>
    <dgm:pt modelId="{FD9CD57E-64F9-4214-9BCD-9471F4E224A3}" type="pres">
      <dgm:prSet presAssocID="{65F2C75A-690D-43D6-8E53-B4A276293D0C}" presName="tx1" presStyleLbl="revTx" presStyleIdx="4" presStyleCnt="7" custScaleX="275087"/>
      <dgm:spPr/>
    </dgm:pt>
    <dgm:pt modelId="{CA0614B2-DF52-469F-99F8-6D0390F34566}" type="pres">
      <dgm:prSet presAssocID="{65F2C75A-690D-43D6-8E53-B4A276293D0C}" presName="vert1" presStyleCnt="0"/>
      <dgm:spPr/>
    </dgm:pt>
    <dgm:pt modelId="{A587BCA6-2214-4ADE-9CDE-94FC7D2EE294}" type="pres">
      <dgm:prSet presAssocID="{2CBD95D4-8DE4-428A-84B4-D7D980BC55AB}" presName="thickLine" presStyleLbl="alignNode1" presStyleIdx="5" presStyleCnt="6"/>
      <dgm:spPr/>
    </dgm:pt>
    <dgm:pt modelId="{8E0FF045-6F7B-4A8D-987A-DF23E75B9F42}" type="pres">
      <dgm:prSet presAssocID="{2CBD95D4-8DE4-428A-84B4-D7D980BC55AB}" presName="horz1" presStyleCnt="0"/>
      <dgm:spPr/>
    </dgm:pt>
    <dgm:pt modelId="{E4F1B50A-0AC0-4BDA-9BED-27277DC16B6E}" type="pres">
      <dgm:prSet presAssocID="{2CBD95D4-8DE4-428A-84B4-D7D980BC55AB}" presName="tx1" presStyleLbl="revTx" presStyleIdx="5" presStyleCnt="7" custScaleX="179680"/>
      <dgm:spPr/>
    </dgm:pt>
    <dgm:pt modelId="{C9A53791-FA06-40EA-9F64-065B7B5C2816}" type="pres">
      <dgm:prSet presAssocID="{2CBD95D4-8DE4-428A-84B4-D7D980BC55AB}" presName="vert1" presStyleCnt="0"/>
      <dgm:spPr/>
    </dgm:pt>
    <dgm:pt modelId="{44ACB519-F8C8-4C5B-A15E-3AFD128657B4}" type="pres">
      <dgm:prSet presAssocID="{D12260D6-6280-420D-963F-BD1416AAED8B}" presName="vertSpace2a" presStyleCnt="0"/>
      <dgm:spPr/>
    </dgm:pt>
    <dgm:pt modelId="{01DE7BFA-3BFC-45DF-9C01-5B261BE5F355}" type="pres">
      <dgm:prSet presAssocID="{D12260D6-6280-420D-963F-BD1416AAED8B}" presName="horz2" presStyleCnt="0"/>
      <dgm:spPr/>
    </dgm:pt>
    <dgm:pt modelId="{AADDCD2B-7DD7-41BC-A25F-44748A7201F0}" type="pres">
      <dgm:prSet presAssocID="{D12260D6-6280-420D-963F-BD1416AAED8B}" presName="horzSpace2" presStyleCnt="0"/>
      <dgm:spPr/>
    </dgm:pt>
    <dgm:pt modelId="{4E03E52D-3BC9-42D0-B467-60C34A82359A}" type="pres">
      <dgm:prSet presAssocID="{D12260D6-6280-420D-963F-BD1416AAED8B}" presName="tx2" presStyleLbl="revTx" presStyleIdx="6" presStyleCnt="7"/>
      <dgm:spPr/>
    </dgm:pt>
    <dgm:pt modelId="{E06BF93F-E8CD-4895-811B-E136C1DAA06F}" type="pres">
      <dgm:prSet presAssocID="{D12260D6-6280-420D-963F-BD1416AAED8B}" presName="vert2" presStyleCnt="0"/>
      <dgm:spPr/>
    </dgm:pt>
    <dgm:pt modelId="{0A984420-D0B4-4632-8D5C-A98924C0D80C}" type="pres">
      <dgm:prSet presAssocID="{D12260D6-6280-420D-963F-BD1416AAED8B}" presName="thinLine2b" presStyleLbl="callout" presStyleIdx="0" presStyleCnt="1"/>
      <dgm:spPr/>
    </dgm:pt>
    <dgm:pt modelId="{499323BC-8DF7-4087-A85A-A971A60A7504}" type="pres">
      <dgm:prSet presAssocID="{D12260D6-6280-420D-963F-BD1416AAED8B}" presName="vertSpace2b" presStyleCnt="0"/>
      <dgm:spPr/>
    </dgm:pt>
  </dgm:ptLst>
  <dgm:cxnLst>
    <dgm:cxn modelId="{2FE06911-C41F-4BE7-9939-1618D7835E7F}" srcId="{0657E8A2-B64F-44CC-B8EA-1DDE972D059F}" destId="{9EB2870B-2C8E-4A65-BBA9-16040D91E5BF}" srcOrd="3" destOrd="0" parTransId="{3B9CE19C-1D55-4C00-AC94-B6BF9B5A13B4}" sibTransId="{0BDFDA95-F9BA-455E-A815-8EEA05E188DC}"/>
    <dgm:cxn modelId="{0F5D0518-72C0-45F6-8890-135C49A6AFA5}" srcId="{0657E8A2-B64F-44CC-B8EA-1DDE972D059F}" destId="{2CBD95D4-8DE4-428A-84B4-D7D980BC55AB}" srcOrd="5" destOrd="0" parTransId="{3AEE82B5-B525-4DC1-BF2E-2EE8EF5B118E}" sibTransId="{37598B2F-3F06-42CF-958C-974455CBAF2D}"/>
    <dgm:cxn modelId="{EC7C1420-EEA2-4B07-9C4C-2F4E17B68B87}" srcId="{0657E8A2-B64F-44CC-B8EA-1DDE972D059F}" destId="{8AC993DD-CAD1-4F58-8FFF-661CF3146A6A}" srcOrd="1" destOrd="0" parTransId="{FBF8FE57-F78F-48F9-88D1-EBFC9BAA2785}" sibTransId="{983D4935-CD0A-460F-9454-2B7EAE98CC3D}"/>
    <dgm:cxn modelId="{FB47AE23-1191-4D1F-9572-8A47C3B65D33}" type="presOf" srcId="{97CFE06D-9142-45EF-81EE-21D7D18FE932}" destId="{3036FCC1-5F9D-48E8-8D39-FD0453DB7A0C}" srcOrd="0" destOrd="0" presId="urn:microsoft.com/office/officeart/2008/layout/LinedList"/>
    <dgm:cxn modelId="{4049A72E-461C-4146-8723-2676BDFE4F66}" srcId="{0657E8A2-B64F-44CC-B8EA-1DDE972D059F}" destId="{322BFC4B-E69B-4DBE-9FEC-9E0E9545A844}" srcOrd="0" destOrd="0" parTransId="{C30022F1-24BB-4A5A-8FEE-2E13597ED235}" sibTransId="{47E5F1DB-B2DF-4A6C-BFDC-B1F8CC97DE85}"/>
    <dgm:cxn modelId="{A6315231-EE8E-403E-B405-099B5A64D7B4}" type="presOf" srcId="{65F2C75A-690D-43D6-8E53-B4A276293D0C}" destId="{FD9CD57E-64F9-4214-9BCD-9471F4E224A3}" srcOrd="0" destOrd="0" presId="urn:microsoft.com/office/officeart/2008/layout/LinedList"/>
    <dgm:cxn modelId="{4B25E73F-2286-42DC-8286-5AAF8C3E86FC}" type="presOf" srcId="{8AC993DD-CAD1-4F58-8FFF-661CF3146A6A}" destId="{EED0DE0D-0764-41E1-B476-0CC366B6FCC6}" srcOrd="0" destOrd="0" presId="urn:microsoft.com/office/officeart/2008/layout/LinedList"/>
    <dgm:cxn modelId="{019C0D5E-0443-4E59-9E03-AA71E7D1421A}" srcId="{0657E8A2-B64F-44CC-B8EA-1DDE972D059F}" destId="{97CFE06D-9142-45EF-81EE-21D7D18FE932}" srcOrd="2" destOrd="0" parTransId="{A3D32D6C-8E12-486B-A811-4A511862D2F9}" sibTransId="{04CB6896-13C4-49BF-86BD-7147F89AE2AA}"/>
    <dgm:cxn modelId="{E2B6974C-4336-45C6-90C1-E1FD7ADEB6F7}" type="presOf" srcId="{2CBD95D4-8DE4-428A-84B4-D7D980BC55AB}" destId="{E4F1B50A-0AC0-4BDA-9BED-27277DC16B6E}" srcOrd="0" destOrd="0" presId="urn:microsoft.com/office/officeart/2008/layout/LinedList"/>
    <dgm:cxn modelId="{EDE14375-BADC-4921-9A99-2982A22CC1E0}" type="presOf" srcId="{0657E8A2-B64F-44CC-B8EA-1DDE972D059F}" destId="{B44B219A-F05E-4402-B163-D9F3FC6B0D70}" srcOrd="0" destOrd="0" presId="urn:microsoft.com/office/officeart/2008/layout/LinedList"/>
    <dgm:cxn modelId="{5E0F1883-4A76-4218-9992-49F2E5C4989D}" srcId="{0657E8A2-B64F-44CC-B8EA-1DDE972D059F}" destId="{65F2C75A-690D-43D6-8E53-B4A276293D0C}" srcOrd="4" destOrd="0" parTransId="{C4C82E46-FE06-49DA-A890-A1C6174CB13D}" sibTransId="{E8240741-B072-4D13-A549-63ABA5F0644A}"/>
    <dgm:cxn modelId="{16FC9783-FE1D-4337-952F-240409C19590}" type="presOf" srcId="{9EB2870B-2C8E-4A65-BBA9-16040D91E5BF}" destId="{98D61D17-DB50-4119-9DD7-3B9F4EDBCB3A}" srcOrd="0" destOrd="0" presId="urn:microsoft.com/office/officeart/2008/layout/LinedList"/>
    <dgm:cxn modelId="{0252CB85-D3E0-40BD-815C-907DAC1852B3}" srcId="{2CBD95D4-8DE4-428A-84B4-D7D980BC55AB}" destId="{D12260D6-6280-420D-963F-BD1416AAED8B}" srcOrd="0" destOrd="0" parTransId="{50160DA4-EFE4-42AD-AE7C-ADB79498FC3B}" sibTransId="{12DD0965-CD0E-4E8E-938C-FF931F59D42A}"/>
    <dgm:cxn modelId="{B5D988C0-97A5-48CA-A327-C53A099B5872}" type="presOf" srcId="{322BFC4B-E69B-4DBE-9FEC-9E0E9545A844}" destId="{A82ADEBE-AECD-4337-A523-AA79B1046C5A}" srcOrd="0" destOrd="0" presId="urn:microsoft.com/office/officeart/2008/layout/LinedList"/>
    <dgm:cxn modelId="{FB07EBDA-41D4-40AA-8B61-35F5900FAFD0}" type="presOf" srcId="{D12260D6-6280-420D-963F-BD1416AAED8B}" destId="{4E03E52D-3BC9-42D0-B467-60C34A82359A}" srcOrd="0" destOrd="0" presId="urn:microsoft.com/office/officeart/2008/layout/LinedList"/>
    <dgm:cxn modelId="{42DF4671-659B-4C09-ABE5-30572D0BA3DC}" type="presParOf" srcId="{B44B219A-F05E-4402-B163-D9F3FC6B0D70}" destId="{0A20BECB-0212-4D93-B604-CAAA3B807BE0}" srcOrd="0" destOrd="0" presId="urn:microsoft.com/office/officeart/2008/layout/LinedList"/>
    <dgm:cxn modelId="{70BE4146-EF78-46A4-809D-EC30D8D2D891}" type="presParOf" srcId="{B44B219A-F05E-4402-B163-D9F3FC6B0D70}" destId="{74B58D65-913C-43A3-95EA-71FFB4818B55}" srcOrd="1" destOrd="0" presId="urn:microsoft.com/office/officeart/2008/layout/LinedList"/>
    <dgm:cxn modelId="{39788246-87CF-42C2-8CB5-910C13AF78BF}" type="presParOf" srcId="{74B58D65-913C-43A3-95EA-71FFB4818B55}" destId="{A82ADEBE-AECD-4337-A523-AA79B1046C5A}" srcOrd="0" destOrd="0" presId="urn:microsoft.com/office/officeart/2008/layout/LinedList"/>
    <dgm:cxn modelId="{7B842E7B-6C43-422F-BE9B-76F8C559DFDB}" type="presParOf" srcId="{74B58D65-913C-43A3-95EA-71FFB4818B55}" destId="{2B4F486F-890C-40F6-B309-FE479775B059}" srcOrd="1" destOrd="0" presId="urn:microsoft.com/office/officeart/2008/layout/LinedList"/>
    <dgm:cxn modelId="{9CD7DD48-3A06-42EA-8BAF-315098AA8384}" type="presParOf" srcId="{B44B219A-F05E-4402-B163-D9F3FC6B0D70}" destId="{64EB1D26-90AA-43E9-A4FC-DB28696D3128}" srcOrd="2" destOrd="0" presId="urn:microsoft.com/office/officeart/2008/layout/LinedList"/>
    <dgm:cxn modelId="{3760BD6E-2CC0-4917-AF22-A322E29ABDDB}" type="presParOf" srcId="{B44B219A-F05E-4402-B163-D9F3FC6B0D70}" destId="{DFDBF036-F408-4971-807E-BCB4C42964A9}" srcOrd="3" destOrd="0" presId="urn:microsoft.com/office/officeart/2008/layout/LinedList"/>
    <dgm:cxn modelId="{EE116DE0-C06E-4BD1-9C49-739CE597DE10}" type="presParOf" srcId="{DFDBF036-F408-4971-807E-BCB4C42964A9}" destId="{EED0DE0D-0764-41E1-B476-0CC366B6FCC6}" srcOrd="0" destOrd="0" presId="urn:microsoft.com/office/officeart/2008/layout/LinedList"/>
    <dgm:cxn modelId="{3E7FBF2B-41D0-4951-AB4F-9DAE0C1A0A41}" type="presParOf" srcId="{DFDBF036-F408-4971-807E-BCB4C42964A9}" destId="{F8631FC0-94A3-4438-AB7B-4CBF965A5894}" srcOrd="1" destOrd="0" presId="urn:microsoft.com/office/officeart/2008/layout/LinedList"/>
    <dgm:cxn modelId="{D4F30BB6-295D-4476-9086-899EF511F23B}" type="presParOf" srcId="{B44B219A-F05E-4402-B163-D9F3FC6B0D70}" destId="{3A7976A5-2738-439F-919E-60D89D1AD260}" srcOrd="4" destOrd="0" presId="urn:microsoft.com/office/officeart/2008/layout/LinedList"/>
    <dgm:cxn modelId="{A6A53C2A-02FB-4FA2-A6BB-AB8E77C26F6B}" type="presParOf" srcId="{B44B219A-F05E-4402-B163-D9F3FC6B0D70}" destId="{AF07FC4F-BAF4-4637-99EE-E3007AEF2729}" srcOrd="5" destOrd="0" presId="urn:microsoft.com/office/officeart/2008/layout/LinedList"/>
    <dgm:cxn modelId="{566DD447-4AED-4491-B61B-BE691EBBC0D8}" type="presParOf" srcId="{AF07FC4F-BAF4-4637-99EE-E3007AEF2729}" destId="{3036FCC1-5F9D-48E8-8D39-FD0453DB7A0C}" srcOrd="0" destOrd="0" presId="urn:microsoft.com/office/officeart/2008/layout/LinedList"/>
    <dgm:cxn modelId="{790758B4-2331-4F71-B039-5FF7E330B003}" type="presParOf" srcId="{AF07FC4F-BAF4-4637-99EE-E3007AEF2729}" destId="{F39C832B-E1D5-43E2-83F3-0806CA63FCC9}" srcOrd="1" destOrd="0" presId="urn:microsoft.com/office/officeart/2008/layout/LinedList"/>
    <dgm:cxn modelId="{D3938D2D-56BB-4CC1-9523-869ADB8151FB}" type="presParOf" srcId="{B44B219A-F05E-4402-B163-D9F3FC6B0D70}" destId="{083358D1-59D5-4A19-923F-F6AEAF54D2D1}" srcOrd="6" destOrd="0" presId="urn:microsoft.com/office/officeart/2008/layout/LinedList"/>
    <dgm:cxn modelId="{624F8A43-1047-4F35-96FC-5388FB796554}" type="presParOf" srcId="{B44B219A-F05E-4402-B163-D9F3FC6B0D70}" destId="{391BDF3D-950B-4AB2-82C7-DE5A8DE7A746}" srcOrd="7" destOrd="0" presId="urn:microsoft.com/office/officeart/2008/layout/LinedList"/>
    <dgm:cxn modelId="{42C3FF91-DA92-4E94-B517-855D516E5775}" type="presParOf" srcId="{391BDF3D-950B-4AB2-82C7-DE5A8DE7A746}" destId="{98D61D17-DB50-4119-9DD7-3B9F4EDBCB3A}" srcOrd="0" destOrd="0" presId="urn:microsoft.com/office/officeart/2008/layout/LinedList"/>
    <dgm:cxn modelId="{3B904E8B-E5D9-45A7-97B4-18FC03D833E5}" type="presParOf" srcId="{391BDF3D-950B-4AB2-82C7-DE5A8DE7A746}" destId="{52386D7A-C18E-4E3F-AEE5-C14BBE07CA2B}" srcOrd="1" destOrd="0" presId="urn:microsoft.com/office/officeart/2008/layout/LinedList"/>
    <dgm:cxn modelId="{EE6C729A-CB10-4AE1-AACA-C3F6D1913A4B}" type="presParOf" srcId="{B44B219A-F05E-4402-B163-D9F3FC6B0D70}" destId="{EF3AF717-8E96-41D5-822A-520AA0B8AFCF}" srcOrd="8" destOrd="0" presId="urn:microsoft.com/office/officeart/2008/layout/LinedList"/>
    <dgm:cxn modelId="{28E1C401-6B63-4FFC-9300-F80ACB552398}" type="presParOf" srcId="{B44B219A-F05E-4402-B163-D9F3FC6B0D70}" destId="{310F207C-72AD-458C-A895-D8EE269F0D8B}" srcOrd="9" destOrd="0" presId="urn:microsoft.com/office/officeart/2008/layout/LinedList"/>
    <dgm:cxn modelId="{C0245B1D-DF0A-4DA7-AA48-CA64C4FB3044}" type="presParOf" srcId="{310F207C-72AD-458C-A895-D8EE269F0D8B}" destId="{FD9CD57E-64F9-4214-9BCD-9471F4E224A3}" srcOrd="0" destOrd="0" presId="urn:microsoft.com/office/officeart/2008/layout/LinedList"/>
    <dgm:cxn modelId="{D9ABFF49-B3C1-4BCA-938D-E641ED3361C3}" type="presParOf" srcId="{310F207C-72AD-458C-A895-D8EE269F0D8B}" destId="{CA0614B2-DF52-469F-99F8-6D0390F34566}" srcOrd="1" destOrd="0" presId="urn:microsoft.com/office/officeart/2008/layout/LinedList"/>
    <dgm:cxn modelId="{7FB86430-5A60-4AB6-8618-A47A9FA16A5D}" type="presParOf" srcId="{B44B219A-F05E-4402-B163-D9F3FC6B0D70}" destId="{A587BCA6-2214-4ADE-9CDE-94FC7D2EE294}" srcOrd="10" destOrd="0" presId="urn:microsoft.com/office/officeart/2008/layout/LinedList"/>
    <dgm:cxn modelId="{36C9E60C-02F9-4C4E-9B2A-A007AB82305B}" type="presParOf" srcId="{B44B219A-F05E-4402-B163-D9F3FC6B0D70}" destId="{8E0FF045-6F7B-4A8D-987A-DF23E75B9F42}" srcOrd="11" destOrd="0" presId="urn:microsoft.com/office/officeart/2008/layout/LinedList"/>
    <dgm:cxn modelId="{C3198F43-B696-49B2-92B6-826BFB14ECE7}" type="presParOf" srcId="{8E0FF045-6F7B-4A8D-987A-DF23E75B9F42}" destId="{E4F1B50A-0AC0-4BDA-9BED-27277DC16B6E}" srcOrd="0" destOrd="0" presId="urn:microsoft.com/office/officeart/2008/layout/LinedList"/>
    <dgm:cxn modelId="{9C57CDC0-7B39-4A61-8E20-F88B98F6A8C0}" type="presParOf" srcId="{8E0FF045-6F7B-4A8D-987A-DF23E75B9F42}" destId="{C9A53791-FA06-40EA-9F64-065B7B5C2816}" srcOrd="1" destOrd="0" presId="urn:microsoft.com/office/officeart/2008/layout/LinedList"/>
    <dgm:cxn modelId="{43C53860-11C5-4669-8320-7B0733543B89}" type="presParOf" srcId="{C9A53791-FA06-40EA-9F64-065B7B5C2816}" destId="{44ACB519-F8C8-4C5B-A15E-3AFD128657B4}" srcOrd="0" destOrd="0" presId="urn:microsoft.com/office/officeart/2008/layout/LinedList"/>
    <dgm:cxn modelId="{C2A27D03-7D3A-4F1D-BB81-DD975B2C05A9}" type="presParOf" srcId="{C9A53791-FA06-40EA-9F64-065B7B5C2816}" destId="{01DE7BFA-3BFC-45DF-9C01-5B261BE5F355}" srcOrd="1" destOrd="0" presId="urn:microsoft.com/office/officeart/2008/layout/LinedList"/>
    <dgm:cxn modelId="{B3D8BF0A-1182-49DC-98B3-8F89F57F0E99}" type="presParOf" srcId="{01DE7BFA-3BFC-45DF-9C01-5B261BE5F355}" destId="{AADDCD2B-7DD7-41BC-A25F-44748A7201F0}" srcOrd="0" destOrd="0" presId="urn:microsoft.com/office/officeart/2008/layout/LinedList"/>
    <dgm:cxn modelId="{3BD18BBC-5105-4092-B6AE-C428376E2CEF}" type="presParOf" srcId="{01DE7BFA-3BFC-45DF-9C01-5B261BE5F355}" destId="{4E03E52D-3BC9-42D0-B467-60C34A82359A}" srcOrd="1" destOrd="0" presId="urn:microsoft.com/office/officeart/2008/layout/LinedList"/>
    <dgm:cxn modelId="{7E551DF9-A15C-4BF1-ADFB-BEDE67D5E4F7}" type="presParOf" srcId="{01DE7BFA-3BFC-45DF-9C01-5B261BE5F355}" destId="{E06BF93F-E8CD-4895-811B-E136C1DAA06F}" srcOrd="2" destOrd="0" presId="urn:microsoft.com/office/officeart/2008/layout/LinedList"/>
    <dgm:cxn modelId="{20FD3B2A-F51D-4E66-939F-858C91303C20}" type="presParOf" srcId="{C9A53791-FA06-40EA-9F64-065B7B5C2816}" destId="{0A984420-D0B4-4632-8D5C-A98924C0D80C}" srcOrd="2" destOrd="0" presId="urn:microsoft.com/office/officeart/2008/layout/LinedList"/>
    <dgm:cxn modelId="{0F089A16-F167-4619-A5E0-7B80830C05A4}" type="presParOf" srcId="{C9A53791-FA06-40EA-9F64-065B7B5C2816}" destId="{499323BC-8DF7-4087-A85A-A971A60A7504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B735DA-9CEC-4AA5-87AA-C946B1B5AD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794890-6FFA-4F98-9F46-97A1A1F797DD}">
      <dgm:prSet/>
      <dgm:spPr/>
      <dgm:t>
        <a:bodyPr/>
        <a:lstStyle/>
        <a:p>
          <a:r>
            <a:rPr lang="sl-SI" b="1"/>
            <a:t>Some resources: </a:t>
          </a:r>
          <a:endParaRPr lang="en-US" dirty="0"/>
        </a:p>
      </dgm:t>
    </dgm:pt>
    <dgm:pt modelId="{86116370-F8B0-47C9-BD97-4FC7272E1D52}" type="parTrans" cxnId="{8CDF4A0E-36B7-4C44-A836-312E002ABE67}">
      <dgm:prSet/>
      <dgm:spPr/>
      <dgm:t>
        <a:bodyPr/>
        <a:lstStyle/>
        <a:p>
          <a:endParaRPr lang="en-US"/>
        </a:p>
      </dgm:t>
    </dgm:pt>
    <dgm:pt modelId="{9B38A633-0EF1-4EB6-B2E0-6F90FC90D5CC}" type="sibTrans" cxnId="{8CDF4A0E-36B7-4C44-A836-312E002ABE67}">
      <dgm:prSet/>
      <dgm:spPr/>
      <dgm:t>
        <a:bodyPr/>
        <a:lstStyle/>
        <a:p>
          <a:endParaRPr lang="en-US"/>
        </a:p>
      </dgm:t>
    </dgm:pt>
    <dgm:pt modelId="{A439C84C-80FF-49CF-AB20-B71A1E17A426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dirty="0"/>
            <a:t>Harry Ganzeboom’s</a:t>
          </a:r>
          <a:r>
            <a:rPr lang="sl-SI" dirty="0"/>
            <a:t> </a:t>
          </a:r>
          <a:r>
            <a:rPr lang="en-GB" dirty="0"/>
            <a:t>Tools for deriving occupational status measures from ISCO-08</a:t>
          </a:r>
          <a:r>
            <a:rPr lang="sl-SI" dirty="0"/>
            <a:t> </a:t>
          </a:r>
          <a:r>
            <a:rPr lang="en-GB" dirty="0"/>
            <a:t>with interpretative notes to ISCO-08</a:t>
          </a:r>
          <a:r>
            <a:rPr lang="sl-SI" dirty="0"/>
            <a:t> </a:t>
          </a:r>
          <a:r>
            <a:rPr lang="sl-SI" dirty="0">
              <a:hlinkClick xmlns:r="http://schemas.openxmlformats.org/officeDocument/2006/relationships" r:id="rId1"/>
            </a:rPr>
            <a:t>http://www.harryganzeboom.nl/isco08/index.htm</a:t>
          </a:r>
          <a:endParaRPr lang="en-US" dirty="0"/>
        </a:p>
      </dgm:t>
    </dgm:pt>
    <dgm:pt modelId="{BCE1A9B1-8704-409D-93F9-2B5270A9146F}" type="parTrans" cxnId="{EA05CB33-E176-4D6C-8376-82A71AD2A549}">
      <dgm:prSet/>
      <dgm:spPr/>
      <dgm:t>
        <a:bodyPr/>
        <a:lstStyle/>
        <a:p>
          <a:endParaRPr lang="en-US"/>
        </a:p>
      </dgm:t>
    </dgm:pt>
    <dgm:pt modelId="{347454A2-BF25-45B8-ACE4-31737E902675}" type="sibTrans" cxnId="{EA05CB33-E176-4D6C-8376-82A71AD2A549}">
      <dgm:prSet/>
      <dgm:spPr/>
      <dgm:t>
        <a:bodyPr/>
        <a:lstStyle/>
        <a:p>
          <a:endParaRPr lang="en-US"/>
        </a:p>
      </dgm:t>
    </dgm:pt>
    <dgm:pt modelId="{5980722B-AEC6-42D8-B3AE-71438DF656B1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dirty="0"/>
            <a:t>Hughes BT, Srivastava S, </a:t>
          </a:r>
          <a:r>
            <a:rPr lang="en-GB" dirty="0" err="1"/>
            <a:t>Leszko</a:t>
          </a:r>
          <a:r>
            <a:rPr lang="en-GB" dirty="0"/>
            <a:t> M, Condon DM (2024): Occupational Prestige: The Status Component of Socioeconomic Status. </a:t>
          </a:r>
          <a:r>
            <a:rPr lang="en-GB" i="1" dirty="0"/>
            <a:t>Collabra: Psychology</a:t>
          </a:r>
          <a:r>
            <a:rPr lang="en-GB" dirty="0"/>
            <a:t> 16 January 2024; 10 (1): 92882. </a:t>
          </a:r>
          <a:r>
            <a:rPr lang="en-GB" u="sng" dirty="0">
              <a:hlinkClick xmlns:r="http://schemas.openxmlformats.org/officeDocument/2006/relationships" r:id="rId2"/>
            </a:rPr>
            <a:t>https://doi.org/10.1525/collabra.92882</a:t>
          </a:r>
          <a:endParaRPr lang="en-US" dirty="0"/>
        </a:p>
      </dgm:t>
    </dgm:pt>
    <dgm:pt modelId="{9BDC2677-9EAA-473F-9E63-BEB0946EABEB}" type="parTrans" cxnId="{B5490727-45A3-4A89-8F8F-9887765958FE}">
      <dgm:prSet/>
      <dgm:spPr/>
      <dgm:t>
        <a:bodyPr/>
        <a:lstStyle/>
        <a:p>
          <a:endParaRPr lang="en-GB"/>
        </a:p>
      </dgm:t>
    </dgm:pt>
    <dgm:pt modelId="{7A7F7AEC-0784-49B2-86D1-A3A833704155}" type="sibTrans" cxnId="{B5490727-45A3-4A89-8F8F-9887765958FE}">
      <dgm:prSet/>
      <dgm:spPr/>
      <dgm:t>
        <a:bodyPr/>
        <a:lstStyle/>
        <a:p>
          <a:endParaRPr lang="en-GB"/>
        </a:p>
      </dgm:t>
    </dgm:pt>
    <dgm:pt modelId="{53EB6836-3C6D-4D12-8A73-27F118120E50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dirty="0"/>
            <a:t>GML, German Microdata Lab (2025): </a:t>
          </a:r>
          <a:r>
            <a:rPr lang="en-GB" dirty="0">
              <a:hlinkClick xmlns:r="http://schemas.openxmlformats.org/officeDocument/2006/relationships" r:id="rId3"/>
            </a:rPr>
            <a:t>MISSY - Metadata for Official Statistics</a:t>
          </a:r>
          <a:r>
            <a:rPr lang="en-GB" dirty="0"/>
            <a:t>: Data Handling &amp; Analysis: EU-SILC. GESIS. Accessed on May 2025. </a:t>
          </a:r>
          <a:r>
            <a:rPr lang="en-GB" u="sng" dirty="0">
              <a:hlinkClick xmlns:r="http://schemas.openxmlformats.org/officeDocument/2006/relationships" r:id="rId4"/>
            </a:rPr>
            <a:t>https://www.gesis.org/en/missy/materials/EU-SILC/tools/datahandling</a:t>
          </a:r>
          <a:endParaRPr lang="en-US" dirty="0"/>
        </a:p>
      </dgm:t>
    </dgm:pt>
    <dgm:pt modelId="{10B27051-A6C6-4100-B634-636150393AE4}" type="parTrans" cxnId="{5981FDFB-4659-46B2-8DEF-F3E7AC9C7225}">
      <dgm:prSet/>
      <dgm:spPr/>
      <dgm:t>
        <a:bodyPr/>
        <a:lstStyle/>
        <a:p>
          <a:endParaRPr lang="en-GB"/>
        </a:p>
      </dgm:t>
    </dgm:pt>
    <dgm:pt modelId="{7978BF53-2BB3-4D8D-9757-E661EAE7215D}" type="sibTrans" cxnId="{5981FDFB-4659-46B2-8DEF-F3E7AC9C7225}">
      <dgm:prSet/>
      <dgm:spPr/>
      <dgm:t>
        <a:bodyPr/>
        <a:lstStyle/>
        <a:p>
          <a:endParaRPr lang="en-GB"/>
        </a:p>
      </dgm:t>
    </dgm:pt>
    <dgm:pt modelId="{9F361934-4E62-4E5D-AE1B-71E1EBC40E32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dirty="0"/>
            <a:t>BIBB-FDZ (2025): Metadata Catalogue. The Federal Institute for Vocational Education and Training (BIBB). Accessed May 2025. </a:t>
          </a:r>
          <a:r>
            <a:rPr lang="en-GB" u="sng" dirty="0">
              <a:hlinkClick xmlns:r="http://schemas.openxmlformats.org/officeDocument/2006/relationships" r:id="rId5"/>
            </a:rPr>
            <a:t>https://metadaten.bibb.de/en/</a:t>
          </a:r>
          <a:endParaRPr lang="en-US" dirty="0"/>
        </a:p>
      </dgm:t>
    </dgm:pt>
    <dgm:pt modelId="{103DEA3D-1015-462A-8D87-1A7109283CB5}" type="parTrans" cxnId="{510868FE-D44E-4FB3-8105-C7A3FA6BDD57}">
      <dgm:prSet/>
      <dgm:spPr/>
      <dgm:t>
        <a:bodyPr/>
        <a:lstStyle/>
        <a:p>
          <a:endParaRPr lang="en-GB"/>
        </a:p>
      </dgm:t>
    </dgm:pt>
    <dgm:pt modelId="{60779018-2014-40FD-8756-3121E5B021AC}" type="sibTrans" cxnId="{510868FE-D44E-4FB3-8105-C7A3FA6BDD57}">
      <dgm:prSet/>
      <dgm:spPr/>
      <dgm:t>
        <a:bodyPr/>
        <a:lstStyle/>
        <a:p>
          <a:endParaRPr lang="en-GB"/>
        </a:p>
      </dgm:t>
    </dgm:pt>
    <dgm:pt modelId="{5A9EE09E-B301-49BD-83ED-0BB4B7D5B6F2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dirty="0"/>
            <a:t>Van Leeuwen, MHD, 2016, "Files from HISCO database", </a:t>
          </a:r>
          <a:r>
            <a:rPr lang="en-GB" u="sng" dirty="0">
              <a:hlinkClick xmlns:r="http://schemas.openxmlformats.org/officeDocument/2006/relationships" r:id="rId6"/>
            </a:rPr>
            <a:t>https://hdl.handle.net/10622/JA9B8O</a:t>
          </a:r>
          <a:r>
            <a:rPr lang="en-GB" dirty="0"/>
            <a:t>, IISH Data Collection, V1. </a:t>
          </a:r>
          <a:endParaRPr lang="en-US" dirty="0"/>
        </a:p>
        <a:p>
          <a:pPr marL="171450" lvl="1" indent="0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dirty="0"/>
        </a:p>
      </dgm:t>
    </dgm:pt>
    <dgm:pt modelId="{F01F42FF-F38F-4B72-9751-A578C9B58B7F}" type="parTrans" cxnId="{A6E62284-5552-4C8A-BF63-95BAC4C4F369}">
      <dgm:prSet/>
      <dgm:spPr/>
      <dgm:t>
        <a:bodyPr/>
        <a:lstStyle/>
        <a:p>
          <a:endParaRPr lang="en-GB"/>
        </a:p>
      </dgm:t>
    </dgm:pt>
    <dgm:pt modelId="{A75C4EC3-763E-4D4E-894D-CC71281709D1}" type="sibTrans" cxnId="{A6E62284-5552-4C8A-BF63-95BAC4C4F369}">
      <dgm:prSet/>
      <dgm:spPr/>
      <dgm:t>
        <a:bodyPr/>
        <a:lstStyle/>
        <a:p>
          <a:endParaRPr lang="en-GB"/>
        </a:p>
      </dgm:t>
    </dgm:pt>
    <dgm:pt modelId="{BE292E61-A1F2-4FC3-9DC2-E50D5215C154}" type="pres">
      <dgm:prSet presAssocID="{9CB735DA-9CEC-4AA5-87AA-C946B1B5ADA5}" presName="linear" presStyleCnt="0">
        <dgm:presLayoutVars>
          <dgm:animLvl val="lvl"/>
          <dgm:resizeHandles val="exact"/>
        </dgm:presLayoutVars>
      </dgm:prSet>
      <dgm:spPr/>
    </dgm:pt>
    <dgm:pt modelId="{40064B58-2D23-4A00-A83D-92702EE13B60}" type="pres">
      <dgm:prSet presAssocID="{9A794890-6FFA-4F98-9F46-97A1A1F797D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90F787B-31E0-43F0-9581-6BDF3AF92753}" type="pres">
      <dgm:prSet presAssocID="{9A794890-6FFA-4F98-9F46-97A1A1F797D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CDF4A0E-36B7-4C44-A836-312E002ABE67}" srcId="{9CB735DA-9CEC-4AA5-87AA-C946B1B5ADA5}" destId="{9A794890-6FFA-4F98-9F46-97A1A1F797DD}" srcOrd="0" destOrd="0" parTransId="{86116370-F8B0-47C9-BD97-4FC7272E1D52}" sibTransId="{9B38A633-0EF1-4EB6-B2E0-6F90FC90D5CC}"/>
    <dgm:cxn modelId="{B5490727-45A3-4A89-8F8F-9887765958FE}" srcId="{9A794890-6FFA-4F98-9F46-97A1A1F797DD}" destId="{5980722B-AEC6-42D8-B3AE-71438DF656B1}" srcOrd="1" destOrd="0" parTransId="{9BDC2677-9EAA-473F-9E63-BEB0946EABEB}" sibTransId="{7A7F7AEC-0784-49B2-86D1-A3A833704155}"/>
    <dgm:cxn modelId="{41BB0128-4E41-4F4A-AF7C-4C155BAE662A}" type="presOf" srcId="{9CB735DA-9CEC-4AA5-87AA-C946B1B5ADA5}" destId="{BE292E61-A1F2-4FC3-9DC2-E50D5215C154}" srcOrd="0" destOrd="0" presId="urn:microsoft.com/office/officeart/2005/8/layout/vList2"/>
    <dgm:cxn modelId="{EA05CB33-E176-4D6C-8376-82A71AD2A549}" srcId="{9A794890-6FFA-4F98-9F46-97A1A1F797DD}" destId="{A439C84C-80FF-49CF-AB20-B71A1E17A426}" srcOrd="0" destOrd="0" parTransId="{BCE1A9B1-8704-409D-93F9-2B5270A9146F}" sibTransId="{347454A2-BF25-45B8-ACE4-31737E902675}"/>
    <dgm:cxn modelId="{4F607B3E-0A48-472C-AB80-BC4C7A8AF03D}" type="presOf" srcId="{5A9EE09E-B301-49BD-83ED-0BB4B7D5B6F2}" destId="{690F787B-31E0-43F0-9581-6BDF3AF92753}" srcOrd="0" destOrd="4" presId="urn:microsoft.com/office/officeart/2005/8/layout/vList2"/>
    <dgm:cxn modelId="{0844A45F-DD9C-4BE1-8BF4-0BED33C09E7D}" type="presOf" srcId="{9F361934-4E62-4E5D-AE1B-71E1EBC40E32}" destId="{690F787B-31E0-43F0-9581-6BDF3AF92753}" srcOrd="0" destOrd="3" presId="urn:microsoft.com/office/officeart/2005/8/layout/vList2"/>
    <dgm:cxn modelId="{50DA957C-0F4B-4A22-AFF9-B1674FFB0D85}" type="presOf" srcId="{A439C84C-80FF-49CF-AB20-B71A1E17A426}" destId="{690F787B-31E0-43F0-9581-6BDF3AF92753}" srcOrd="0" destOrd="0" presId="urn:microsoft.com/office/officeart/2005/8/layout/vList2"/>
    <dgm:cxn modelId="{A6E62284-5552-4C8A-BF63-95BAC4C4F369}" srcId="{9A794890-6FFA-4F98-9F46-97A1A1F797DD}" destId="{5A9EE09E-B301-49BD-83ED-0BB4B7D5B6F2}" srcOrd="4" destOrd="0" parTransId="{F01F42FF-F38F-4B72-9751-A578C9B58B7F}" sibTransId="{A75C4EC3-763E-4D4E-894D-CC71281709D1}"/>
    <dgm:cxn modelId="{11C06E89-B196-4586-AE8C-4FDF3C5030BD}" type="presOf" srcId="{9A794890-6FFA-4F98-9F46-97A1A1F797DD}" destId="{40064B58-2D23-4A00-A83D-92702EE13B60}" srcOrd="0" destOrd="0" presId="urn:microsoft.com/office/officeart/2005/8/layout/vList2"/>
    <dgm:cxn modelId="{D3383CD0-21B9-46ED-BDED-69C1C2C906FC}" type="presOf" srcId="{53EB6836-3C6D-4D12-8A73-27F118120E50}" destId="{690F787B-31E0-43F0-9581-6BDF3AF92753}" srcOrd="0" destOrd="2" presId="urn:microsoft.com/office/officeart/2005/8/layout/vList2"/>
    <dgm:cxn modelId="{5C2658F0-DDD8-48B7-A7B9-EF8561B679C2}" type="presOf" srcId="{5980722B-AEC6-42D8-B3AE-71438DF656B1}" destId="{690F787B-31E0-43F0-9581-6BDF3AF92753}" srcOrd="0" destOrd="1" presId="urn:microsoft.com/office/officeart/2005/8/layout/vList2"/>
    <dgm:cxn modelId="{5981FDFB-4659-46B2-8DEF-F3E7AC9C7225}" srcId="{9A794890-6FFA-4F98-9F46-97A1A1F797DD}" destId="{53EB6836-3C6D-4D12-8A73-27F118120E50}" srcOrd="2" destOrd="0" parTransId="{10B27051-A6C6-4100-B634-636150393AE4}" sibTransId="{7978BF53-2BB3-4D8D-9757-E661EAE7215D}"/>
    <dgm:cxn modelId="{510868FE-D44E-4FB3-8105-C7A3FA6BDD57}" srcId="{9A794890-6FFA-4F98-9F46-97A1A1F797DD}" destId="{9F361934-4E62-4E5D-AE1B-71E1EBC40E32}" srcOrd="3" destOrd="0" parTransId="{103DEA3D-1015-462A-8D87-1A7109283CB5}" sibTransId="{60779018-2014-40FD-8756-3121E5B021AC}"/>
    <dgm:cxn modelId="{FE45D49A-FC10-4A14-B948-FCA2832365D7}" type="presParOf" srcId="{BE292E61-A1F2-4FC3-9DC2-E50D5215C154}" destId="{40064B58-2D23-4A00-A83D-92702EE13B60}" srcOrd="0" destOrd="0" presId="urn:microsoft.com/office/officeart/2005/8/layout/vList2"/>
    <dgm:cxn modelId="{431C9ADE-35DF-47EC-8369-49C872BB6540}" type="presParOf" srcId="{BE292E61-A1F2-4FC3-9DC2-E50D5215C154}" destId="{690F787B-31E0-43F0-9581-6BDF3AF9275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B735DA-9CEC-4AA5-87AA-C946B1B5AD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794890-6FFA-4F98-9F46-97A1A1F797DD}">
      <dgm:prSet/>
      <dgm:spPr/>
      <dgm:t>
        <a:bodyPr/>
        <a:lstStyle/>
        <a:p>
          <a:r>
            <a:rPr lang="sl-SI" b="1" dirty="0"/>
            <a:t>References: </a:t>
          </a:r>
          <a:endParaRPr lang="en-US" dirty="0"/>
        </a:p>
      </dgm:t>
    </dgm:pt>
    <dgm:pt modelId="{86116370-F8B0-47C9-BD97-4FC7272E1D52}" type="parTrans" cxnId="{8CDF4A0E-36B7-4C44-A836-312E002ABE67}">
      <dgm:prSet/>
      <dgm:spPr/>
      <dgm:t>
        <a:bodyPr/>
        <a:lstStyle/>
        <a:p>
          <a:endParaRPr lang="en-US"/>
        </a:p>
      </dgm:t>
    </dgm:pt>
    <dgm:pt modelId="{9B38A633-0EF1-4EB6-B2E0-6F90FC90D5CC}" type="sibTrans" cxnId="{8CDF4A0E-36B7-4C44-A836-312E002ABE67}">
      <dgm:prSet/>
      <dgm:spPr/>
      <dgm:t>
        <a:bodyPr/>
        <a:lstStyle/>
        <a:p>
          <a:endParaRPr lang="en-US"/>
        </a:p>
      </dgm:t>
    </dgm:pt>
    <dgm:pt modelId="{A439C84C-80FF-49CF-AB20-B71A1E17A426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dirty="0"/>
            <a:t>Mezzoli, E (2022): Historical data of the labour force, 1945-1947: Zone A-AMG-Venezia Giulia (Allied Military Government) [Data file]. Ljubljana: UL/Slovenian Social Science Data Archives. </a:t>
          </a:r>
          <a:r>
            <a:rPr lang="en-GB" dirty="0">
              <a:hlinkClick xmlns:r="http://schemas.openxmlformats.org/officeDocument/2006/relationships" r:id="rId1"/>
            </a:rPr>
            <a:t>https://doi.org/10.17898/ADP_HDS47_V1</a:t>
          </a:r>
          <a:r>
            <a:rPr lang="en-GB" dirty="0"/>
            <a:t>. </a:t>
          </a:r>
          <a:endParaRPr lang="en-US" dirty="0"/>
        </a:p>
      </dgm:t>
    </dgm:pt>
    <dgm:pt modelId="{BCE1A9B1-8704-409D-93F9-2B5270A9146F}" type="parTrans" cxnId="{EA05CB33-E176-4D6C-8376-82A71AD2A549}">
      <dgm:prSet/>
      <dgm:spPr/>
      <dgm:t>
        <a:bodyPr/>
        <a:lstStyle/>
        <a:p>
          <a:endParaRPr lang="en-US"/>
        </a:p>
      </dgm:t>
    </dgm:pt>
    <dgm:pt modelId="{347454A2-BF25-45B8-ACE4-31737E902675}" type="sibTrans" cxnId="{EA05CB33-E176-4D6C-8376-82A71AD2A549}">
      <dgm:prSet/>
      <dgm:spPr/>
      <dgm:t>
        <a:bodyPr/>
        <a:lstStyle/>
        <a:p>
          <a:endParaRPr lang="en-US"/>
        </a:p>
      </dgm:t>
    </dgm:pt>
    <dgm:pt modelId="{71595713-60AC-4C0A-89CE-DA48647A1A51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dirty="0"/>
            <a:t>CSES Comparative Study of Electoral Systems (2023): Data Bridging. Accessed on May 2025. </a:t>
          </a:r>
          <a:r>
            <a:rPr lang="en-GB" dirty="0">
              <a:hlinkClick xmlns:r="http://schemas.openxmlformats.org/officeDocument/2006/relationships" r:id="rId2"/>
            </a:rPr>
            <a:t>https://cses.org/data-download/data-bridging/</a:t>
          </a:r>
          <a:endParaRPr lang="en-US" dirty="0"/>
        </a:p>
      </dgm:t>
    </dgm:pt>
    <dgm:pt modelId="{80405ED6-1607-453F-B0A7-36EC95805668}" type="parTrans" cxnId="{EA5C6BB6-0E6C-4576-B12B-29682564059D}">
      <dgm:prSet/>
      <dgm:spPr/>
      <dgm:t>
        <a:bodyPr/>
        <a:lstStyle/>
        <a:p>
          <a:endParaRPr lang="en-GB"/>
        </a:p>
      </dgm:t>
    </dgm:pt>
    <dgm:pt modelId="{1B6FBA06-5054-4084-854A-13111FE796E4}" type="sibTrans" cxnId="{EA5C6BB6-0E6C-4576-B12B-29682564059D}">
      <dgm:prSet/>
      <dgm:spPr/>
      <dgm:t>
        <a:bodyPr/>
        <a:lstStyle/>
        <a:p>
          <a:endParaRPr lang="en-GB"/>
        </a:p>
      </dgm:t>
    </dgm:pt>
    <dgm:pt modelId="{41B70900-08E6-4DB7-831E-1A8D4F4435AB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l-SI" dirty="0"/>
            <a:t>E</a:t>
          </a:r>
          <a:r>
            <a:rPr lang="en-GB" dirty="0"/>
            <a:t>SS European Social Survey (2019): Contextual information for Round 8 now available. Accessed on May 2025. </a:t>
          </a:r>
          <a:r>
            <a:rPr lang="en-GB" dirty="0">
              <a:hlinkClick xmlns:r="http://schemas.openxmlformats.org/officeDocument/2006/relationships" r:id="rId3"/>
            </a:rPr>
            <a:t>https://www.europeansocialsurvey.org/news/article/contextual-information-round-8-now-available</a:t>
          </a:r>
          <a:endParaRPr lang="en-US" dirty="0"/>
        </a:p>
      </dgm:t>
    </dgm:pt>
    <dgm:pt modelId="{9B8DB6DD-9585-40A6-8617-333C945DBB56}" type="parTrans" cxnId="{4DE200F6-CA1F-44B1-BB22-986071A9C665}">
      <dgm:prSet/>
      <dgm:spPr/>
      <dgm:t>
        <a:bodyPr/>
        <a:lstStyle/>
        <a:p>
          <a:endParaRPr lang="en-GB"/>
        </a:p>
      </dgm:t>
    </dgm:pt>
    <dgm:pt modelId="{DA626B11-C14D-4D6B-A6A3-1FDBB00B1B93}" type="sibTrans" cxnId="{4DE200F6-CA1F-44B1-BB22-986071A9C665}">
      <dgm:prSet/>
      <dgm:spPr/>
      <dgm:t>
        <a:bodyPr/>
        <a:lstStyle/>
        <a:p>
          <a:endParaRPr lang="en-GB"/>
        </a:p>
      </dgm:t>
    </dgm:pt>
    <dgm:pt modelId="{7CC3CA1B-7FD6-4023-B824-50434C27E760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dirty="0"/>
            <a:t>Harrison, E (2024). Climate and Air Quality Data in Attitudinal Research: A Feasibility Use-Case. Zenodo. </a:t>
          </a:r>
          <a:r>
            <a:rPr lang="en-GB" dirty="0">
              <a:hlinkClick xmlns:r="http://schemas.openxmlformats.org/officeDocument/2006/relationships" r:id="rId4"/>
            </a:rPr>
            <a:t>https://doi.org/10.5281/zenodo.10581886</a:t>
          </a:r>
          <a:endParaRPr lang="en-US" dirty="0"/>
        </a:p>
      </dgm:t>
    </dgm:pt>
    <dgm:pt modelId="{1CD5DC45-FD8F-47C4-A686-0EAA95E26A67}" type="parTrans" cxnId="{AC71BC45-D34D-4FE4-BC90-CDA015CB3A8D}">
      <dgm:prSet/>
      <dgm:spPr/>
      <dgm:t>
        <a:bodyPr/>
        <a:lstStyle/>
        <a:p>
          <a:endParaRPr lang="en-GB"/>
        </a:p>
      </dgm:t>
    </dgm:pt>
    <dgm:pt modelId="{42603A09-FA7C-492D-9853-23747454239D}" type="sibTrans" cxnId="{AC71BC45-D34D-4FE4-BC90-CDA015CB3A8D}">
      <dgm:prSet/>
      <dgm:spPr/>
      <dgm:t>
        <a:bodyPr/>
        <a:lstStyle/>
        <a:p>
          <a:endParaRPr lang="en-GB"/>
        </a:p>
      </dgm:t>
    </dgm:pt>
    <dgm:pt modelId="{96CA9D69-9C92-4135-8D88-590999B54D65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dirty="0"/>
            <a:t>Gregory A, Wackerow J, Orten H (2023) Reuse and Reproducibility: Describing Cross-Domain Research Data in the  Science Project </a:t>
          </a:r>
          <a:r>
            <a:rPr lang="en-GB" i="1" dirty="0"/>
            <a:t>Climate Neutral and Smart Cities</a:t>
          </a:r>
          <a:r>
            <a:rPr lang="en-GB" dirty="0"/>
            <a:t>. ARPHA Preprints. </a:t>
          </a:r>
          <a:r>
            <a:rPr lang="en-GB" dirty="0">
              <a:hlinkClick xmlns:r="http://schemas.openxmlformats.org/officeDocument/2006/relationships" r:id="rId5"/>
            </a:rPr>
            <a:t>https://doi.org/10.3897/arphapreprints.e115047</a:t>
          </a:r>
          <a:endParaRPr lang="en-US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/>
        </a:p>
      </dgm:t>
    </dgm:pt>
    <dgm:pt modelId="{8FB8C44E-7EAD-4E1C-8471-2CE324848074}" type="parTrans" cxnId="{58BA0CF0-1086-470D-9BAB-E01D711B86C2}">
      <dgm:prSet/>
      <dgm:spPr/>
      <dgm:t>
        <a:bodyPr/>
        <a:lstStyle/>
        <a:p>
          <a:endParaRPr lang="en-GB"/>
        </a:p>
      </dgm:t>
    </dgm:pt>
    <dgm:pt modelId="{53D8BCEF-A808-4D8B-9CA8-7D20150C89CA}" type="sibTrans" cxnId="{58BA0CF0-1086-470D-9BAB-E01D711B86C2}">
      <dgm:prSet/>
      <dgm:spPr/>
      <dgm:t>
        <a:bodyPr/>
        <a:lstStyle/>
        <a:p>
          <a:endParaRPr lang="en-GB"/>
        </a:p>
      </dgm:t>
    </dgm:pt>
    <dgm:pt modelId="{BE292E61-A1F2-4FC3-9DC2-E50D5215C154}" type="pres">
      <dgm:prSet presAssocID="{9CB735DA-9CEC-4AA5-87AA-C946B1B5ADA5}" presName="linear" presStyleCnt="0">
        <dgm:presLayoutVars>
          <dgm:animLvl val="lvl"/>
          <dgm:resizeHandles val="exact"/>
        </dgm:presLayoutVars>
      </dgm:prSet>
      <dgm:spPr/>
    </dgm:pt>
    <dgm:pt modelId="{40064B58-2D23-4A00-A83D-92702EE13B60}" type="pres">
      <dgm:prSet presAssocID="{9A794890-6FFA-4F98-9F46-97A1A1F797DD}" presName="parentText" presStyleLbl="node1" presStyleIdx="0" presStyleCnt="1" custLinFactNeighborY="-19942">
        <dgm:presLayoutVars>
          <dgm:chMax val="0"/>
          <dgm:bulletEnabled val="1"/>
        </dgm:presLayoutVars>
      </dgm:prSet>
      <dgm:spPr/>
    </dgm:pt>
    <dgm:pt modelId="{690F787B-31E0-43F0-9581-6BDF3AF92753}" type="pres">
      <dgm:prSet presAssocID="{9A794890-6FFA-4F98-9F46-97A1A1F797DD}" presName="childText" presStyleLbl="revTx" presStyleIdx="0" presStyleCnt="1" custScaleY="106295">
        <dgm:presLayoutVars>
          <dgm:bulletEnabled val="1"/>
        </dgm:presLayoutVars>
      </dgm:prSet>
      <dgm:spPr/>
    </dgm:pt>
  </dgm:ptLst>
  <dgm:cxnLst>
    <dgm:cxn modelId="{DC64F106-E789-417D-B75D-BD114F7866CA}" type="presOf" srcId="{71595713-60AC-4C0A-89CE-DA48647A1A51}" destId="{690F787B-31E0-43F0-9581-6BDF3AF92753}" srcOrd="0" destOrd="1" presId="urn:microsoft.com/office/officeart/2005/8/layout/vList2"/>
    <dgm:cxn modelId="{8CDF4A0E-36B7-4C44-A836-312E002ABE67}" srcId="{9CB735DA-9CEC-4AA5-87AA-C946B1B5ADA5}" destId="{9A794890-6FFA-4F98-9F46-97A1A1F797DD}" srcOrd="0" destOrd="0" parTransId="{86116370-F8B0-47C9-BD97-4FC7272E1D52}" sibTransId="{9B38A633-0EF1-4EB6-B2E0-6F90FC90D5CC}"/>
    <dgm:cxn modelId="{D6744619-E298-4FEE-983D-CCAD6D1FEA79}" type="presOf" srcId="{41B70900-08E6-4DB7-831E-1A8D4F4435AB}" destId="{690F787B-31E0-43F0-9581-6BDF3AF92753}" srcOrd="0" destOrd="2" presId="urn:microsoft.com/office/officeart/2005/8/layout/vList2"/>
    <dgm:cxn modelId="{41BB0128-4E41-4F4A-AF7C-4C155BAE662A}" type="presOf" srcId="{9CB735DA-9CEC-4AA5-87AA-C946B1B5ADA5}" destId="{BE292E61-A1F2-4FC3-9DC2-E50D5215C154}" srcOrd="0" destOrd="0" presId="urn:microsoft.com/office/officeart/2005/8/layout/vList2"/>
    <dgm:cxn modelId="{EA05CB33-E176-4D6C-8376-82A71AD2A549}" srcId="{9A794890-6FFA-4F98-9F46-97A1A1F797DD}" destId="{A439C84C-80FF-49CF-AB20-B71A1E17A426}" srcOrd="0" destOrd="0" parTransId="{BCE1A9B1-8704-409D-93F9-2B5270A9146F}" sibTransId="{347454A2-BF25-45B8-ACE4-31737E902675}"/>
    <dgm:cxn modelId="{AC71BC45-D34D-4FE4-BC90-CDA015CB3A8D}" srcId="{9A794890-6FFA-4F98-9F46-97A1A1F797DD}" destId="{7CC3CA1B-7FD6-4023-B824-50434C27E760}" srcOrd="3" destOrd="0" parTransId="{1CD5DC45-FD8F-47C4-A686-0EAA95E26A67}" sibTransId="{42603A09-FA7C-492D-9853-23747454239D}"/>
    <dgm:cxn modelId="{50DA957C-0F4B-4A22-AFF9-B1674FFB0D85}" type="presOf" srcId="{A439C84C-80FF-49CF-AB20-B71A1E17A426}" destId="{690F787B-31E0-43F0-9581-6BDF3AF92753}" srcOrd="0" destOrd="0" presId="urn:microsoft.com/office/officeart/2005/8/layout/vList2"/>
    <dgm:cxn modelId="{69866088-EAB9-4157-A6FD-AB596D3CC92C}" type="presOf" srcId="{96CA9D69-9C92-4135-8D88-590999B54D65}" destId="{690F787B-31E0-43F0-9581-6BDF3AF92753}" srcOrd="0" destOrd="4" presId="urn:microsoft.com/office/officeart/2005/8/layout/vList2"/>
    <dgm:cxn modelId="{11C06E89-B196-4586-AE8C-4FDF3C5030BD}" type="presOf" srcId="{9A794890-6FFA-4F98-9F46-97A1A1F797DD}" destId="{40064B58-2D23-4A00-A83D-92702EE13B60}" srcOrd="0" destOrd="0" presId="urn:microsoft.com/office/officeart/2005/8/layout/vList2"/>
    <dgm:cxn modelId="{C22A8EA7-8831-42F1-A81A-A7B643935498}" type="presOf" srcId="{7CC3CA1B-7FD6-4023-B824-50434C27E760}" destId="{690F787B-31E0-43F0-9581-6BDF3AF92753}" srcOrd="0" destOrd="3" presId="urn:microsoft.com/office/officeart/2005/8/layout/vList2"/>
    <dgm:cxn modelId="{EA5C6BB6-0E6C-4576-B12B-29682564059D}" srcId="{9A794890-6FFA-4F98-9F46-97A1A1F797DD}" destId="{71595713-60AC-4C0A-89CE-DA48647A1A51}" srcOrd="1" destOrd="0" parTransId="{80405ED6-1607-453F-B0A7-36EC95805668}" sibTransId="{1B6FBA06-5054-4084-854A-13111FE796E4}"/>
    <dgm:cxn modelId="{58BA0CF0-1086-470D-9BAB-E01D711B86C2}" srcId="{9A794890-6FFA-4F98-9F46-97A1A1F797DD}" destId="{96CA9D69-9C92-4135-8D88-590999B54D65}" srcOrd="4" destOrd="0" parTransId="{8FB8C44E-7EAD-4E1C-8471-2CE324848074}" sibTransId="{53D8BCEF-A808-4D8B-9CA8-7D20150C89CA}"/>
    <dgm:cxn modelId="{4DE200F6-CA1F-44B1-BB22-986071A9C665}" srcId="{9A794890-6FFA-4F98-9F46-97A1A1F797DD}" destId="{41B70900-08E6-4DB7-831E-1A8D4F4435AB}" srcOrd="2" destOrd="0" parTransId="{9B8DB6DD-9585-40A6-8617-333C945DBB56}" sibTransId="{DA626B11-C14D-4D6B-A6A3-1FDBB00B1B93}"/>
    <dgm:cxn modelId="{FE45D49A-FC10-4A14-B948-FCA2832365D7}" type="presParOf" srcId="{BE292E61-A1F2-4FC3-9DC2-E50D5215C154}" destId="{40064B58-2D23-4A00-A83D-92702EE13B60}" srcOrd="0" destOrd="0" presId="urn:microsoft.com/office/officeart/2005/8/layout/vList2"/>
    <dgm:cxn modelId="{431C9ADE-35DF-47EC-8369-49C872BB6540}" type="presParOf" srcId="{BE292E61-A1F2-4FC3-9DC2-E50D5215C154}" destId="{690F787B-31E0-43F0-9581-6BDF3AF9275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B735DA-9CEC-4AA5-87AA-C946B1B5AD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794890-6FFA-4F98-9F46-97A1A1F797DD}">
      <dgm:prSet/>
      <dgm:spPr/>
      <dgm:t>
        <a:bodyPr/>
        <a:lstStyle/>
        <a:p>
          <a:r>
            <a:rPr lang="sl-SI" b="1" dirty="0"/>
            <a:t>References and resources: </a:t>
          </a:r>
          <a:endParaRPr lang="en-US" dirty="0"/>
        </a:p>
      </dgm:t>
    </dgm:pt>
    <dgm:pt modelId="{86116370-F8B0-47C9-BD97-4FC7272E1D52}" type="parTrans" cxnId="{8CDF4A0E-36B7-4C44-A836-312E002ABE67}">
      <dgm:prSet/>
      <dgm:spPr/>
      <dgm:t>
        <a:bodyPr/>
        <a:lstStyle/>
        <a:p>
          <a:endParaRPr lang="en-US"/>
        </a:p>
      </dgm:t>
    </dgm:pt>
    <dgm:pt modelId="{9B38A633-0EF1-4EB6-B2E0-6F90FC90D5CC}" type="sibTrans" cxnId="{8CDF4A0E-36B7-4C44-A836-312E002ABE67}">
      <dgm:prSet/>
      <dgm:spPr/>
      <dgm:t>
        <a:bodyPr/>
        <a:lstStyle/>
        <a:p>
          <a:endParaRPr lang="en-US"/>
        </a:p>
      </dgm:t>
    </dgm:pt>
    <dgm:pt modelId="{A439C84C-80FF-49CF-AB20-B71A1E17A426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dirty="0"/>
            <a:t>NASEM, National Academies of Sciences, Engineering, and Medicine (2022): </a:t>
          </a:r>
          <a:r>
            <a:rPr lang="en-GB" i="1" dirty="0"/>
            <a:t>Ontologies in the Behavioral Sciences: Accelerating Research and the Spread of Knowledge</a:t>
          </a:r>
          <a:r>
            <a:rPr lang="en-GB" dirty="0"/>
            <a:t>. Washington, DC: The National Academies Press. </a:t>
          </a:r>
          <a:r>
            <a:rPr lang="en-GB" dirty="0">
              <a:hlinkClick xmlns:r="http://schemas.openxmlformats.org/officeDocument/2006/relationships" r:id="rId1"/>
            </a:rPr>
            <a:t>https://doi.org/10.17226/26464</a:t>
          </a:r>
          <a:r>
            <a:rPr lang="en-GB" dirty="0"/>
            <a:t> .</a:t>
          </a:r>
          <a:endParaRPr lang="en-US" dirty="0"/>
        </a:p>
      </dgm:t>
    </dgm:pt>
    <dgm:pt modelId="{BCE1A9B1-8704-409D-93F9-2B5270A9146F}" type="parTrans" cxnId="{EA05CB33-E176-4D6C-8376-82A71AD2A549}">
      <dgm:prSet/>
      <dgm:spPr/>
      <dgm:t>
        <a:bodyPr/>
        <a:lstStyle/>
        <a:p>
          <a:endParaRPr lang="en-US"/>
        </a:p>
      </dgm:t>
    </dgm:pt>
    <dgm:pt modelId="{347454A2-BF25-45B8-ACE4-31737E902675}" type="sibTrans" cxnId="{EA05CB33-E176-4D6C-8376-82A71AD2A549}">
      <dgm:prSet/>
      <dgm:spPr/>
      <dgm:t>
        <a:bodyPr/>
        <a:lstStyle/>
        <a:p>
          <a:endParaRPr lang="en-US"/>
        </a:p>
      </dgm:t>
    </dgm:pt>
    <dgm:pt modelId="{96CA9D69-9C92-4135-8D88-590999B54D65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dirty="0"/>
        </a:p>
      </dgm:t>
    </dgm:pt>
    <dgm:pt modelId="{8FB8C44E-7EAD-4E1C-8471-2CE324848074}" type="parTrans" cxnId="{58BA0CF0-1086-470D-9BAB-E01D711B86C2}">
      <dgm:prSet/>
      <dgm:spPr/>
      <dgm:t>
        <a:bodyPr/>
        <a:lstStyle/>
        <a:p>
          <a:endParaRPr lang="en-GB"/>
        </a:p>
      </dgm:t>
    </dgm:pt>
    <dgm:pt modelId="{53D8BCEF-A808-4D8B-9CA8-7D20150C89CA}" type="sibTrans" cxnId="{58BA0CF0-1086-470D-9BAB-E01D711B86C2}">
      <dgm:prSet/>
      <dgm:spPr/>
      <dgm:t>
        <a:bodyPr/>
        <a:lstStyle/>
        <a:p>
          <a:endParaRPr lang="en-GB"/>
        </a:p>
      </dgm:t>
    </dgm:pt>
    <dgm:pt modelId="{D4296577-2A76-4F30-A13D-AA988F768636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dirty="0"/>
            <a:t>Ryser, V.-A. (2023). Measuring Psychological constructs. FORS Guide No. 22, Version 1.0. Lausanne: Swiss Centre of Expertise in the Social Sciences FORS. </a:t>
          </a:r>
          <a:r>
            <a:rPr lang="en-GB" dirty="0">
              <a:hlinkClick xmlns:r="http://schemas.openxmlformats.org/officeDocument/2006/relationships" r:id="rId2"/>
            </a:rPr>
            <a:t>https://doi.org/10.24449/FG-2023-00022</a:t>
          </a:r>
          <a:r>
            <a:rPr lang="en-GB" dirty="0"/>
            <a:t> </a:t>
          </a:r>
          <a:endParaRPr lang="en-US" dirty="0"/>
        </a:p>
      </dgm:t>
    </dgm:pt>
    <dgm:pt modelId="{DC5C823A-E4AE-43D6-86DC-5BF5547E5A67}" type="parTrans" cxnId="{DA1C456E-CD1A-4CB5-8675-CEAFF4015A76}">
      <dgm:prSet/>
      <dgm:spPr/>
      <dgm:t>
        <a:bodyPr/>
        <a:lstStyle/>
        <a:p>
          <a:endParaRPr lang="en-GB"/>
        </a:p>
      </dgm:t>
    </dgm:pt>
    <dgm:pt modelId="{21272397-C334-4FAC-BFB0-A16BA1719077}" type="sibTrans" cxnId="{DA1C456E-CD1A-4CB5-8675-CEAFF4015A76}">
      <dgm:prSet/>
      <dgm:spPr/>
      <dgm:t>
        <a:bodyPr/>
        <a:lstStyle/>
        <a:p>
          <a:endParaRPr lang="en-GB"/>
        </a:p>
      </dgm:t>
    </dgm:pt>
    <dgm:pt modelId="{71595713-60AC-4C0A-89CE-DA48647A1A51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l-SI" dirty="0"/>
            <a:t>EQB and ELSST on </a:t>
          </a:r>
          <a:r>
            <a:rPr lang="en-GB" dirty="0"/>
            <a:t>CESSDA Digital Tools (2025). </a:t>
          </a:r>
          <a:r>
            <a:rPr lang="en-GB" dirty="0">
              <a:hlinkClick xmlns:r="http://schemas.openxmlformats.org/officeDocument/2006/relationships" r:id="rId3"/>
            </a:rPr>
            <a:t>https://www.cessda.eu/Tools</a:t>
          </a:r>
          <a:endParaRPr lang="en-US" dirty="0"/>
        </a:p>
      </dgm:t>
    </dgm:pt>
    <dgm:pt modelId="{80405ED6-1607-453F-B0A7-36EC95805668}" type="parTrans" cxnId="{81FDA817-46EA-4A94-9BB3-0534E12EB310}">
      <dgm:prSet/>
      <dgm:spPr/>
      <dgm:t>
        <a:bodyPr/>
        <a:lstStyle/>
        <a:p>
          <a:endParaRPr lang="en-GB"/>
        </a:p>
      </dgm:t>
    </dgm:pt>
    <dgm:pt modelId="{1B6FBA06-5054-4084-854A-13111FE796E4}" type="sibTrans" cxnId="{81FDA817-46EA-4A94-9BB3-0534E12EB310}">
      <dgm:prSet/>
      <dgm:spPr/>
      <dgm:t>
        <a:bodyPr/>
        <a:lstStyle/>
        <a:p>
          <a:endParaRPr lang="en-GB"/>
        </a:p>
      </dgm:t>
    </dgm:pt>
    <dgm:pt modelId="{41B70900-08E6-4DB7-831E-1A8D4F4435AB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dirty="0"/>
            <a:t>FAIRsharing.org (2024b): REPOPSI; Repository of Psychological Instruments in</a:t>
          </a:r>
          <a:r>
            <a:rPr lang="sl-SI" dirty="0"/>
            <a:t> </a:t>
          </a:r>
          <a:r>
            <a:rPr lang="en-GB" dirty="0"/>
            <a:t>Serbian, </a:t>
          </a:r>
          <a:r>
            <a:rPr lang="en-GB" dirty="0">
              <a:hlinkClick xmlns:r="http://schemas.openxmlformats.org/officeDocument/2006/relationships" r:id="rId4"/>
            </a:rPr>
            <a:t>https://doi.org/10.25504/FAIRsharing.d8fec9</a:t>
          </a:r>
          <a:endParaRPr lang="en-US" dirty="0"/>
        </a:p>
      </dgm:t>
    </dgm:pt>
    <dgm:pt modelId="{9B8DB6DD-9585-40A6-8617-333C945DBB56}" type="parTrans" cxnId="{C232AB49-1CA1-42E8-9528-43664B59CF97}">
      <dgm:prSet/>
      <dgm:spPr/>
      <dgm:t>
        <a:bodyPr/>
        <a:lstStyle/>
        <a:p>
          <a:endParaRPr lang="en-GB"/>
        </a:p>
      </dgm:t>
    </dgm:pt>
    <dgm:pt modelId="{DA626B11-C14D-4D6B-A6A3-1FDBB00B1B93}" type="sibTrans" cxnId="{C232AB49-1CA1-42E8-9528-43664B59CF97}">
      <dgm:prSet/>
      <dgm:spPr/>
      <dgm:t>
        <a:bodyPr/>
        <a:lstStyle/>
        <a:p>
          <a:endParaRPr lang="en-GB"/>
        </a:p>
      </dgm:t>
    </dgm:pt>
    <dgm:pt modelId="{BE292E61-A1F2-4FC3-9DC2-E50D5215C154}" type="pres">
      <dgm:prSet presAssocID="{9CB735DA-9CEC-4AA5-87AA-C946B1B5ADA5}" presName="linear" presStyleCnt="0">
        <dgm:presLayoutVars>
          <dgm:animLvl val="lvl"/>
          <dgm:resizeHandles val="exact"/>
        </dgm:presLayoutVars>
      </dgm:prSet>
      <dgm:spPr/>
    </dgm:pt>
    <dgm:pt modelId="{40064B58-2D23-4A00-A83D-92702EE13B60}" type="pres">
      <dgm:prSet presAssocID="{9A794890-6FFA-4F98-9F46-97A1A1F797DD}" presName="parentText" presStyleLbl="node1" presStyleIdx="0" presStyleCnt="1" custLinFactNeighborY="-19942">
        <dgm:presLayoutVars>
          <dgm:chMax val="0"/>
          <dgm:bulletEnabled val="1"/>
        </dgm:presLayoutVars>
      </dgm:prSet>
      <dgm:spPr/>
    </dgm:pt>
    <dgm:pt modelId="{690F787B-31E0-43F0-9581-6BDF3AF92753}" type="pres">
      <dgm:prSet presAssocID="{9A794890-6FFA-4F98-9F46-97A1A1F797DD}" presName="childText" presStyleLbl="revTx" presStyleIdx="0" presStyleCnt="1" custScaleY="106295">
        <dgm:presLayoutVars>
          <dgm:bulletEnabled val="1"/>
        </dgm:presLayoutVars>
      </dgm:prSet>
      <dgm:spPr/>
    </dgm:pt>
  </dgm:ptLst>
  <dgm:cxnLst>
    <dgm:cxn modelId="{8CDF4A0E-36B7-4C44-A836-312E002ABE67}" srcId="{9CB735DA-9CEC-4AA5-87AA-C946B1B5ADA5}" destId="{9A794890-6FFA-4F98-9F46-97A1A1F797DD}" srcOrd="0" destOrd="0" parTransId="{86116370-F8B0-47C9-BD97-4FC7272E1D52}" sibTransId="{9B38A633-0EF1-4EB6-B2E0-6F90FC90D5CC}"/>
    <dgm:cxn modelId="{89D97F12-0B72-4D43-92CB-B6EF7C4C1BA7}" type="presOf" srcId="{71595713-60AC-4C0A-89CE-DA48647A1A51}" destId="{690F787B-31E0-43F0-9581-6BDF3AF92753}" srcOrd="0" destOrd="2" presId="urn:microsoft.com/office/officeart/2005/8/layout/vList2"/>
    <dgm:cxn modelId="{81FDA817-46EA-4A94-9BB3-0534E12EB310}" srcId="{9A794890-6FFA-4F98-9F46-97A1A1F797DD}" destId="{71595713-60AC-4C0A-89CE-DA48647A1A51}" srcOrd="2" destOrd="0" parTransId="{80405ED6-1607-453F-B0A7-36EC95805668}" sibTransId="{1B6FBA06-5054-4084-854A-13111FE796E4}"/>
    <dgm:cxn modelId="{41BB0128-4E41-4F4A-AF7C-4C155BAE662A}" type="presOf" srcId="{9CB735DA-9CEC-4AA5-87AA-C946B1B5ADA5}" destId="{BE292E61-A1F2-4FC3-9DC2-E50D5215C154}" srcOrd="0" destOrd="0" presId="urn:microsoft.com/office/officeart/2005/8/layout/vList2"/>
    <dgm:cxn modelId="{EA05CB33-E176-4D6C-8376-82A71AD2A549}" srcId="{9A794890-6FFA-4F98-9F46-97A1A1F797DD}" destId="{A439C84C-80FF-49CF-AB20-B71A1E17A426}" srcOrd="0" destOrd="0" parTransId="{BCE1A9B1-8704-409D-93F9-2B5270A9146F}" sibTransId="{347454A2-BF25-45B8-ACE4-31737E902675}"/>
    <dgm:cxn modelId="{C232AB49-1CA1-42E8-9528-43664B59CF97}" srcId="{9A794890-6FFA-4F98-9F46-97A1A1F797DD}" destId="{41B70900-08E6-4DB7-831E-1A8D4F4435AB}" srcOrd="3" destOrd="0" parTransId="{9B8DB6DD-9585-40A6-8617-333C945DBB56}" sibTransId="{DA626B11-C14D-4D6B-A6A3-1FDBB00B1B93}"/>
    <dgm:cxn modelId="{DA1C456E-CD1A-4CB5-8675-CEAFF4015A76}" srcId="{9A794890-6FFA-4F98-9F46-97A1A1F797DD}" destId="{D4296577-2A76-4F30-A13D-AA988F768636}" srcOrd="1" destOrd="0" parTransId="{DC5C823A-E4AE-43D6-86DC-5BF5547E5A67}" sibTransId="{21272397-C334-4FAC-BFB0-A16BA1719077}"/>
    <dgm:cxn modelId="{50DA957C-0F4B-4A22-AFF9-B1674FFB0D85}" type="presOf" srcId="{A439C84C-80FF-49CF-AB20-B71A1E17A426}" destId="{690F787B-31E0-43F0-9581-6BDF3AF92753}" srcOrd="0" destOrd="0" presId="urn:microsoft.com/office/officeart/2005/8/layout/vList2"/>
    <dgm:cxn modelId="{69866088-EAB9-4157-A6FD-AB596D3CC92C}" type="presOf" srcId="{96CA9D69-9C92-4135-8D88-590999B54D65}" destId="{690F787B-31E0-43F0-9581-6BDF3AF92753}" srcOrd="0" destOrd="4" presId="urn:microsoft.com/office/officeart/2005/8/layout/vList2"/>
    <dgm:cxn modelId="{8E896988-A52F-4C37-B340-BCA24653D4A6}" type="presOf" srcId="{D4296577-2A76-4F30-A13D-AA988F768636}" destId="{690F787B-31E0-43F0-9581-6BDF3AF92753}" srcOrd="0" destOrd="1" presId="urn:microsoft.com/office/officeart/2005/8/layout/vList2"/>
    <dgm:cxn modelId="{11C06E89-B196-4586-AE8C-4FDF3C5030BD}" type="presOf" srcId="{9A794890-6FFA-4F98-9F46-97A1A1F797DD}" destId="{40064B58-2D23-4A00-A83D-92702EE13B60}" srcOrd="0" destOrd="0" presId="urn:microsoft.com/office/officeart/2005/8/layout/vList2"/>
    <dgm:cxn modelId="{490333A7-9139-47A2-9B83-B052ADCFE9AC}" type="presOf" srcId="{41B70900-08E6-4DB7-831E-1A8D4F4435AB}" destId="{690F787B-31E0-43F0-9581-6BDF3AF92753}" srcOrd="0" destOrd="3" presId="urn:microsoft.com/office/officeart/2005/8/layout/vList2"/>
    <dgm:cxn modelId="{58BA0CF0-1086-470D-9BAB-E01D711B86C2}" srcId="{9A794890-6FFA-4F98-9F46-97A1A1F797DD}" destId="{96CA9D69-9C92-4135-8D88-590999B54D65}" srcOrd="4" destOrd="0" parTransId="{8FB8C44E-7EAD-4E1C-8471-2CE324848074}" sibTransId="{53D8BCEF-A808-4D8B-9CA8-7D20150C89CA}"/>
    <dgm:cxn modelId="{FE45D49A-FC10-4A14-B948-FCA2832365D7}" type="presParOf" srcId="{BE292E61-A1F2-4FC3-9DC2-E50D5215C154}" destId="{40064B58-2D23-4A00-A83D-92702EE13B60}" srcOrd="0" destOrd="0" presId="urn:microsoft.com/office/officeart/2005/8/layout/vList2"/>
    <dgm:cxn modelId="{431C9ADE-35DF-47EC-8369-49C872BB6540}" type="presParOf" srcId="{BE292E61-A1F2-4FC3-9DC2-E50D5215C154}" destId="{690F787B-31E0-43F0-9581-6BDF3AF9275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0BECB-0212-4D93-B604-CAAA3B807BE0}">
      <dsp:nvSpPr>
        <dsp:cNvPr id="0" name=""/>
        <dsp:cNvSpPr/>
      </dsp:nvSpPr>
      <dsp:spPr>
        <a:xfrm>
          <a:off x="0" y="2637"/>
          <a:ext cx="109728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2ADEBE-AECD-4337-A523-AA79B1046C5A}">
      <dsp:nvSpPr>
        <dsp:cNvPr id="0" name=""/>
        <dsp:cNvSpPr/>
      </dsp:nvSpPr>
      <dsp:spPr>
        <a:xfrm>
          <a:off x="0" y="2637"/>
          <a:ext cx="3490952" cy="899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Increasing volume of data accessible</a:t>
          </a:r>
        </a:p>
      </dsp:txBody>
      <dsp:txXfrm>
        <a:off x="0" y="2637"/>
        <a:ext cx="3490952" cy="899220"/>
      </dsp:txXfrm>
    </dsp:sp>
    <dsp:sp modelId="{64EB1D26-90AA-43E9-A4FC-DB28696D3128}">
      <dsp:nvSpPr>
        <dsp:cNvPr id="0" name=""/>
        <dsp:cNvSpPr/>
      </dsp:nvSpPr>
      <dsp:spPr>
        <a:xfrm>
          <a:off x="0" y="901858"/>
          <a:ext cx="109728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D0DE0D-0764-41E1-B476-0CC366B6FCC6}">
      <dsp:nvSpPr>
        <dsp:cNvPr id="0" name=""/>
        <dsp:cNvSpPr/>
      </dsp:nvSpPr>
      <dsp:spPr>
        <a:xfrm>
          <a:off x="0" y="901858"/>
          <a:ext cx="3155382" cy="899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/>
            <a:t>Intent: Facilitate data Re-use via secondary analysis</a:t>
          </a:r>
        </a:p>
      </dsp:txBody>
      <dsp:txXfrm>
        <a:off x="0" y="901858"/>
        <a:ext cx="3155382" cy="899220"/>
      </dsp:txXfrm>
    </dsp:sp>
    <dsp:sp modelId="{3A7976A5-2738-439F-919E-60D89D1AD260}">
      <dsp:nvSpPr>
        <dsp:cNvPr id="0" name=""/>
        <dsp:cNvSpPr/>
      </dsp:nvSpPr>
      <dsp:spPr>
        <a:xfrm>
          <a:off x="0" y="1801079"/>
          <a:ext cx="109728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036FCC1-5F9D-48E8-8D39-FD0453DB7A0C}">
      <dsp:nvSpPr>
        <dsp:cNvPr id="0" name=""/>
        <dsp:cNvSpPr/>
      </dsp:nvSpPr>
      <dsp:spPr>
        <a:xfrm>
          <a:off x="0" y="1801079"/>
          <a:ext cx="3558062" cy="899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FAIR principles is all about increasing data reusability</a:t>
          </a:r>
        </a:p>
      </dsp:txBody>
      <dsp:txXfrm>
        <a:off x="0" y="1801079"/>
        <a:ext cx="3558062" cy="899220"/>
      </dsp:txXfrm>
    </dsp:sp>
    <dsp:sp modelId="{083358D1-59D5-4A19-923F-F6AEAF54D2D1}">
      <dsp:nvSpPr>
        <dsp:cNvPr id="0" name=""/>
        <dsp:cNvSpPr/>
      </dsp:nvSpPr>
      <dsp:spPr>
        <a:xfrm>
          <a:off x="0" y="2700300"/>
          <a:ext cx="109728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8D61D17-DB50-4119-9DD7-3B9F4EDBCB3A}">
      <dsp:nvSpPr>
        <dsp:cNvPr id="0" name=""/>
        <dsp:cNvSpPr/>
      </dsp:nvSpPr>
      <dsp:spPr>
        <a:xfrm>
          <a:off x="0" y="2700299"/>
          <a:ext cx="4845478" cy="899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One of the mission of data repositories: to support data producers in FAIR data enhancement</a:t>
          </a:r>
        </a:p>
      </dsp:txBody>
      <dsp:txXfrm>
        <a:off x="0" y="2700299"/>
        <a:ext cx="4845478" cy="899220"/>
      </dsp:txXfrm>
    </dsp:sp>
    <dsp:sp modelId="{EF3AF717-8E96-41D5-822A-520AA0B8AFCF}">
      <dsp:nvSpPr>
        <dsp:cNvPr id="0" name=""/>
        <dsp:cNvSpPr/>
      </dsp:nvSpPr>
      <dsp:spPr>
        <a:xfrm>
          <a:off x="0" y="3599520"/>
          <a:ext cx="109728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D9CD57E-64F9-4214-9BCD-9471F4E224A3}">
      <dsp:nvSpPr>
        <dsp:cNvPr id="0" name=""/>
        <dsp:cNvSpPr/>
      </dsp:nvSpPr>
      <dsp:spPr>
        <a:xfrm>
          <a:off x="0" y="3599520"/>
          <a:ext cx="6036949" cy="899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By providing resources and guidance in planning and processing data for increasing the reuse potential</a:t>
          </a:r>
        </a:p>
      </dsp:txBody>
      <dsp:txXfrm>
        <a:off x="0" y="3599520"/>
        <a:ext cx="6036949" cy="899220"/>
      </dsp:txXfrm>
    </dsp:sp>
    <dsp:sp modelId="{A587BCA6-2214-4ADE-9CDE-94FC7D2EE294}">
      <dsp:nvSpPr>
        <dsp:cNvPr id="0" name=""/>
        <dsp:cNvSpPr/>
      </dsp:nvSpPr>
      <dsp:spPr>
        <a:xfrm>
          <a:off x="0" y="4498741"/>
          <a:ext cx="109728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F1B50A-0AC0-4BDA-9BED-27277DC16B6E}">
      <dsp:nvSpPr>
        <dsp:cNvPr id="0" name=""/>
        <dsp:cNvSpPr/>
      </dsp:nvSpPr>
      <dsp:spPr>
        <a:xfrm>
          <a:off x="0" y="4498741"/>
          <a:ext cx="3400227" cy="899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There is room for improvement in making </a:t>
          </a:r>
          <a:r>
            <a:rPr lang="en-US" sz="1800" i="1" kern="1200" noProof="0" dirty="0"/>
            <a:t>data specifically </a:t>
          </a:r>
          <a:r>
            <a:rPr lang="en-US" sz="1800" kern="1200" noProof="0" dirty="0"/>
            <a:t>more FAIR</a:t>
          </a:r>
        </a:p>
      </dsp:txBody>
      <dsp:txXfrm>
        <a:off x="0" y="4498741"/>
        <a:ext cx="3400227" cy="899220"/>
      </dsp:txXfrm>
    </dsp:sp>
    <dsp:sp modelId="{4E03E52D-3BC9-42D0-B467-60C34A82359A}">
      <dsp:nvSpPr>
        <dsp:cNvPr id="0" name=""/>
        <dsp:cNvSpPr/>
      </dsp:nvSpPr>
      <dsp:spPr>
        <a:xfrm>
          <a:off x="3542155" y="4539575"/>
          <a:ext cx="7427589" cy="816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Examples of resources and their utilization for data FAIRification</a:t>
          </a:r>
        </a:p>
      </dsp:txBody>
      <dsp:txXfrm>
        <a:off x="3542155" y="4539575"/>
        <a:ext cx="7427589" cy="816675"/>
      </dsp:txXfrm>
    </dsp:sp>
    <dsp:sp modelId="{0A984420-D0B4-4632-8D5C-A98924C0D80C}">
      <dsp:nvSpPr>
        <dsp:cNvPr id="0" name=""/>
        <dsp:cNvSpPr/>
      </dsp:nvSpPr>
      <dsp:spPr>
        <a:xfrm>
          <a:off x="3400227" y="5356251"/>
          <a:ext cx="7569517" cy="0"/>
        </a:xfrm>
        <a:prstGeom prst="line">
          <a:avLst/>
        </a:prstGeom>
        <a:noFill/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64B58-2D23-4A00-A83D-92702EE13B60}">
      <dsp:nvSpPr>
        <dsp:cNvPr id="0" name=""/>
        <dsp:cNvSpPr/>
      </dsp:nvSpPr>
      <dsp:spPr>
        <a:xfrm>
          <a:off x="0" y="57607"/>
          <a:ext cx="5472608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100" b="1" kern="1200"/>
            <a:t>Some resources: </a:t>
          </a:r>
          <a:endParaRPr lang="en-US" sz="2100" kern="1200" dirty="0"/>
        </a:p>
      </dsp:txBody>
      <dsp:txXfrm>
        <a:off x="24588" y="82195"/>
        <a:ext cx="5423432" cy="454509"/>
      </dsp:txXfrm>
    </dsp:sp>
    <dsp:sp modelId="{690F787B-31E0-43F0-9581-6BDF3AF92753}">
      <dsp:nvSpPr>
        <dsp:cNvPr id="0" name=""/>
        <dsp:cNvSpPr/>
      </dsp:nvSpPr>
      <dsp:spPr>
        <a:xfrm>
          <a:off x="0" y="561292"/>
          <a:ext cx="5472608" cy="4781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755" tIns="26670" rIns="149352" bIns="2667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1600" kern="1200" dirty="0"/>
            <a:t>Harry Ganzeboom’s</a:t>
          </a:r>
          <a:r>
            <a:rPr lang="sl-SI" sz="1600" kern="1200" dirty="0"/>
            <a:t> </a:t>
          </a:r>
          <a:r>
            <a:rPr lang="en-GB" sz="1600" kern="1200" dirty="0"/>
            <a:t>Tools for deriving occupational status measures from ISCO-08</a:t>
          </a:r>
          <a:r>
            <a:rPr lang="sl-SI" sz="1600" kern="1200" dirty="0"/>
            <a:t> </a:t>
          </a:r>
          <a:r>
            <a:rPr lang="en-GB" sz="1600" kern="1200" dirty="0"/>
            <a:t>with interpretative notes to ISCO-08</a:t>
          </a:r>
          <a:r>
            <a:rPr lang="sl-SI" sz="1600" kern="1200" dirty="0"/>
            <a:t> </a:t>
          </a:r>
          <a:r>
            <a:rPr lang="sl-SI" sz="1600" kern="1200" dirty="0">
              <a:hlinkClick xmlns:r="http://schemas.openxmlformats.org/officeDocument/2006/relationships" r:id="rId1"/>
            </a:rPr>
            <a:t>http://www.harryganzeboom.nl/isco08/index.htm</a:t>
          </a:r>
          <a:endParaRPr lang="en-US" sz="16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1600" kern="1200" dirty="0"/>
            <a:t>Hughes BT, Srivastava S, </a:t>
          </a:r>
          <a:r>
            <a:rPr lang="en-GB" sz="1600" kern="1200" dirty="0" err="1"/>
            <a:t>Leszko</a:t>
          </a:r>
          <a:r>
            <a:rPr lang="en-GB" sz="1600" kern="1200" dirty="0"/>
            <a:t> M, Condon DM (2024): Occupational Prestige: The Status Component of Socioeconomic Status. </a:t>
          </a:r>
          <a:r>
            <a:rPr lang="en-GB" sz="1600" i="1" kern="1200" dirty="0"/>
            <a:t>Collabra: Psychology</a:t>
          </a:r>
          <a:r>
            <a:rPr lang="en-GB" sz="1600" kern="1200" dirty="0"/>
            <a:t> 16 January 2024; 10 (1): 92882. </a:t>
          </a:r>
          <a:r>
            <a:rPr lang="en-GB" sz="1600" u="sng" kern="1200" dirty="0">
              <a:hlinkClick xmlns:r="http://schemas.openxmlformats.org/officeDocument/2006/relationships" r:id="rId2"/>
            </a:rPr>
            <a:t>https://doi.org/10.1525/collabra.92882</a:t>
          </a:r>
          <a:endParaRPr lang="en-US" sz="16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1600" kern="1200" dirty="0"/>
            <a:t>GML, German Microdata Lab (2025): </a:t>
          </a:r>
          <a:r>
            <a:rPr lang="en-GB" sz="1600" kern="1200" dirty="0">
              <a:hlinkClick xmlns:r="http://schemas.openxmlformats.org/officeDocument/2006/relationships" r:id="rId3"/>
            </a:rPr>
            <a:t>MISSY - Metadata for Official Statistics</a:t>
          </a:r>
          <a:r>
            <a:rPr lang="en-GB" sz="1600" kern="1200" dirty="0"/>
            <a:t>: Data Handling &amp; Analysis: EU-SILC. GESIS. Accessed on May 2025. </a:t>
          </a:r>
          <a:r>
            <a:rPr lang="en-GB" sz="1600" u="sng" kern="1200" dirty="0">
              <a:hlinkClick xmlns:r="http://schemas.openxmlformats.org/officeDocument/2006/relationships" r:id="rId4"/>
            </a:rPr>
            <a:t>https://www.gesis.org/en/missy/materials/EU-SILC/tools/datahandling</a:t>
          </a:r>
          <a:endParaRPr lang="en-US" sz="16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1600" kern="1200" dirty="0"/>
            <a:t>BIBB-FDZ (2025): Metadata Catalogue. The Federal Institute for Vocational Education and Training (BIBB). Accessed May 2025. </a:t>
          </a:r>
          <a:r>
            <a:rPr lang="en-GB" sz="1600" u="sng" kern="1200" dirty="0">
              <a:hlinkClick xmlns:r="http://schemas.openxmlformats.org/officeDocument/2006/relationships" r:id="rId5"/>
            </a:rPr>
            <a:t>https://metadaten.bibb.de/en/</a:t>
          </a:r>
          <a:endParaRPr lang="en-US" sz="16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1600" kern="1200" dirty="0"/>
            <a:t>Van Leeuwen, MHD, 2016, "Files from HISCO database", </a:t>
          </a:r>
          <a:r>
            <a:rPr lang="en-GB" sz="1600" u="sng" kern="1200" dirty="0">
              <a:hlinkClick xmlns:r="http://schemas.openxmlformats.org/officeDocument/2006/relationships" r:id="rId6"/>
            </a:rPr>
            <a:t>https://hdl.handle.net/10622/JA9B8O</a:t>
          </a:r>
          <a:r>
            <a:rPr lang="en-GB" sz="1600" kern="1200" dirty="0"/>
            <a:t>, IISH Data Collection, V1. </a:t>
          </a:r>
          <a:endParaRPr lang="en-US" sz="1600" kern="1200" dirty="0"/>
        </a:p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en-US" sz="1600" kern="1200" dirty="0"/>
        </a:p>
      </dsp:txBody>
      <dsp:txXfrm>
        <a:off x="0" y="561292"/>
        <a:ext cx="5472608" cy="47817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64B58-2D23-4A00-A83D-92702EE13B60}">
      <dsp:nvSpPr>
        <dsp:cNvPr id="0" name=""/>
        <dsp:cNvSpPr/>
      </dsp:nvSpPr>
      <dsp:spPr>
        <a:xfrm>
          <a:off x="0" y="0"/>
          <a:ext cx="5472608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900" b="1" kern="1200" dirty="0"/>
            <a:t>References: </a:t>
          </a:r>
          <a:endParaRPr lang="en-US" sz="1900" kern="1200" dirty="0"/>
        </a:p>
      </dsp:txBody>
      <dsp:txXfrm>
        <a:off x="22246" y="22246"/>
        <a:ext cx="5428116" cy="411223"/>
      </dsp:txXfrm>
    </dsp:sp>
    <dsp:sp modelId="{690F787B-31E0-43F0-9581-6BDF3AF92753}">
      <dsp:nvSpPr>
        <dsp:cNvPr id="0" name=""/>
        <dsp:cNvSpPr/>
      </dsp:nvSpPr>
      <dsp:spPr>
        <a:xfrm>
          <a:off x="0" y="545225"/>
          <a:ext cx="5472608" cy="4765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755" tIns="24130" rIns="135128" bIns="2413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1500" kern="1200" dirty="0"/>
            <a:t>Mezzoli, E (2022): Historical data of the labour force, 1945-1947: Zone A-AMG-Venezia Giulia (Allied Military Government) [Data file]. Ljubljana: UL/Slovenian Social Science Data Archives. </a:t>
          </a:r>
          <a:r>
            <a:rPr lang="en-GB" sz="1500" kern="1200" dirty="0">
              <a:hlinkClick xmlns:r="http://schemas.openxmlformats.org/officeDocument/2006/relationships" r:id="rId1"/>
            </a:rPr>
            <a:t>https://doi.org/10.17898/ADP_HDS47_V1</a:t>
          </a:r>
          <a:r>
            <a:rPr lang="en-GB" sz="1500" kern="1200" dirty="0"/>
            <a:t>. </a:t>
          </a:r>
          <a:endParaRPr lang="en-US" sz="15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1500" kern="1200" dirty="0"/>
            <a:t>CSES Comparative Study of Electoral Systems (2023): Data Bridging. Accessed on May 2025. </a:t>
          </a:r>
          <a:r>
            <a:rPr lang="en-GB" sz="1500" kern="1200" dirty="0">
              <a:hlinkClick xmlns:r="http://schemas.openxmlformats.org/officeDocument/2006/relationships" r:id="rId2"/>
            </a:rPr>
            <a:t>https://cses.org/data-download/data-bridging/</a:t>
          </a:r>
          <a:endParaRPr lang="en-US" sz="15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l-SI" sz="1500" kern="1200" dirty="0"/>
            <a:t>E</a:t>
          </a:r>
          <a:r>
            <a:rPr lang="en-GB" sz="1500" kern="1200" dirty="0"/>
            <a:t>SS European Social Survey (2019): Contextual information for Round 8 now available. Accessed on May 2025. </a:t>
          </a:r>
          <a:r>
            <a:rPr lang="en-GB" sz="1500" kern="1200" dirty="0">
              <a:hlinkClick xmlns:r="http://schemas.openxmlformats.org/officeDocument/2006/relationships" r:id="rId3"/>
            </a:rPr>
            <a:t>https://www.europeansocialsurvey.org/news/article/contextual-information-round-8-now-available</a:t>
          </a:r>
          <a:endParaRPr lang="en-US" sz="15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1500" kern="1200" dirty="0"/>
            <a:t>Harrison, E (2024). Climate and Air Quality Data in Attitudinal Research: A Feasibility Use-Case. Zenodo. </a:t>
          </a:r>
          <a:r>
            <a:rPr lang="en-GB" sz="1500" kern="1200" dirty="0">
              <a:hlinkClick xmlns:r="http://schemas.openxmlformats.org/officeDocument/2006/relationships" r:id="rId4"/>
            </a:rPr>
            <a:t>https://doi.org/10.5281/zenodo.10581886</a:t>
          </a:r>
          <a:endParaRPr lang="en-US" sz="15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1500" kern="1200" dirty="0"/>
            <a:t>Gregory A, Wackerow J, Orten H (2023) Reuse and Reproducibility: Describing Cross-Domain Research Data in the  Science Project </a:t>
          </a:r>
          <a:r>
            <a:rPr lang="en-GB" sz="1500" i="1" kern="1200" dirty="0"/>
            <a:t>Climate Neutral and Smart Cities</a:t>
          </a:r>
          <a:r>
            <a:rPr lang="en-GB" sz="1500" kern="1200" dirty="0"/>
            <a:t>. ARPHA Preprints. </a:t>
          </a:r>
          <a:r>
            <a:rPr lang="en-GB" sz="1500" kern="1200" dirty="0">
              <a:hlinkClick xmlns:r="http://schemas.openxmlformats.org/officeDocument/2006/relationships" r:id="rId5"/>
            </a:rPr>
            <a:t>https://doi.org/10.3897/arphapreprints.e115047</a:t>
          </a:r>
          <a:endParaRPr lang="en-US" sz="15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500" kern="1200" dirty="0"/>
        </a:p>
      </dsp:txBody>
      <dsp:txXfrm>
        <a:off x="0" y="545225"/>
        <a:ext cx="5472608" cy="47658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64B58-2D23-4A00-A83D-92702EE13B60}">
      <dsp:nvSpPr>
        <dsp:cNvPr id="0" name=""/>
        <dsp:cNvSpPr/>
      </dsp:nvSpPr>
      <dsp:spPr>
        <a:xfrm>
          <a:off x="0" y="0"/>
          <a:ext cx="5472608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300" b="1" kern="1200" dirty="0"/>
            <a:t>References and resources: </a:t>
          </a:r>
          <a:endParaRPr lang="en-US" sz="2300" kern="1200" dirty="0"/>
        </a:p>
      </dsp:txBody>
      <dsp:txXfrm>
        <a:off x="26930" y="26930"/>
        <a:ext cx="5418748" cy="497795"/>
      </dsp:txXfrm>
    </dsp:sp>
    <dsp:sp modelId="{690F787B-31E0-43F0-9581-6BDF3AF92753}">
      <dsp:nvSpPr>
        <dsp:cNvPr id="0" name=""/>
        <dsp:cNvSpPr/>
      </dsp:nvSpPr>
      <dsp:spPr>
        <a:xfrm>
          <a:off x="0" y="698810"/>
          <a:ext cx="5472608" cy="4554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755" tIns="29210" rIns="163576" bIns="2921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1800" kern="1200" dirty="0"/>
            <a:t>NASEM, National Academies of Sciences, Engineering, and Medicine (2022): </a:t>
          </a:r>
          <a:r>
            <a:rPr lang="en-GB" sz="1800" i="1" kern="1200" dirty="0"/>
            <a:t>Ontologies in the Behavioral Sciences: Accelerating Research and the Spread of Knowledge</a:t>
          </a:r>
          <a:r>
            <a:rPr lang="en-GB" sz="1800" kern="1200" dirty="0"/>
            <a:t>. Washington, DC: The National Academies Press. </a:t>
          </a:r>
          <a:r>
            <a:rPr lang="en-GB" sz="1800" kern="1200" dirty="0">
              <a:hlinkClick xmlns:r="http://schemas.openxmlformats.org/officeDocument/2006/relationships" r:id="rId1"/>
            </a:rPr>
            <a:t>https://doi.org/10.17226/26464</a:t>
          </a:r>
          <a:r>
            <a:rPr lang="en-GB" sz="1800" kern="1200" dirty="0"/>
            <a:t> .</a:t>
          </a:r>
          <a:endParaRPr lang="en-US" sz="18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1800" kern="1200" dirty="0"/>
            <a:t>Ryser, V.-A. (2023). Measuring Psychological constructs. FORS Guide No. 22, Version 1.0. Lausanne: Swiss Centre of Expertise in the Social Sciences FORS. </a:t>
          </a:r>
          <a:r>
            <a:rPr lang="en-GB" sz="1800" kern="1200" dirty="0">
              <a:hlinkClick xmlns:r="http://schemas.openxmlformats.org/officeDocument/2006/relationships" r:id="rId2"/>
            </a:rPr>
            <a:t>https://doi.org/10.24449/FG-2023-00022</a:t>
          </a:r>
          <a:r>
            <a:rPr lang="en-GB" sz="1800" kern="1200" dirty="0"/>
            <a:t> </a:t>
          </a:r>
          <a:endParaRPr lang="en-US" sz="18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sl-SI" sz="1800" kern="1200" dirty="0"/>
            <a:t>EQB and ELSST on </a:t>
          </a:r>
          <a:r>
            <a:rPr lang="en-GB" sz="1800" kern="1200" dirty="0"/>
            <a:t>CESSDA Digital Tools (2025). </a:t>
          </a:r>
          <a:r>
            <a:rPr lang="en-GB" sz="1800" kern="1200" dirty="0">
              <a:hlinkClick xmlns:r="http://schemas.openxmlformats.org/officeDocument/2006/relationships" r:id="rId3"/>
            </a:rPr>
            <a:t>https://www.cessda.eu/Tools</a:t>
          </a:r>
          <a:endParaRPr lang="en-US" sz="18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GB" sz="1800" kern="1200" dirty="0"/>
            <a:t>FAIRsharing.org (2024b): REPOPSI; Repository of Psychological Instruments in</a:t>
          </a:r>
          <a:r>
            <a:rPr lang="sl-SI" sz="1800" kern="1200" dirty="0"/>
            <a:t> </a:t>
          </a:r>
          <a:r>
            <a:rPr lang="en-GB" sz="1800" kern="1200" dirty="0"/>
            <a:t>Serbian, </a:t>
          </a:r>
          <a:r>
            <a:rPr lang="en-GB" sz="1800" kern="1200" dirty="0">
              <a:hlinkClick xmlns:r="http://schemas.openxmlformats.org/officeDocument/2006/relationships" r:id="rId4"/>
            </a:rPr>
            <a:t>https://doi.org/10.25504/FAIRsharing.d8fec9</a:t>
          </a:r>
          <a:endParaRPr lang="en-US" sz="18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kern="1200" dirty="0"/>
        </a:p>
      </dsp:txBody>
      <dsp:txXfrm>
        <a:off x="0" y="698810"/>
        <a:ext cx="5472608" cy="4554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91F58-7F40-4AD8-B77D-64531155CBB7}" type="datetimeFigureOut">
              <a:rPr lang="sl-SI" smtClean="0"/>
              <a:t>25. 09. 2025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FFF95-6612-4F7D-95B8-C7FC578ED74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2715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nfordnlp.github.io/stanza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FFF95-6612-4F7D-95B8-C7FC578ED74F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7628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l-SI" sz="2800" dirty="0"/>
              <a:t>Open science policy demands data access </a:t>
            </a:r>
          </a:p>
          <a:p>
            <a:pPr marL="171450" indent="-171450">
              <a:buFontTx/>
              <a:buChar char="-"/>
            </a:pPr>
            <a:r>
              <a:rPr lang="sl-SI" sz="2800" dirty="0"/>
              <a:t>Not</a:t>
            </a:r>
            <a:r>
              <a:rPr lang="sl-SI" sz="2800" baseline="0" dirty="0"/>
              <a:t> only reproductibility!</a:t>
            </a:r>
          </a:p>
          <a:p>
            <a:pPr marL="171450" indent="-171450">
              <a:buFontTx/>
              <a:buChar char="-"/>
            </a:pPr>
            <a:r>
              <a:rPr lang="sl-SI" sz="2800" baseline="0" dirty="0"/>
              <a:t>FAIR principles: faciliate reusability (not only R, but the whole set)</a:t>
            </a:r>
          </a:p>
          <a:p>
            <a:pPr marL="171450" indent="-171450">
              <a:buFontTx/>
              <a:buChar char="-"/>
            </a:pPr>
            <a:r>
              <a:rPr lang="sl-SI" sz="2800" baseline="0" dirty="0"/>
              <a:t>RDM trainign, guidance and evaluation of product (motivating for FAIR enhancement)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FFF95-6612-4F7D-95B8-C7FC578ED74F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8692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dirty="0"/>
              <a:t>One does not need to know the FAIR principles details</a:t>
            </a:r>
            <a:r>
              <a:rPr lang="sl-SI" baseline="0" dirty="0"/>
              <a:t> to be able to follow most of them by following good research practice…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baseline="0" dirty="0"/>
              <a:t>The FAIR principlies about metadata – and the section of Findable, Accessible, mostly are the responsibliity of repositories and tehnology setting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baseline="0" dirty="0"/>
              <a:t>The I and R are substantive, related to data content and inherently enbeded in social science conceptual and practical research community norms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baseline="0" dirty="0"/>
              <a:t>Knowledge representations, vocaboularies aka ontologies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baseline="0" dirty="0"/>
              <a:t>Existing data potential to exhoust more fully: data harmonisation, linking and cummulating... But also in relation of measurements and its conceputal understanding in thory anbd research results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baseline="0" dirty="0"/>
              <a:t>Exhoust multimetod potential of data reuse – triangulation, + compensate for deficiencies of one method...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baseline="0" dirty="0"/>
              <a:t>Reuse scenarious – we can not predict in advance... But leave the room open for ...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621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Standard demography:</a:t>
            </a:r>
            <a:r>
              <a:rPr lang="sl-SI" baseline="0" dirty="0"/>
              <a:t> why not include more demographic (background) variables (to multiply the research use scenarius)</a:t>
            </a:r>
          </a:p>
          <a:p>
            <a:r>
              <a:rPr lang="sl-SI" baseline="0" dirty="0"/>
              <a:t>Results of translations of standard demographic variables into social science concepts easily reused</a:t>
            </a:r>
          </a:p>
          <a:p>
            <a:r>
              <a:rPr lang="sl-SI" baseline="0" dirty="0"/>
              <a:t>Comparability of results increased (if shared conceptualisations)</a:t>
            </a:r>
          </a:p>
          <a:p>
            <a:r>
              <a:rPr lang="sl-SI" baseline="0" dirty="0"/>
              <a:t>Data harmonisation easier</a:t>
            </a:r>
          </a:p>
          <a:p>
            <a:r>
              <a:rPr lang="sl-SI" baseline="0" dirty="0"/>
              <a:t>Tools and resources avialable that can be promoted more in planing and designing new studies</a:t>
            </a:r>
          </a:p>
          <a:p>
            <a:r>
              <a:rPr lang="sl-SI" baseline="0" dirty="0"/>
              <a:t>SurveyCoding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FFF95-6612-4F7D-95B8-C7FC578ED74F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2948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Parliamentary Corpora in the CLARIN Infrastructure</a:t>
            </a:r>
            <a:r>
              <a:rPr lang="sl-SI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NER – Named</a:t>
            </a:r>
            <a:r>
              <a:rPr lang="sl-SI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Entity Recognition</a:t>
            </a:r>
            <a:endParaRPr lang="en-GB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l-SI" dirty="0"/>
              <a:t>: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linguistic annotation of the speeches, i.e. tokenisation, tagging with UD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morphological features, lemmatisation, and NER annotation was done with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Stanza 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using the English language model. For NER the conll03 model with 4 NE classes was used.</a:t>
            </a:r>
            <a:endParaRPr lang="sl-S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l-S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Decribe the examples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FFF95-6612-4F7D-95B8-C7FC578ED74F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8689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Explain....</a:t>
            </a:r>
            <a:r>
              <a:rPr lang="sl-SI" baseline="0" dirty="0"/>
              <a:t> The problem of cummulative knowledge in social sciences</a:t>
            </a:r>
          </a:p>
          <a:p>
            <a:r>
              <a:rPr lang="sl-SI" baseline="0" dirty="0"/>
              <a:t>It is not the only goal of ss. Research, but ... </a:t>
            </a:r>
          </a:p>
          <a:p>
            <a:r>
              <a:rPr lang="sl-SI" baseline="0" dirty="0"/>
              <a:t>Documenting the sources of constructs that are repuspused... How to? The discussion</a:t>
            </a:r>
          </a:p>
          <a:p>
            <a:r>
              <a:rPr lang="sl-SI" baseline="0" dirty="0"/>
              <a:t>Repopsi – describe problem of data documentation... At least on concept level?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FFF95-6612-4F7D-95B8-C7FC578ED74F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0064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FFF95-6612-4F7D-95B8-C7FC578ED74F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1034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FFF95-6612-4F7D-95B8-C7FC578ED74F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4073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7.gif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7.gif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7.gif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gif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35360" y="5085185"/>
            <a:ext cx="11523133" cy="431775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algn="l"/>
            <a:r>
              <a:rPr lang="en-GB" b="1" noProof="0" dirty="0">
                <a:latin typeface="Tahoma" pitchFamily="34" charset="0"/>
              </a:rPr>
              <a:t>Name and Surname of Author</a:t>
            </a:r>
            <a:endParaRPr lang="en-GB" noProof="0" dirty="0">
              <a:latin typeface="Tahoma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34434" y="5589588"/>
            <a:ext cx="11523133" cy="431800"/>
          </a:xfrm>
          <a:prstGeom prst="rect">
            <a:avLst/>
          </a:prstGeom>
        </p:spPr>
        <p:txBody>
          <a:bodyPr/>
          <a:lstStyle>
            <a:lvl1pPr algn="l">
              <a:defRPr sz="20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GB" noProof="0" dirty="0">
                <a:latin typeface="Tahoma" pitchFamily="34" charset="0"/>
              </a:rPr>
              <a:t>ADP, University of Ljubljana, 2018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1711697"/>
            <a:ext cx="9144000" cy="182128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sl-SI" sz="540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1524000" y="3602039"/>
            <a:ext cx="9144000" cy="10041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0" y="1744440"/>
            <a:ext cx="9144000" cy="182128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sl-SI" sz="5400" dirty="0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524000" y="1940089"/>
            <a:ext cx="9144000" cy="1325563"/>
          </a:xfrm>
          <a:prstGeom prst="rect">
            <a:avLst/>
          </a:prstGeom>
        </p:spPr>
        <p:txBody>
          <a:bodyPr/>
          <a:lstStyle>
            <a:lvl1pPr algn="ctr">
              <a:defRPr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026" y="352322"/>
            <a:ext cx="8034844" cy="880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682" y="6159578"/>
            <a:ext cx="2169885" cy="57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0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ontakt z logo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2078835" y="0"/>
            <a:ext cx="113165" cy="685800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48683" y="0"/>
            <a:ext cx="113165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644" y="6208896"/>
            <a:ext cx="1994184" cy="28800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623392" y="2204864"/>
            <a:ext cx="10753195" cy="3024336"/>
            <a:chOff x="467544" y="2204864"/>
            <a:chExt cx="8064896" cy="3024336"/>
          </a:xfrm>
        </p:grpSpPr>
        <p:sp>
          <p:nvSpPr>
            <p:cNvPr id="37" name="TextBox 36"/>
            <p:cNvSpPr txBox="1"/>
            <p:nvPr/>
          </p:nvSpPr>
          <p:spPr>
            <a:xfrm>
              <a:off x="467544" y="2510849"/>
              <a:ext cx="3675450" cy="2528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GB" sz="1800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University of Ljubljana</a:t>
              </a:r>
            </a:p>
            <a:p>
              <a:pPr algn="r">
                <a:lnSpc>
                  <a:spcPct val="150000"/>
                </a:lnSpc>
              </a:pPr>
              <a:r>
                <a:rPr lang="en-GB" sz="1800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Faculty of Social Sciences</a:t>
              </a:r>
            </a:p>
            <a:p>
              <a:pPr algn="r">
                <a:lnSpc>
                  <a:spcPct val="150000"/>
                </a:lnSpc>
              </a:pPr>
              <a:r>
                <a:rPr lang="en-GB" sz="1800" b="1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Social</a:t>
              </a:r>
              <a:r>
                <a:rPr lang="en-GB" sz="1800" b="1" baseline="0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Science Data Archive</a:t>
              </a:r>
              <a:endParaRPr lang="en-GB" sz="1800" b="1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en-GB" sz="1800" b="0" noProof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Kardeljeva</a:t>
              </a:r>
              <a:r>
                <a:rPr lang="en-GB" sz="1800" b="0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800" b="0" noProof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ploščad</a:t>
              </a:r>
              <a:r>
                <a:rPr lang="en-GB" sz="1800" b="0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</a:t>
              </a:r>
            </a:p>
            <a:p>
              <a:pPr algn="r">
                <a:lnSpc>
                  <a:spcPct val="150000"/>
                </a:lnSpc>
              </a:pPr>
              <a:r>
                <a:rPr lang="en-GB" sz="1800" b="0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1000 Ljubljana</a:t>
              </a:r>
            </a:p>
            <a:p>
              <a:pPr algn="r">
                <a:lnSpc>
                  <a:spcPct val="150000"/>
                </a:lnSpc>
              </a:pPr>
              <a:r>
                <a:rPr lang="en-GB" sz="1800" b="0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Slovenia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237121" y="2280016"/>
              <a:ext cx="3295319" cy="244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sl-SI" sz="1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www.adp.fdv.uni</a:t>
              </a:r>
              <a:r>
                <a:rPr lang="sl-SI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</a:t>
              </a:r>
              <a:r>
                <a:rPr lang="sl-SI" sz="1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lj.si</a:t>
              </a:r>
              <a:endParaRPr lang="sl-SI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250000"/>
                </a:lnSpc>
              </a:pPr>
              <a:r>
                <a:rPr lang="sl-SI" sz="1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arhiv.podatkov@fdv.uni</a:t>
              </a:r>
              <a:r>
                <a:rPr lang="sl-SI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</a:t>
              </a:r>
              <a:r>
                <a:rPr lang="sl-SI" sz="1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lj.si</a:t>
              </a:r>
              <a:endParaRPr lang="sl-SI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250000"/>
                </a:lnSpc>
              </a:pPr>
              <a:r>
                <a:rPr lang="sl-SI" sz="1600" b="1" baseline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Arhiv.Druzboslovnih.Podatkov</a:t>
              </a:r>
              <a:endParaRPr lang="sl-SI" sz="1600" b="1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250000"/>
                </a:lnSpc>
              </a:pPr>
              <a:r>
                <a:rPr lang="sl-SI" sz="1600" b="1" baseline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@</a:t>
              </a:r>
              <a:r>
                <a:rPr lang="sl-SI" sz="1600" b="1" baseline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ArhivPodatkov</a:t>
              </a:r>
              <a:endParaRPr lang="sl-SI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406646" y="2204864"/>
              <a:ext cx="45719" cy="3024336"/>
            </a:xfrm>
            <a:prstGeom prst="rect">
              <a:avLst/>
            </a:prstGeom>
            <a:solidFill>
              <a:srgbClr val="767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210" y="2483688"/>
            <a:ext cx="615636" cy="42157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387" y="3137124"/>
            <a:ext cx="576948" cy="3480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2454" y="3717033"/>
            <a:ext cx="412495" cy="39776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4572" y="4346655"/>
            <a:ext cx="537563" cy="347349"/>
          </a:xfrm>
          <a:prstGeom prst="rect">
            <a:avLst/>
          </a:prstGeom>
        </p:spPr>
      </p:pic>
      <p:sp>
        <p:nvSpPr>
          <p:cNvPr id="45" name="Title 1"/>
          <p:cNvSpPr>
            <a:spLocks noGrp="1"/>
          </p:cNvSpPr>
          <p:nvPr>
            <p:ph type="title" hasCustomPrompt="1"/>
          </p:nvPr>
        </p:nvSpPr>
        <p:spPr>
          <a:xfrm>
            <a:off x="426574" y="303243"/>
            <a:ext cx="11131613" cy="54927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9D0A0E"/>
                </a:solidFill>
              </a:defRPr>
            </a:lvl1pPr>
          </a:lstStyle>
          <a:p>
            <a:r>
              <a:rPr lang="en-GB" noProof="0" dirty="0"/>
              <a:t>Contact</a:t>
            </a:r>
          </a:p>
        </p:txBody>
      </p:sp>
      <p:sp>
        <p:nvSpPr>
          <p:cNvPr id="46" name="Text Placeholder 2"/>
          <p:cNvSpPr>
            <a:spLocks noGrp="1"/>
          </p:cNvSpPr>
          <p:nvPr>
            <p:ph idx="1" hasCustomPrompt="1"/>
          </p:nvPr>
        </p:nvSpPr>
        <p:spPr>
          <a:xfrm>
            <a:off x="426574" y="1235285"/>
            <a:ext cx="11131613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sl-SI" noProof="0" dirty="0" err="1"/>
              <a:t>Thank</a:t>
            </a:r>
            <a:r>
              <a:rPr lang="sl-SI" noProof="0" dirty="0"/>
              <a:t> </a:t>
            </a:r>
            <a:r>
              <a:rPr lang="sl-SI" noProof="0" dirty="0" err="1"/>
              <a:t>you</a:t>
            </a:r>
            <a:r>
              <a:rPr lang="sl-SI" noProof="0" dirty="0"/>
              <a:t>!</a:t>
            </a:r>
            <a:endParaRPr lang="en-GB" noProof="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437" y="303243"/>
            <a:ext cx="838751" cy="4457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263" y="5920058"/>
            <a:ext cx="1029924" cy="77244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52" y="5772774"/>
            <a:ext cx="965496" cy="72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4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Kontakt z logo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2078835" y="0"/>
            <a:ext cx="113165" cy="685800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48683" y="0"/>
            <a:ext cx="113165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23392" y="2204864"/>
            <a:ext cx="10753195" cy="3024336"/>
            <a:chOff x="467544" y="2204864"/>
            <a:chExt cx="8064896" cy="3024336"/>
          </a:xfrm>
        </p:grpSpPr>
        <p:sp>
          <p:nvSpPr>
            <p:cNvPr id="30" name="TextBox 29"/>
            <p:cNvSpPr txBox="1"/>
            <p:nvPr/>
          </p:nvSpPr>
          <p:spPr>
            <a:xfrm>
              <a:off x="467544" y="2510849"/>
              <a:ext cx="3675450" cy="2528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GB" sz="1800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University of Ljubljana</a:t>
              </a:r>
            </a:p>
            <a:p>
              <a:pPr algn="r">
                <a:lnSpc>
                  <a:spcPct val="150000"/>
                </a:lnSpc>
              </a:pPr>
              <a:r>
                <a:rPr lang="en-GB" sz="1800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Faculty of Social Sciences</a:t>
              </a:r>
            </a:p>
            <a:p>
              <a:pPr algn="r">
                <a:lnSpc>
                  <a:spcPct val="150000"/>
                </a:lnSpc>
              </a:pPr>
              <a:r>
                <a:rPr lang="en-GB" sz="1800" b="1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Social</a:t>
              </a:r>
              <a:r>
                <a:rPr lang="en-GB" sz="1800" b="1" baseline="0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Science Data Archive</a:t>
              </a:r>
              <a:endParaRPr lang="en-GB" sz="1800" b="1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en-GB" sz="1800" b="0" noProof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Kardeljeva</a:t>
              </a:r>
              <a:r>
                <a:rPr lang="en-GB" sz="1800" b="0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1800" b="0" noProof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ploščad</a:t>
              </a:r>
              <a:r>
                <a:rPr lang="en-GB" sz="1800" b="0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</a:t>
              </a:r>
            </a:p>
            <a:p>
              <a:pPr algn="r">
                <a:lnSpc>
                  <a:spcPct val="150000"/>
                </a:lnSpc>
              </a:pPr>
              <a:r>
                <a:rPr lang="en-GB" sz="1800" b="0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1000 Ljubljana</a:t>
              </a:r>
            </a:p>
            <a:p>
              <a:pPr algn="r">
                <a:lnSpc>
                  <a:spcPct val="150000"/>
                </a:lnSpc>
              </a:pPr>
              <a:r>
                <a:rPr lang="en-GB" sz="1800" b="0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Slovenia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37121" y="2280016"/>
              <a:ext cx="3295319" cy="244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sl-SI" sz="1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www.adp.fdv.uni</a:t>
              </a:r>
              <a:r>
                <a:rPr lang="sl-SI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</a:t>
              </a:r>
              <a:r>
                <a:rPr lang="sl-SI" sz="1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lj.si</a:t>
              </a:r>
              <a:endParaRPr lang="sl-SI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250000"/>
                </a:lnSpc>
              </a:pPr>
              <a:r>
                <a:rPr lang="sl-SI" sz="1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arhiv.podatkov@fdv.uni</a:t>
              </a:r>
              <a:r>
                <a:rPr lang="sl-SI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</a:t>
              </a:r>
              <a:r>
                <a:rPr lang="sl-SI" sz="16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lj.si</a:t>
              </a:r>
              <a:endParaRPr lang="sl-SI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250000"/>
                </a:lnSpc>
              </a:pPr>
              <a:r>
                <a:rPr lang="sl-SI" sz="1600" b="1" baseline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Arhiv.Druzboslovnih.Podatkov</a:t>
              </a:r>
              <a:endParaRPr lang="sl-SI" sz="1600" b="1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250000"/>
                </a:lnSpc>
              </a:pPr>
              <a:r>
                <a:rPr lang="sl-SI" sz="1600" b="1" baseline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@</a:t>
              </a:r>
              <a:r>
                <a:rPr lang="sl-SI" sz="1600" b="1" baseline="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ArhivPodatkov</a:t>
              </a:r>
              <a:endParaRPr lang="sl-SI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406646" y="2204864"/>
              <a:ext cx="45719" cy="3024336"/>
            </a:xfrm>
            <a:prstGeom prst="rect">
              <a:avLst/>
            </a:prstGeom>
            <a:solidFill>
              <a:srgbClr val="767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210" y="2483688"/>
            <a:ext cx="615636" cy="42157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387" y="3137124"/>
            <a:ext cx="576948" cy="3480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454" y="3717033"/>
            <a:ext cx="412495" cy="3977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4572" y="4346655"/>
            <a:ext cx="537563" cy="347349"/>
          </a:xfrm>
          <a:prstGeom prst="rect">
            <a:avLst/>
          </a:prstGeom>
        </p:spPr>
      </p:pic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426574" y="303243"/>
            <a:ext cx="11131613" cy="54927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9D0A0E"/>
                </a:solidFill>
              </a:defRPr>
            </a:lvl1pPr>
          </a:lstStyle>
          <a:p>
            <a:r>
              <a:rPr lang="en-GB" noProof="0" dirty="0"/>
              <a:t>Contact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idx="1" hasCustomPrompt="1"/>
          </p:nvPr>
        </p:nvSpPr>
        <p:spPr>
          <a:xfrm>
            <a:off x="426574" y="1235285"/>
            <a:ext cx="11131613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GB" noProof="0" dirty="0"/>
              <a:t>THANK YOU text, picture…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437" y="303243"/>
            <a:ext cx="838751" cy="4457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33" y="6168196"/>
            <a:ext cx="1994184" cy="28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442" y="6004672"/>
            <a:ext cx="1029924" cy="7724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488" y="6122442"/>
            <a:ext cx="2340089" cy="576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43" y="6056491"/>
            <a:ext cx="965496" cy="72412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195" y="6008170"/>
            <a:ext cx="3219167" cy="69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0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35360" y="5085185"/>
            <a:ext cx="11523133" cy="431775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algn="l"/>
            <a:r>
              <a:rPr lang="en-GB" b="1" noProof="0" dirty="0">
                <a:latin typeface="Tahoma" pitchFamily="34" charset="0"/>
              </a:rPr>
              <a:t>Name and Surname of Author</a:t>
            </a:r>
            <a:endParaRPr lang="en-GB" noProof="0" dirty="0">
              <a:latin typeface="Tahoma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34434" y="5589588"/>
            <a:ext cx="11523133" cy="431800"/>
          </a:xfrm>
          <a:prstGeom prst="rect">
            <a:avLst/>
          </a:prstGeom>
        </p:spPr>
        <p:txBody>
          <a:bodyPr/>
          <a:lstStyle>
            <a:lvl1pPr algn="l">
              <a:defRPr sz="20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GB" noProof="0" dirty="0">
                <a:latin typeface="Tahoma" pitchFamily="34" charset="0"/>
              </a:rPr>
              <a:t>ADP, University of Ljubljana, 2018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1711697"/>
            <a:ext cx="9144000" cy="182128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sl-SI" sz="540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1524000" y="3602039"/>
            <a:ext cx="9144000" cy="10041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0" y="1744440"/>
            <a:ext cx="9144000" cy="182128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sl-SI" sz="5400" dirty="0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524000" y="1940089"/>
            <a:ext cx="9144000" cy="1325563"/>
          </a:xfrm>
          <a:prstGeom prst="rect">
            <a:avLst/>
          </a:prstGeom>
        </p:spPr>
        <p:txBody>
          <a:bodyPr/>
          <a:lstStyle>
            <a:lvl1pPr algn="ctr">
              <a:defRPr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026" y="352322"/>
            <a:ext cx="8034844" cy="880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223" y="6125358"/>
            <a:ext cx="2134344" cy="56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8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aslovnica z UNI in CESS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524000" y="3602039"/>
            <a:ext cx="9144000" cy="10041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Subtitle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960" y="6299365"/>
            <a:ext cx="1495637" cy="216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940089"/>
            <a:ext cx="9144000" cy="1325563"/>
          </a:xfrm>
          <a:prstGeom prst="rect">
            <a:avLst/>
          </a:prstGeom>
        </p:spPr>
        <p:txBody>
          <a:bodyPr/>
          <a:lstStyle>
            <a:lvl1pPr algn="ctr">
              <a:defRPr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35360" y="5085185"/>
            <a:ext cx="11523133" cy="4317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b="1" noProof="0" dirty="0">
                <a:latin typeface="Tahoma" pitchFamily="34" charset="0"/>
              </a:rPr>
              <a:t>Name and Surname of Author</a:t>
            </a:r>
            <a:endParaRPr lang="en-GB" noProof="0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34434" y="5589588"/>
            <a:ext cx="11523133" cy="431800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GB" noProof="0" dirty="0">
                <a:latin typeface="Tahoma" pitchFamily="34" charset="0"/>
              </a:rPr>
              <a:t>ADP, University of Ljubljana, 2018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729" y="6078112"/>
            <a:ext cx="1008000" cy="756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026" y="352322"/>
            <a:ext cx="8034844" cy="880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32" y="6063655"/>
            <a:ext cx="965496" cy="7241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7682" y="6159578"/>
            <a:ext cx="2169885" cy="5721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064977"/>
            <a:ext cx="3438444" cy="7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6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slovnica z UNI in CESS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524000" y="3602039"/>
            <a:ext cx="9144000" cy="10041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Subtitle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960" y="6299365"/>
            <a:ext cx="1495637" cy="216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940089"/>
            <a:ext cx="9144000" cy="1325563"/>
          </a:xfrm>
          <a:prstGeom prst="rect">
            <a:avLst/>
          </a:prstGeom>
        </p:spPr>
        <p:txBody>
          <a:bodyPr/>
          <a:lstStyle>
            <a:lvl1pPr algn="ctr">
              <a:defRPr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335360" y="5085185"/>
            <a:ext cx="11523133" cy="4317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b="1" noProof="0" dirty="0">
                <a:latin typeface="Tahoma" pitchFamily="34" charset="0"/>
              </a:rPr>
              <a:t>Name and Surname of Author</a:t>
            </a:r>
            <a:endParaRPr lang="en-GB" noProof="0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334434" y="5589588"/>
            <a:ext cx="11523133" cy="431800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GB" noProof="0" dirty="0">
                <a:latin typeface="Tahoma" pitchFamily="34" charset="0"/>
              </a:rPr>
              <a:t>ADP, University of Ljubljana, 2018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729" y="6078112"/>
            <a:ext cx="1008000" cy="756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026" y="352322"/>
            <a:ext cx="8034844" cy="880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32" y="6063655"/>
            <a:ext cx="965496" cy="7241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3223" y="6125358"/>
            <a:ext cx="2134344" cy="5640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064977"/>
            <a:ext cx="3438444" cy="7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8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vseb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87" y="764704"/>
            <a:ext cx="10972800" cy="5400600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noProof="0" dirty="0"/>
          </a:p>
        </p:txBody>
      </p:sp>
      <p:sp>
        <p:nvSpPr>
          <p:cNvPr id="8" name="Rectangle 7"/>
          <p:cNvSpPr/>
          <p:nvPr/>
        </p:nvSpPr>
        <p:spPr>
          <a:xfrm>
            <a:off x="-48683" y="0"/>
            <a:ext cx="113165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449" y="6381329"/>
            <a:ext cx="838751" cy="445739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568608" y="0"/>
            <a:ext cx="624416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vert="vert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GB" noProof="0" dirty="0"/>
              <a:t>  Chapter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03787" y="134390"/>
            <a:ext cx="10950013" cy="54927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9D0A0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76952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seb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87" y="764704"/>
            <a:ext cx="10972800" cy="5400600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449" y="6381329"/>
            <a:ext cx="838751" cy="445739"/>
          </a:xfrm>
          <a:prstGeom prst="rect">
            <a:avLst/>
          </a:prstGeom>
        </p:spPr>
      </p:pic>
      <p:sp>
        <p:nvSpPr>
          <p:cNvPr id="1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568608" y="0"/>
            <a:ext cx="624416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vert="vert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sl-SI" dirty="0"/>
              <a:t>  </a:t>
            </a:r>
            <a:r>
              <a:rPr lang="en-GB" noProof="0" dirty="0"/>
              <a:t>Chapter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48683" y="0"/>
            <a:ext cx="113165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08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dva stolpca vseb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3979" y="764704"/>
            <a:ext cx="5472608" cy="5400600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449" y="6381329"/>
            <a:ext cx="838751" cy="44573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335360" y="764704"/>
            <a:ext cx="5472608" cy="5400600"/>
          </a:xfrm>
          <a:prstGeom prst="rect">
            <a:avLst/>
          </a:prstGeom>
        </p:spPr>
        <p:txBody>
          <a:bodyPr/>
          <a:lstStyle>
            <a:lvl1pPr algn="l"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35360" y="134390"/>
            <a:ext cx="11041227" cy="54927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9D0A0E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568608" y="0"/>
            <a:ext cx="624416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vert="vert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4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sl-SI" dirty="0"/>
              <a:t>  </a:t>
            </a:r>
            <a:r>
              <a:rPr lang="en-GB" noProof="0" dirty="0"/>
              <a:t>Chapter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48683" y="0"/>
            <a:ext cx="113165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4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azna str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38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nta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2"/>
          <p:cNvSpPr>
            <a:spLocks noGrp="1"/>
          </p:cNvSpPr>
          <p:nvPr>
            <p:ph idx="1" hasCustomPrompt="1"/>
          </p:nvPr>
        </p:nvSpPr>
        <p:spPr>
          <a:xfrm>
            <a:off x="426574" y="1235285"/>
            <a:ext cx="11131613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lang="en-US" sz="2400" kern="1200" baseline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GB" noProof="0" dirty="0"/>
              <a:t>THANK YOU</a:t>
            </a:r>
            <a:r>
              <a:rPr lang="sl-SI" noProof="0" dirty="0"/>
              <a:t>!</a:t>
            </a:r>
            <a:endParaRPr lang="en-GB" noProof="0" dirty="0"/>
          </a:p>
        </p:txBody>
      </p:sp>
      <p:sp>
        <p:nvSpPr>
          <p:cNvPr id="17" name="Rectangle 16"/>
          <p:cNvSpPr/>
          <p:nvPr/>
        </p:nvSpPr>
        <p:spPr>
          <a:xfrm>
            <a:off x="12078835" y="0"/>
            <a:ext cx="113165" cy="6858000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23392" y="2204864"/>
            <a:ext cx="10753195" cy="3024336"/>
            <a:chOff x="467544" y="2204864"/>
            <a:chExt cx="8064896" cy="3024336"/>
          </a:xfrm>
        </p:grpSpPr>
        <p:sp>
          <p:nvSpPr>
            <p:cNvPr id="2" name="TextBox 1"/>
            <p:cNvSpPr txBox="1"/>
            <p:nvPr/>
          </p:nvSpPr>
          <p:spPr>
            <a:xfrm>
              <a:off x="467544" y="2510849"/>
              <a:ext cx="367545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GB" sz="1800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University of Ljubljana</a:t>
              </a:r>
            </a:p>
            <a:p>
              <a:pPr algn="r">
                <a:lnSpc>
                  <a:spcPct val="150000"/>
                </a:lnSpc>
              </a:pPr>
              <a:r>
                <a:rPr lang="en-GB" sz="1800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Faculty of Social Sciences</a:t>
              </a:r>
            </a:p>
            <a:p>
              <a:pPr algn="r">
                <a:lnSpc>
                  <a:spcPct val="150000"/>
                </a:lnSpc>
              </a:pPr>
              <a:r>
                <a:rPr lang="en-GB" sz="1800" b="1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Social</a:t>
              </a:r>
              <a:r>
                <a:rPr lang="en-GB" sz="1800" b="1" baseline="0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Science Data Archive</a:t>
              </a:r>
              <a:endParaRPr lang="en-GB" sz="1800" b="1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en-GB" sz="1800" b="0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Kardeljeva ploščad 5</a:t>
              </a:r>
            </a:p>
            <a:p>
              <a:pPr algn="r">
                <a:lnSpc>
                  <a:spcPct val="150000"/>
                </a:lnSpc>
              </a:pPr>
              <a:r>
                <a:rPr lang="en-GB" sz="1800" b="0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1000 Ljubljana</a:t>
              </a:r>
            </a:p>
            <a:p>
              <a:pPr algn="r">
                <a:lnSpc>
                  <a:spcPct val="150000"/>
                </a:lnSpc>
              </a:pPr>
              <a:r>
                <a:rPr lang="en-GB" sz="1800" b="0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Slovenia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237121" y="2280016"/>
              <a:ext cx="3295319" cy="2442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sl-SI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www.adp.fdv.uni-lj.si</a:t>
              </a:r>
            </a:p>
            <a:p>
              <a:pPr>
                <a:lnSpc>
                  <a:spcPct val="250000"/>
                </a:lnSpc>
              </a:pPr>
              <a:r>
                <a:rPr lang="sl-SI" sz="1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arhiv.podatkov@fdv.uni-lj.si</a:t>
              </a:r>
            </a:p>
            <a:p>
              <a:pPr>
                <a:lnSpc>
                  <a:spcPct val="250000"/>
                </a:lnSpc>
              </a:pPr>
              <a:r>
                <a:rPr lang="sl-SI" sz="1600" b="1" baseline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Arhiv.Druzboslovnih.Podatkov</a:t>
              </a:r>
            </a:p>
            <a:p>
              <a:pPr>
                <a:lnSpc>
                  <a:spcPct val="250000"/>
                </a:lnSpc>
              </a:pPr>
              <a:r>
                <a:rPr lang="sl-SI" sz="1600" b="1" baseline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@ArhivPodatkov</a:t>
              </a:r>
              <a:endParaRPr lang="sl-SI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06646" y="2204864"/>
              <a:ext cx="45719" cy="3024336"/>
            </a:xfrm>
            <a:prstGeom prst="rect">
              <a:avLst/>
            </a:prstGeom>
            <a:solidFill>
              <a:srgbClr val="7676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26574" y="303243"/>
            <a:ext cx="11131613" cy="54927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9D0A0E"/>
                </a:solidFill>
              </a:defRPr>
            </a:lvl1pPr>
          </a:lstStyle>
          <a:p>
            <a:r>
              <a:rPr lang="en-GB" noProof="0" dirty="0"/>
              <a:t>Contact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48683" y="0"/>
            <a:ext cx="113165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454" y="3717033"/>
            <a:ext cx="412495" cy="397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572" y="4346655"/>
            <a:ext cx="537563" cy="3473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387" y="3137124"/>
            <a:ext cx="576948" cy="348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210" y="2483688"/>
            <a:ext cx="615636" cy="4215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437" y="303243"/>
            <a:ext cx="838751" cy="44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7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5456"/>
            <a:ext cx="2257347" cy="1223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6255" y="1478422"/>
            <a:ext cx="11610885" cy="1678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80542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6" r:id="rId4"/>
    <p:sldLayoutId id="2147483650" r:id="rId5"/>
    <p:sldLayoutId id="2147483652" r:id="rId6"/>
    <p:sldLayoutId id="2147483654" r:id="rId7"/>
    <p:sldLayoutId id="2147483653" r:id="rId8"/>
    <p:sldLayoutId id="2147483655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r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r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Verdana" pitchFamily="34" charset="0"/>
          <a:ea typeface="+mn-ea"/>
          <a:cs typeface="Verdana" pitchFamily="34" charset="0"/>
        </a:defRPr>
      </a:lvl2pPr>
      <a:lvl3pPr marL="1143000" indent="-228600" algn="r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Verdana" pitchFamily="34" charset="0"/>
          <a:ea typeface="+mn-ea"/>
          <a:cs typeface="Verdana" pitchFamily="34" charset="0"/>
        </a:defRPr>
      </a:lvl3pPr>
      <a:lvl4pPr marL="1600200" indent="-228600" algn="r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Verdana" pitchFamily="34" charset="0"/>
          <a:ea typeface="+mn-ea"/>
          <a:cs typeface="Verdana" pitchFamily="34" charset="0"/>
        </a:defRPr>
      </a:lvl4pPr>
      <a:lvl5pPr marL="2057400" indent="-228600" algn="r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+mn-ea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497/RDA0005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"/>
                <a:lumOff val="99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91F515-3BE8-39D9-D8C8-BDDC45652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2215663"/>
            <a:ext cx="6858000" cy="1777103"/>
          </a:xfrm>
          <a:gradFill>
            <a:gsLst>
              <a:gs pos="0">
                <a:schemeClr val="accent1">
                  <a:lumMod val="1000"/>
                  <a:lumOff val="99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i="1" dirty="0"/>
              <a:t>FAIR</a:t>
            </a:r>
            <a:r>
              <a:rPr lang="en-GB" dirty="0"/>
              <a:t> social science data enhancement</a:t>
            </a:r>
            <a:endParaRPr lang="en-GB" sz="28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DD3C45-9317-6251-D009-78EEE44E4D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74825" y="4047392"/>
            <a:ext cx="8642350" cy="431775"/>
          </a:xfrm>
        </p:spPr>
        <p:txBody>
          <a:bodyPr/>
          <a:lstStyle/>
          <a:p>
            <a:r>
              <a:rPr lang="en-GB" noProof="0" dirty="0"/>
              <a:t>Janez Štebe</a:t>
            </a:r>
            <a:r>
              <a:rPr lang="sl-SI" noProof="0" dirty="0"/>
              <a:t>, UL/ADP</a:t>
            </a:r>
          </a:p>
          <a:p>
            <a:endParaRPr lang="sl-SI" dirty="0"/>
          </a:p>
          <a:p>
            <a:endParaRPr lang="sl-SI" noProof="0" dirty="0"/>
          </a:p>
          <a:p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1954-DE2C-8FC9-AEBE-26325068DA9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74825" y="4533792"/>
            <a:ext cx="8642350" cy="431800"/>
          </a:xfrm>
        </p:spPr>
        <p:txBody>
          <a:bodyPr/>
          <a:lstStyle/>
          <a:p>
            <a:r>
              <a:rPr lang="en-GB" dirty="0"/>
              <a:t>11TH INTERNATIONAL CONFERENCE ON SOCIAL SCIENCE METHODOLOGY</a:t>
            </a:r>
            <a:r>
              <a:rPr lang="sl-SI" dirty="0"/>
              <a:t>, </a:t>
            </a:r>
            <a:r>
              <a:rPr lang="en-GB" b="1" dirty="0"/>
              <a:t>Naples</a:t>
            </a:r>
            <a:r>
              <a:rPr lang="sl-SI" b="1" dirty="0"/>
              <a:t>, </a:t>
            </a:r>
            <a:r>
              <a:rPr lang="en-GB" dirty="0"/>
              <a:t>Thursday, September 25</a:t>
            </a:r>
            <a:r>
              <a:rPr lang="en-GB" baseline="30000" dirty="0"/>
              <a:t>th</a:t>
            </a:r>
            <a:r>
              <a:rPr lang="sl-SI" dirty="0"/>
              <a:t>, </a:t>
            </a:r>
          </a:p>
          <a:p>
            <a:r>
              <a:rPr lang="en-GB" sz="1800" b="1" dirty="0"/>
              <a:t>11:00-13:00</a:t>
            </a:r>
            <a:r>
              <a:rPr lang="en-GB" sz="1800" dirty="0"/>
              <a:t> Session 12C: 8-Embracing Open Science: Methodological and Epistemological Challenges in Research Infrastructures for the Social Sciences II</a:t>
            </a:r>
            <a:r>
              <a:rPr lang="sl-SI" sz="1800" dirty="0"/>
              <a:t> </a:t>
            </a:r>
            <a:endParaRPr lang="en-GB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8A8F4C-A6E1-A290-7968-6D96D0561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76" y="5949068"/>
            <a:ext cx="1973210" cy="84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79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080C351-D080-E6E0-2D39-D8DD2C3551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68608" y="0"/>
            <a:ext cx="624416" cy="6858000"/>
          </a:xfrm>
        </p:spPr>
        <p:txBody>
          <a:bodyPr anchor="ctr">
            <a:normAutofit/>
          </a:bodyPr>
          <a:lstStyle/>
          <a:p>
            <a:r>
              <a:rPr lang="sl-SI" dirty="0"/>
              <a:t>Introduction</a:t>
            </a:r>
            <a:endParaRPr lang="en-GB" dirty="0"/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93DB8419-FEC6-5CDA-8816-F56929AE4D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51160"/>
              </p:ext>
            </p:extLst>
          </p:nvPr>
        </p:nvGraphicFramePr>
        <p:xfrm>
          <a:off x="403787" y="764704"/>
          <a:ext cx="109728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Arrow: Bent 1">
            <a:extLst>
              <a:ext uri="{FF2B5EF4-FFF2-40B4-BE49-F238E27FC236}">
                <a16:creationId xmlns:a16="http://schemas.microsoft.com/office/drawing/2014/main" id="{1A597D34-9D7B-C949-2FA1-706E47762937}"/>
              </a:ext>
            </a:extLst>
          </p:cNvPr>
          <p:cNvSpPr/>
          <p:nvPr/>
        </p:nvSpPr>
        <p:spPr>
          <a:xfrm rot="5400000">
            <a:off x="4068661" y="1132514"/>
            <a:ext cx="763398" cy="947956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Equals 2">
            <a:extLst>
              <a:ext uri="{FF2B5EF4-FFF2-40B4-BE49-F238E27FC236}">
                <a16:creationId xmlns:a16="http://schemas.microsoft.com/office/drawing/2014/main" id="{C2ED472D-2DB2-5077-4649-843322D22873}"/>
              </a:ext>
            </a:extLst>
          </p:cNvPr>
          <p:cNvSpPr/>
          <p:nvPr/>
        </p:nvSpPr>
        <p:spPr>
          <a:xfrm>
            <a:off x="4135772" y="2315361"/>
            <a:ext cx="788566" cy="486562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Arrow: Bent 3">
            <a:extLst>
              <a:ext uri="{FF2B5EF4-FFF2-40B4-BE49-F238E27FC236}">
                <a16:creationId xmlns:a16="http://schemas.microsoft.com/office/drawing/2014/main" id="{15CFF391-EF18-3C2E-FA51-19A5CADEFB51}"/>
              </a:ext>
            </a:extLst>
          </p:cNvPr>
          <p:cNvSpPr/>
          <p:nvPr/>
        </p:nvSpPr>
        <p:spPr>
          <a:xfrm rot="5400000">
            <a:off x="5714301" y="3810001"/>
            <a:ext cx="763398" cy="947956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BE37AC-3C00-DC35-D2F3-444C6D7C2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64192"/>
            <a:ext cx="5928601" cy="260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90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91921" y="914640"/>
            <a:ext cx="4984665" cy="525066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</a:pP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Research Data Alliance FAIR Data Maturity Model Working Group. ‘FAIR Data Maturity Model: Specification and Guidelines’, 2020. 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https://doi.org/10.15497/RDA00050</a:t>
            </a:r>
            <a:r>
              <a:rPr lang="en-U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spcBef>
                <a:spcPct val="20000"/>
              </a:spcBef>
              <a:buFont typeface="Arial" pitchFamily="34" charset="0"/>
            </a:pP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360" y="134390"/>
            <a:ext cx="11041227" cy="549275"/>
          </a:xfrm>
        </p:spPr>
        <p:txBody>
          <a:bodyPr>
            <a:normAutofit/>
          </a:bodyPr>
          <a:lstStyle/>
          <a:p>
            <a:r>
              <a:rPr lang="en-GB" dirty="0"/>
              <a:t>FAIR principles </a:t>
            </a:r>
            <a:r>
              <a:rPr lang="sl-SI" dirty="0"/>
              <a:t>references for Data (without ‚meta‘-)</a:t>
            </a:r>
            <a:endParaRPr lang="en-GB" u="sng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1568608" y="0"/>
            <a:ext cx="624416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lIns="35718" tIns="35718" rIns="35718" bIns="35718" numCol="1" spcCol="38100" rtlCol="0" anchor="ctr">
            <a:normAutofit/>
          </a:bodyPr>
          <a:lstStyle/>
          <a:p>
            <a:pPr>
              <a:spcBef>
                <a:spcPct val="20000"/>
              </a:spcBef>
            </a:pPr>
            <a:endParaRPr lang="en-US" sz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294967295"/>
          </p:nvPr>
        </p:nvSpPr>
        <p:spPr>
          <a:xfrm>
            <a:off x="11235579" y="6298406"/>
            <a:ext cx="426416" cy="228028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fld id="{86CB4B4D-7CA3-9044-876B-883B54F8677D}" type="slidenum">
              <a:rPr lang="it-IT" smtClean="0"/>
              <a:pPr>
                <a:spcAft>
                  <a:spcPts val="600"/>
                </a:spcAft>
              </a:pPr>
              <a:t>3</a:t>
            </a:fld>
            <a:endParaRPr lang="it-IT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304869"/>
              </p:ext>
            </p:extLst>
          </p:nvPr>
        </p:nvGraphicFramePr>
        <p:xfrm>
          <a:off x="299405" y="914640"/>
          <a:ext cx="5900493" cy="525929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6368">
                  <a:extLst>
                    <a:ext uri="{9D8B030D-6E8A-4147-A177-3AD203B41FA5}">
                      <a16:colId xmlns:a16="http://schemas.microsoft.com/office/drawing/2014/main" val="287970636"/>
                    </a:ext>
                  </a:extLst>
                </a:gridCol>
                <a:gridCol w="1172244">
                  <a:extLst>
                    <a:ext uri="{9D8B030D-6E8A-4147-A177-3AD203B41FA5}">
                      <a16:colId xmlns:a16="http://schemas.microsoft.com/office/drawing/2014/main" val="2336881679"/>
                    </a:ext>
                  </a:extLst>
                </a:gridCol>
                <a:gridCol w="4183281">
                  <a:extLst>
                    <a:ext uri="{9D8B030D-6E8A-4147-A177-3AD203B41FA5}">
                      <a16:colId xmlns:a16="http://schemas.microsoft.com/office/drawing/2014/main" val="2191481599"/>
                    </a:ext>
                  </a:extLst>
                </a:gridCol>
                <a:gridCol w="54300">
                  <a:extLst>
                    <a:ext uri="{9D8B030D-6E8A-4147-A177-3AD203B41FA5}">
                      <a16:colId xmlns:a16="http://schemas.microsoft.com/office/drawing/2014/main" val="4270659036"/>
                    </a:ext>
                  </a:extLst>
                </a:gridCol>
                <a:gridCol w="54300">
                  <a:extLst>
                    <a:ext uri="{9D8B030D-6E8A-4147-A177-3AD203B41FA5}">
                      <a16:colId xmlns:a16="http://schemas.microsoft.com/office/drawing/2014/main" val="574848721"/>
                    </a:ext>
                  </a:extLst>
                </a:gridCol>
              </a:tblGrid>
              <a:tr h="193590">
                <a:tc>
                  <a:txBody>
                    <a:bodyPr/>
                    <a:lstStyle/>
                    <a:p>
                      <a:pPr marL="3810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FAIR 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2476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ID 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Indicator 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 gridSpan="2">
                  <a:txBody>
                    <a:bodyPr/>
                    <a:lstStyle/>
                    <a:p>
                      <a:pPr marL="5397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18864"/>
                  </a:ext>
                </a:extLst>
              </a:tr>
              <a:tr h="323322">
                <a:tc>
                  <a:txBody>
                    <a:bodyPr/>
                    <a:lstStyle/>
                    <a:p>
                      <a:pPr marL="2222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F1 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u="sng" dirty="0">
                          <a:effectLst/>
                          <a:uFill>
                            <a:solidFill>
                              <a:srgbClr val="1155CC"/>
                            </a:solidFill>
                          </a:uFill>
                        </a:rPr>
                        <a:t>RDA-F1-01D</a:t>
                      </a:r>
                      <a:r>
                        <a:rPr lang="sl-SI" sz="1100" dirty="0">
                          <a:effectLst/>
                        </a:rPr>
                        <a:t> 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Data is identified by a persistent identifier 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extLst>
                  <a:ext uri="{0D108BD9-81ED-4DB2-BD59-A6C34878D82A}">
                    <a16:rowId xmlns:a16="http://schemas.microsoft.com/office/drawing/2014/main" val="2006097335"/>
                  </a:ext>
                </a:extLst>
              </a:tr>
              <a:tr h="323322">
                <a:tc>
                  <a:txBody>
                    <a:bodyPr/>
                    <a:lstStyle/>
                    <a:p>
                      <a:pPr marL="2222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F1 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u="sng" dirty="0">
                          <a:effectLst/>
                          <a:uFill>
                            <a:solidFill>
                              <a:srgbClr val="1155CC"/>
                            </a:solidFill>
                          </a:uFill>
                        </a:rPr>
                        <a:t>RDA-F1-02D</a:t>
                      </a:r>
                      <a:r>
                        <a:rPr lang="sl-SI" sz="1100" dirty="0">
                          <a:effectLst/>
                        </a:rPr>
                        <a:t> 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Data is identified by a globally unique identifier 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extLst>
                  <a:ext uri="{0D108BD9-81ED-4DB2-BD59-A6C34878D82A}">
                    <a16:rowId xmlns:a16="http://schemas.microsoft.com/office/drawing/2014/main" val="3710699863"/>
                  </a:ext>
                </a:extLst>
              </a:tr>
              <a:tr h="323322">
                <a:tc>
                  <a:txBody>
                    <a:bodyPr/>
                    <a:lstStyle/>
                    <a:p>
                      <a:pPr marL="3238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A1 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u="sng" dirty="0">
                          <a:effectLst/>
                          <a:uFill>
                            <a:solidFill>
                              <a:srgbClr val="1155CC"/>
                            </a:solidFill>
                          </a:uFill>
                        </a:rPr>
                        <a:t>RDA-A1-02D</a:t>
                      </a:r>
                      <a:r>
                        <a:rPr lang="sl-SI" sz="1100" dirty="0">
                          <a:effectLst/>
                        </a:rPr>
                        <a:t> 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Data can be accessed manually (i.e. with human intervention) 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extLst>
                  <a:ext uri="{0D108BD9-81ED-4DB2-BD59-A6C34878D82A}">
                    <a16:rowId xmlns:a16="http://schemas.microsoft.com/office/drawing/2014/main" val="1999966039"/>
                  </a:ext>
                </a:extLst>
              </a:tr>
              <a:tr h="323322">
                <a:tc>
                  <a:txBody>
                    <a:bodyPr/>
                    <a:lstStyle/>
                    <a:p>
                      <a:pPr marL="3238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A1 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u="sng">
                          <a:effectLst/>
                          <a:uFill>
                            <a:solidFill>
                              <a:srgbClr val="1155CC"/>
                            </a:solidFill>
                          </a:uFill>
                        </a:rPr>
                        <a:t>RDA-A1-03D</a:t>
                      </a:r>
                      <a:r>
                        <a:rPr lang="sl-SI" sz="1100">
                          <a:effectLst/>
                        </a:rPr>
                        <a:t> 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Data identifier resolves to a digital object 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extLst>
                  <a:ext uri="{0D108BD9-81ED-4DB2-BD59-A6C34878D82A}">
                    <a16:rowId xmlns:a16="http://schemas.microsoft.com/office/drawing/2014/main" val="3071628181"/>
                  </a:ext>
                </a:extLst>
              </a:tr>
              <a:tr h="323322">
                <a:tc>
                  <a:txBody>
                    <a:bodyPr/>
                    <a:lstStyle/>
                    <a:p>
                      <a:pPr marL="3238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A1 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u="sng">
                          <a:effectLst/>
                          <a:uFill>
                            <a:solidFill>
                              <a:srgbClr val="1155CC"/>
                            </a:solidFill>
                          </a:uFill>
                        </a:rPr>
                        <a:t>RDA-A1-04D</a:t>
                      </a:r>
                      <a:r>
                        <a:rPr lang="sl-SI" sz="1100">
                          <a:effectLst/>
                        </a:rPr>
                        <a:t> 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Data is accessible through standardised protocol 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extLst>
                  <a:ext uri="{0D108BD9-81ED-4DB2-BD59-A6C34878D82A}">
                    <a16:rowId xmlns:a16="http://schemas.microsoft.com/office/drawing/2014/main" val="3514078764"/>
                  </a:ext>
                </a:extLst>
              </a:tr>
              <a:tr h="323322">
                <a:tc>
                  <a:txBody>
                    <a:bodyPr/>
                    <a:lstStyle/>
                    <a:p>
                      <a:pPr marL="3238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A1 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u="sng">
                          <a:effectLst/>
                          <a:uFill>
                            <a:solidFill>
                              <a:srgbClr val="1155CC"/>
                            </a:solidFill>
                          </a:uFill>
                        </a:rPr>
                        <a:t>RDA-A1-05D</a:t>
                      </a:r>
                      <a:r>
                        <a:rPr lang="sl-SI" sz="1100">
                          <a:effectLst/>
                        </a:rPr>
                        <a:t> 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Data can be accessed automatically (i.e. by a computer program) 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extLst>
                  <a:ext uri="{0D108BD9-81ED-4DB2-BD59-A6C34878D82A}">
                    <a16:rowId xmlns:a16="http://schemas.microsoft.com/office/drawing/2014/main" val="2450878631"/>
                  </a:ext>
                </a:extLst>
              </a:tr>
              <a:tr h="323322">
                <a:tc>
                  <a:txBody>
                    <a:bodyPr/>
                    <a:lstStyle/>
                    <a:p>
                      <a:pPr marL="2095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A1.1 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u="sng">
                          <a:effectLst/>
                          <a:uFill>
                            <a:solidFill>
                              <a:srgbClr val="1155CC"/>
                            </a:solidFill>
                          </a:uFill>
                        </a:rPr>
                        <a:t>RDA-A1.1-01D</a:t>
                      </a:r>
                      <a:r>
                        <a:rPr lang="sl-SI" sz="1100">
                          <a:effectLst/>
                        </a:rPr>
                        <a:t> 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Data is accessible through a free access protocol 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extLst>
                  <a:ext uri="{0D108BD9-81ED-4DB2-BD59-A6C34878D82A}">
                    <a16:rowId xmlns:a16="http://schemas.microsoft.com/office/drawing/2014/main" val="768936487"/>
                  </a:ext>
                </a:extLst>
              </a:tr>
              <a:tr h="477580">
                <a:tc>
                  <a:txBody>
                    <a:bodyPr/>
                    <a:lstStyle/>
                    <a:p>
                      <a:pPr marL="2095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A1.2 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u="sng" dirty="0">
                          <a:effectLst/>
                          <a:uFill>
                            <a:solidFill>
                              <a:srgbClr val="1155CC"/>
                            </a:solidFill>
                          </a:uFill>
                        </a:rPr>
                        <a:t>RDA-A1.2-01D</a:t>
                      </a:r>
                      <a:r>
                        <a:rPr lang="sl-SI" sz="1100" dirty="0">
                          <a:effectLst/>
                        </a:rPr>
                        <a:t> 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Data is accessible through an access protocol that supports authentication and authorisation 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 anchor="b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 anchor="b"/>
                </a:tc>
                <a:extLst>
                  <a:ext uri="{0D108BD9-81ED-4DB2-BD59-A6C34878D82A}">
                    <a16:rowId xmlns:a16="http://schemas.microsoft.com/office/drawing/2014/main" val="1355279370"/>
                  </a:ext>
                </a:extLst>
              </a:tr>
              <a:tr h="323322">
                <a:tc>
                  <a:txBody>
                    <a:bodyPr/>
                    <a:lstStyle/>
                    <a:p>
                      <a:pPr marL="3238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I1 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u="sng" dirty="0">
                          <a:effectLst/>
                          <a:uFill>
                            <a:solidFill>
                              <a:srgbClr val="1155CC"/>
                            </a:solidFill>
                          </a:uFill>
                        </a:rPr>
                        <a:t>RDA-I1-01D</a:t>
                      </a:r>
                      <a:r>
                        <a:rPr lang="sl-SI" sz="1100" dirty="0">
                          <a:effectLst/>
                        </a:rPr>
                        <a:t> 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Data uses </a:t>
                      </a:r>
                      <a:r>
                        <a:rPr lang="sl-SI" sz="1100" b="1" dirty="0">
                          <a:effectLst/>
                        </a:rPr>
                        <a:t>knowledge representation expressed in standardised format </a:t>
                      </a:r>
                      <a:endParaRPr lang="sl-SI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extLst>
                  <a:ext uri="{0D108BD9-81ED-4DB2-BD59-A6C34878D82A}">
                    <a16:rowId xmlns:a16="http://schemas.microsoft.com/office/drawing/2014/main" val="66691327"/>
                  </a:ext>
                </a:extLst>
              </a:tr>
              <a:tr h="323322">
                <a:tc>
                  <a:txBody>
                    <a:bodyPr/>
                    <a:lstStyle/>
                    <a:p>
                      <a:pPr marL="3238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I1 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u="sng" dirty="0">
                          <a:effectLst/>
                          <a:uFill>
                            <a:solidFill>
                              <a:srgbClr val="1155CC"/>
                            </a:solidFill>
                          </a:uFill>
                        </a:rPr>
                        <a:t>RDA-I1-02D</a:t>
                      </a:r>
                      <a:r>
                        <a:rPr lang="sl-SI" sz="1100" dirty="0">
                          <a:effectLst/>
                        </a:rPr>
                        <a:t> 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Data uses </a:t>
                      </a:r>
                      <a:r>
                        <a:rPr lang="sl-SI" sz="1100" b="1" dirty="0">
                          <a:effectLst/>
                        </a:rPr>
                        <a:t>machine-understandable knowledge representation </a:t>
                      </a:r>
                      <a:endParaRPr lang="sl-SI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extLst>
                  <a:ext uri="{0D108BD9-81ED-4DB2-BD59-A6C34878D82A}">
                    <a16:rowId xmlns:a16="http://schemas.microsoft.com/office/drawing/2014/main" val="725747824"/>
                  </a:ext>
                </a:extLst>
              </a:tr>
              <a:tr h="188073">
                <a:tc>
                  <a:txBody>
                    <a:bodyPr/>
                    <a:lstStyle/>
                    <a:p>
                      <a:pPr marL="3238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I2 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u="sng" dirty="0">
                          <a:effectLst/>
                          <a:uFill>
                            <a:solidFill>
                              <a:srgbClr val="1155CC"/>
                            </a:solidFill>
                          </a:uFill>
                        </a:rPr>
                        <a:t>RDA-I2-01D</a:t>
                      </a:r>
                      <a:r>
                        <a:rPr lang="sl-SI" sz="1100" dirty="0">
                          <a:effectLst/>
                        </a:rPr>
                        <a:t> 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Data uses </a:t>
                      </a:r>
                      <a:r>
                        <a:rPr lang="sl-SI" sz="1100" b="1" dirty="0">
                          <a:effectLst/>
                        </a:rPr>
                        <a:t>FAIR-compliant vocabularies </a:t>
                      </a:r>
                      <a:endParaRPr lang="sl-SI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extLst>
                  <a:ext uri="{0D108BD9-81ED-4DB2-BD59-A6C34878D82A}">
                    <a16:rowId xmlns:a16="http://schemas.microsoft.com/office/drawing/2014/main" val="1808786357"/>
                  </a:ext>
                </a:extLst>
              </a:tr>
              <a:tr h="188073">
                <a:tc>
                  <a:txBody>
                    <a:bodyPr/>
                    <a:lstStyle/>
                    <a:p>
                      <a:pPr marL="3238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I3 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u="sng">
                          <a:effectLst/>
                          <a:uFill>
                            <a:solidFill>
                              <a:srgbClr val="1155CC"/>
                            </a:solidFill>
                          </a:uFill>
                        </a:rPr>
                        <a:t>RDA-I3-01D</a:t>
                      </a:r>
                      <a:r>
                        <a:rPr lang="sl-SI" sz="1100">
                          <a:effectLst/>
                        </a:rPr>
                        <a:t> 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Data includes </a:t>
                      </a:r>
                      <a:r>
                        <a:rPr lang="sl-SI" sz="1100" b="1" dirty="0">
                          <a:effectLst/>
                        </a:rPr>
                        <a:t>references to other data </a:t>
                      </a:r>
                      <a:endParaRPr lang="sl-SI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extLst>
                  <a:ext uri="{0D108BD9-81ED-4DB2-BD59-A6C34878D82A}">
                    <a16:rowId xmlns:a16="http://schemas.microsoft.com/office/drawing/2014/main" val="573152001"/>
                  </a:ext>
                </a:extLst>
              </a:tr>
              <a:tr h="323322">
                <a:tc>
                  <a:txBody>
                    <a:bodyPr/>
                    <a:lstStyle/>
                    <a:p>
                      <a:pPr marL="4191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I3 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u="sng" dirty="0">
                          <a:effectLst/>
                          <a:uFill>
                            <a:solidFill>
                              <a:srgbClr val="1155CC"/>
                            </a:solidFill>
                          </a:uFill>
                        </a:rPr>
                        <a:t>RDA-I3-02D</a:t>
                      </a:r>
                      <a:r>
                        <a:rPr lang="sl-SI" sz="1100" dirty="0">
                          <a:effectLst/>
                        </a:rPr>
                        <a:t> 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Data includes </a:t>
                      </a:r>
                      <a:r>
                        <a:rPr lang="sl-SI" sz="1100" b="1" dirty="0">
                          <a:effectLst/>
                        </a:rPr>
                        <a:t>qualified</a:t>
                      </a:r>
                      <a:r>
                        <a:rPr lang="sl-SI" sz="1100" dirty="0">
                          <a:effectLst/>
                        </a:rPr>
                        <a:t> references to other data 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extLst>
                  <a:ext uri="{0D108BD9-81ED-4DB2-BD59-A6C34878D82A}">
                    <a16:rowId xmlns:a16="http://schemas.microsoft.com/office/drawing/2014/main" val="1226782599"/>
                  </a:ext>
                </a:extLst>
              </a:tr>
              <a:tr h="321019">
                <a:tc>
                  <a:txBody>
                    <a:bodyPr/>
                    <a:lstStyle/>
                    <a:p>
                      <a:pPr marL="3111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</a:rPr>
                        <a:t>R1.3 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u="sng" dirty="0">
                          <a:effectLst/>
                          <a:uFill>
                            <a:solidFill>
                              <a:srgbClr val="1155CC"/>
                            </a:solidFill>
                          </a:uFill>
                        </a:rPr>
                        <a:t>RDA-R1.3-01D</a:t>
                      </a:r>
                      <a:r>
                        <a:rPr lang="sl-SI" sz="1100" dirty="0">
                          <a:effectLst/>
                        </a:rPr>
                        <a:t> 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 gridSpan="2"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04260" algn="ctr"/>
                        </a:tabLst>
                      </a:pPr>
                      <a:r>
                        <a:rPr lang="sl-SI" sz="1100" dirty="0">
                          <a:effectLst/>
                        </a:rPr>
                        <a:t>Data complies with a </a:t>
                      </a:r>
                      <a:r>
                        <a:rPr lang="sl-SI" sz="1100" b="1" dirty="0">
                          <a:effectLst/>
                        </a:rPr>
                        <a:t>community standard </a:t>
                      </a:r>
                      <a:r>
                        <a:rPr lang="sl-SI" sz="1100" dirty="0">
                          <a:effectLst/>
                        </a:rPr>
                        <a:t>	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extLst>
                  <a:ext uri="{0D108BD9-81ED-4DB2-BD59-A6C34878D82A}">
                    <a16:rowId xmlns:a16="http://schemas.microsoft.com/office/drawing/2014/main" val="2125343612"/>
                  </a:ext>
                </a:extLst>
              </a:tr>
              <a:tr h="504279">
                <a:tc>
                  <a:txBody>
                    <a:bodyPr/>
                    <a:lstStyle/>
                    <a:p>
                      <a:pPr marL="31115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</a:rPr>
                        <a:t>R1.3 </a:t>
                      </a:r>
                      <a:endParaRPr lang="sl-SI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100" u="sng" dirty="0">
                          <a:effectLst/>
                          <a:uFill>
                            <a:solidFill>
                              <a:srgbClr val="1155CC"/>
                            </a:solidFill>
                          </a:uFill>
                        </a:rPr>
                        <a:t>RDA-R1.3-02D</a:t>
                      </a:r>
                      <a:r>
                        <a:rPr lang="sl-SI" sz="1100" dirty="0">
                          <a:effectLst/>
                        </a:rPr>
                        <a:t> 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 gridSpan="2"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180"/>
                        </a:spcAft>
                      </a:pPr>
                      <a:r>
                        <a:rPr lang="sl-SI" sz="1100" dirty="0">
                          <a:effectLst/>
                        </a:rPr>
                        <a:t>Data is expressed in compliance with </a:t>
                      </a:r>
                      <a:r>
                        <a:rPr lang="sl-SI" sz="1100" b="1" dirty="0">
                          <a:effectLst/>
                        </a:rPr>
                        <a:t>a machine-understandable </a:t>
                      </a:r>
                      <a:endParaRPr lang="sl-SI" sz="1400" b="1" dirty="0">
                        <a:effectLst/>
                      </a:endParaRPr>
                    </a:p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558540" algn="ctr"/>
                        </a:tabLst>
                      </a:pPr>
                      <a:r>
                        <a:rPr lang="sl-SI" sz="1100" b="1" dirty="0">
                          <a:effectLst/>
                        </a:rPr>
                        <a:t>community standard </a:t>
                      </a:r>
                      <a:r>
                        <a:rPr lang="sl-SI" sz="1100" dirty="0">
                          <a:effectLst/>
                        </a:rPr>
                        <a:t>	</a:t>
                      </a:r>
                      <a:endParaRPr lang="sl-SI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2354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105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25236" marT="9842" marB="11608" anchor="b"/>
                </a:tc>
                <a:extLst>
                  <a:ext uri="{0D108BD9-81ED-4DB2-BD59-A6C34878D82A}">
                    <a16:rowId xmlns:a16="http://schemas.microsoft.com/office/drawing/2014/main" val="4155528115"/>
                  </a:ext>
                </a:extLst>
              </a:tr>
            </a:tbl>
          </a:graphicData>
        </a:graphic>
      </p:graphicFrame>
      <p:pic>
        <p:nvPicPr>
          <p:cNvPr id="10" name="Picture 9" descr="A green and black logo&#10;&#10;AI-generated content may be incorrect.">
            <a:extLst>
              <a:ext uri="{FF2B5EF4-FFF2-40B4-BE49-F238E27FC236}">
                <a16:creationId xmlns:a16="http://schemas.microsoft.com/office/drawing/2014/main" id="{9FFDD8E5-0D37-3230-AD81-2E44405AE5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905" y="3013087"/>
            <a:ext cx="3332601" cy="1319154"/>
          </a:xfrm>
          <a:prstGeom prst="rect">
            <a:avLst/>
          </a:prstGeom>
        </p:spPr>
      </p:pic>
      <p:pic>
        <p:nvPicPr>
          <p:cNvPr id="12" name="Picture 11" descr="A logo for a company&#10;&#10;AI-generated content may be incorrect.">
            <a:extLst>
              <a:ext uri="{FF2B5EF4-FFF2-40B4-BE49-F238E27FC236}">
                <a16:creationId xmlns:a16="http://schemas.microsoft.com/office/drawing/2014/main" id="{3884ED1B-EBE5-6CAB-4905-228B7353F0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205" y="4563216"/>
            <a:ext cx="1811801" cy="118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11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FDF4C-3918-0625-0B0D-04992F6D182C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35360" y="764704"/>
            <a:ext cx="5472608" cy="5400600"/>
          </a:xfrm>
        </p:spPr>
        <p:txBody>
          <a:bodyPr>
            <a:normAutofit/>
          </a:bodyPr>
          <a:lstStyle/>
          <a:p>
            <a:pPr marL="601000" lvl="1" indent="0" algn="l" defTabSz="584200">
              <a:lnSpc>
                <a:spcPct val="90000"/>
              </a:lnSpc>
              <a:spcBef>
                <a:spcPts val="600"/>
              </a:spcBef>
              <a:buSzPct val="50000"/>
              <a:buNone/>
            </a:pPr>
            <a:endParaRPr lang="sl-SI" b="1" dirty="0"/>
          </a:p>
          <a:p>
            <a:pPr marL="601000" lvl="1" indent="0" algn="l" defTabSz="584200">
              <a:lnSpc>
                <a:spcPct val="90000"/>
              </a:lnSpc>
              <a:spcBef>
                <a:spcPts val="600"/>
              </a:spcBef>
              <a:buSzPct val="50000"/>
              <a:buNone/>
            </a:pPr>
            <a:r>
              <a:rPr lang="sl-SI" b="1" dirty="0"/>
              <a:t>Example: </a:t>
            </a:r>
          </a:p>
          <a:p>
            <a:pPr marL="889000" lvl="1" indent="-288000" algn="l" defTabSz="584200">
              <a:lnSpc>
                <a:spcPct val="90000"/>
              </a:lnSpc>
              <a:spcBef>
                <a:spcPts val="600"/>
              </a:spcBef>
              <a:buSzPct val="50000"/>
              <a:buBlip>
                <a:blip r:embed="rId3"/>
              </a:buBlip>
            </a:pPr>
            <a:r>
              <a:rPr lang="sl-SI" dirty="0"/>
              <a:t>Standard occupation coding (ISCO by ILO)</a:t>
            </a:r>
          </a:p>
          <a:p>
            <a:pPr marL="889000" lvl="1" indent="-288000" algn="l" defTabSz="584200">
              <a:lnSpc>
                <a:spcPct val="90000"/>
              </a:lnSpc>
              <a:spcBef>
                <a:spcPts val="600"/>
              </a:spcBef>
              <a:buSzPct val="50000"/>
              <a:buBlip>
                <a:blip r:embed="rId3"/>
              </a:buBlip>
            </a:pPr>
            <a:endParaRPr lang="sl-SI" dirty="0"/>
          </a:p>
          <a:p>
            <a:pPr marL="889000" lvl="1" indent="-288000" algn="l" defTabSz="584200">
              <a:lnSpc>
                <a:spcPct val="90000"/>
              </a:lnSpc>
              <a:spcBef>
                <a:spcPts val="600"/>
              </a:spcBef>
              <a:buSzPct val="50000"/>
              <a:buBlip>
                <a:blip r:embed="rId3"/>
              </a:buBlip>
            </a:pPr>
            <a:r>
              <a:rPr lang="sl-SI" dirty="0"/>
              <a:t>Based on it, the international ESeC and Occupational prestige score can be derived</a:t>
            </a:r>
          </a:p>
          <a:p>
            <a:pPr marL="889000" lvl="1" indent="-288000" algn="l" defTabSz="584200">
              <a:lnSpc>
                <a:spcPct val="90000"/>
              </a:lnSpc>
              <a:spcBef>
                <a:spcPts val="600"/>
              </a:spcBef>
              <a:buSzPct val="50000"/>
              <a:buBlip>
                <a:blip r:embed="rId3"/>
              </a:buBlip>
            </a:pPr>
            <a:endParaRPr lang="sl-SI" dirty="0"/>
          </a:p>
          <a:p>
            <a:pPr marL="889000" lvl="1" indent="-288000" algn="l" defTabSz="584200">
              <a:lnSpc>
                <a:spcPct val="90000"/>
              </a:lnSpc>
              <a:spcBef>
                <a:spcPts val="600"/>
              </a:spcBef>
              <a:buSzPct val="50000"/>
              <a:buBlip>
                <a:blip r:embed="rId3"/>
              </a:buBlip>
            </a:pPr>
            <a:r>
              <a:rPr lang="sl-SI" dirty="0"/>
              <a:t>Shared social science concepts and operationalisations</a:t>
            </a:r>
          </a:p>
          <a:p>
            <a:pPr marL="889000" lvl="1" indent="-288000" algn="l" defTabSz="584200">
              <a:lnSpc>
                <a:spcPct val="90000"/>
              </a:lnSpc>
              <a:spcBef>
                <a:spcPts val="600"/>
              </a:spcBef>
              <a:buSzPct val="50000"/>
              <a:buBlip>
                <a:blip r:embed="rId3"/>
              </a:buBlip>
            </a:pPr>
            <a:endParaRPr lang="sl-SI" dirty="0"/>
          </a:p>
          <a:p>
            <a:pPr marL="889000" lvl="1" indent="-288000" algn="l" defTabSz="584200">
              <a:lnSpc>
                <a:spcPct val="90000"/>
              </a:lnSpc>
              <a:spcBef>
                <a:spcPts val="600"/>
              </a:spcBef>
              <a:buSzPct val="50000"/>
              <a:buBlip>
                <a:blip r:embed="rId3"/>
              </a:buBlip>
            </a:pPr>
            <a:r>
              <a:rPr lang="sl-SI" dirty="0"/>
              <a:t>Classifications and historical harmonisation tables, computer code syntax, reference data and metadata sets etc. </a:t>
            </a:r>
            <a:endParaRPr lang="en-GB" dirty="0"/>
          </a:p>
          <a:p>
            <a:pPr marL="601000" lvl="1" indent="0" algn="l" defTabSz="584200">
              <a:lnSpc>
                <a:spcPct val="90000"/>
              </a:lnSpc>
              <a:spcBef>
                <a:spcPts val="600"/>
              </a:spcBef>
              <a:buSzPct val="50000"/>
              <a:buNone/>
            </a:pPr>
            <a:endParaRPr lang="sl-SI" b="1" dirty="0"/>
          </a:p>
          <a:p>
            <a:pPr>
              <a:lnSpc>
                <a:spcPct val="90000"/>
              </a:lnSpc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78DCD1-D240-0719-73E8-F53F85DFF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34390"/>
            <a:ext cx="11041227" cy="5492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500" dirty="0"/>
              <a:t>U</a:t>
            </a:r>
            <a:r>
              <a:rPr lang="sl-SI" sz="1500" dirty="0"/>
              <a:t>tilisation</a:t>
            </a:r>
            <a:r>
              <a:rPr lang="en-GB" sz="1500" dirty="0"/>
              <a:t> of standard demographics variables </a:t>
            </a:r>
            <a:r>
              <a:rPr lang="sl-SI" sz="1500" dirty="0"/>
              <a:t>in new data production planing and management</a:t>
            </a:r>
            <a:endParaRPr lang="en-GB" sz="1500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162E7B6C-9D54-4ECC-AD1A-49866775EB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68608" y="0"/>
            <a:ext cx="624416" cy="6858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20" name="Content Placeholder 1">
            <a:extLst>
              <a:ext uri="{FF2B5EF4-FFF2-40B4-BE49-F238E27FC236}">
                <a16:creationId xmlns:a16="http://schemas.microsoft.com/office/drawing/2014/main" id="{6756DA7D-B1AF-37EC-A940-DA21875BF0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248629"/>
              </p:ext>
            </p:extLst>
          </p:nvPr>
        </p:nvGraphicFramePr>
        <p:xfrm>
          <a:off x="5903979" y="764704"/>
          <a:ext cx="547260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144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7A8F3-3297-4C35-86D3-43624AEB2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F746-D734-4B88-0B51-07594B2D841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35360" y="764704"/>
            <a:ext cx="5472608" cy="5400600"/>
          </a:xfrm>
        </p:spPr>
        <p:txBody>
          <a:bodyPr>
            <a:normAutofit/>
          </a:bodyPr>
          <a:lstStyle/>
          <a:p>
            <a:pPr marL="601000" lvl="1" indent="0" algn="l" defTabSz="584200">
              <a:lnSpc>
                <a:spcPct val="90000"/>
              </a:lnSpc>
              <a:spcBef>
                <a:spcPts val="600"/>
              </a:spcBef>
              <a:buSzPct val="50000"/>
              <a:buNone/>
            </a:pPr>
            <a:endParaRPr lang="sl-SI" b="1" dirty="0"/>
          </a:p>
          <a:p>
            <a:pPr marL="601000" lvl="1" indent="0" algn="l" defTabSz="584200">
              <a:lnSpc>
                <a:spcPct val="90000"/>
              </a:lnSpc>
              <a:spcBef>
                <a:spcPts val="600"/>
              </a:spcBef>
              <a:buSzPct val="50000"/>
              <a:buNone/>
            </a:pPr>
            <a:r>
              <a:rPr lang="sl-SI" b="1" dirty="0"/>
              <a:t>Examples: </a:t>
            </a:r>
          </a:p>
          <a:p>
            <a:pPr marL="889000" lvl="1" indent="-288000" algn="l" defTabSz="584200">
              <a:lnSpc>
                <a:spcPct val="90000"/>
              </a:lnSpc>
              <a:spcBef>
                <a:spcPts val="600"/>
              </a:spcBef>
              <a:buSzPct val="50000"/>
              <a:buBlip>
                <a:blip r:embed="rId3"/>
              </a:buBlip>
            </a:pPr>
            <a:r>
              <a:rPr lang="sl-SI" dirty="0"/>
              <a:t>GeoNames identifiers resolving </a:t>
            </a:r>
            <a:r>
              <a:rPr lang="en-GB" dirty="0"/>
              <a:t>the language and political changes over time</a:t>
            </a:r>
            <a:r>
              <a:rPr lang="sl-SI" dirty="0"/>
              <a:t> </a:t>
            </a:r>
            <a:r>
              <a:rPr lang="en-GB" dirty="0"/>
              <a:t>(</a:t>
            </a:r>
            <a:r>
              <a:rPr lang="sl-SI" dirty="0"/>
              <a:t>e.g. </a:t>
            </a:r>
            <a:r>
              <a:rPr lang="en-GB" dirty="0"/>
              <a:t>Mezzoli, 2022</a:t>
            </a:r>
            <a:r>
              <a:rPr lang="sl-SI" dirty="0"/>
              <a:t>)</a:t>
            </a:r>
          </a:p>
          <a:p>
            <a:pPr marL="889000" lvl="1" indent="-288000" algn="l" defTabSz="584200">
              <a:lnSpc>
                <a:spcPct val="90000"/>
              </a:lnSpc>
              <a:spcBef>
                <a:spcPts val="600"/>
              </a:spcBef>
              <a:buSzPct val="50000"/>
              <a:buBlip>
                <a:blip r:embed="rId3"/>
              </a:buBlip>
            </a:pPr>
            <a:endParaRPr lang="sl-SI" dirty="0"/>
          </a:p>
          <a:p>
            <a:pPr marL="889000" lvl="1" indent="-288000" algn="l" defTabSz="584200">
              <a:lnSpc>
                <a:spcPct val="90000"/>
              </a:lnSpc>
              <a:spcBef>
                <a:spcPts val="600"/>
              </a:spcBef>
              <a:buSzPct val="50000"/>
              <a:buBlip>
                <a:blip r:embed="rId3"/>
              </a:buBlip>
            </a:pPr>
            <a:r>
              <a:rPr lang="en-GB" dirty="0"/>
              <a:t>Measured characteristics of the named entities from parallel sources as contextual data</a:t>
            </a:r>
            <a:endParaRPr lang="sl-SI" dirty="0"/>
          </a:p>
          <a:p>
            <a:pPr marL="889000" lvl="1" indent="-288000" algn="l" defTabSz="584200">
              <a:lnSpc>
                <a:spcPct val="90000"/>
              </a:lnSpc>
              <a:spcBef>
                <a:spcPts val="600"/>
              </a:spcBef>
              <a:buSzPct val="50000"/>
              <a:buBlip>
                <a:blip r:embed="rId3"/>
              </a:buBlip>
            </a:pPr>
            <a:endParaRPr lang="sl-SI" dirty="0"/>
          </a:p>
          <a:p>
            <a:pPr marL="1289050" lvl="2" indent="-288000" algn="l" defTabSz="584200">
              <a:lnSpc>
                <a:spcPct val="90000"/>
              </a:lnSpc>
              <a:spcBef>
                <a:spcPts val="600"/>
              </a:spcBef>
              <a:buSzPct val="50000"/>
              <a:buBlip>
                <a:blip r:embed="rId3"/>
              </a:buBlip>
            </a:pPr>
            <a:r>
              <a:rPr lang="sl-SI" dirty="0"/>
              <a:t>‚Macro‘ data keept as a resource ready for integration with ‚micro‘ data (e.g. </a:t>
            </a:r>
            <a:r>
              <a:rPr lang="en-GB" dirty="0"/>
              <a:t>ESS 2019 and CSES 2023) </a:t>
            </a:r>
            <a:endParaRPr lang="sl-SI" dirty="0"/>
          </a:p>
          <a:p>
            <a:pPr marL="1289050" lvl="2" indent="-288000" algn="l" defTabSz="584200">
              <a:lnSpc>
                <a:spcPct val="90000"/>
              </a:lnSpc>
              <a:spcBef>
                <a:spcPts val="600"/>
              </a:spcBef>
              <a:buSzPct val="50000"/>
              <a:buBlip>
                <a:blip r:embed="rId3"/>
              </a:buBlip>
            </a:pPr>
            <a:r>
              <a:rPr lang="sl-SI" dirty="0"/>
              <a:t>Cross disciplinary data integration chalenging (e.g. </a:t>
            </a:r>
            <a:r>
              <a:rPr lang="en-GB" dirty="0"/>
              <a:t>Harrison, 2024</a:t>
            </a:r>
            <a:r>
              <a:rPr lang="sl-SI" dirty="0"/>
              <a:t>; </a:t>
            </a:r>
            <a:r>
              <a:rPr lang="en-GB" dirty="0"/>
              <a:t>Gregory et. al. 2023</a:t>
            </a:r>
            <a:r>
              <a:rPr lang="sl-SI" dirty="0"/>
              <a:t>)</a:t>
            </a:r>
          </a:p>
          <a:p>
            <a:pPr marL="889000" lvl="1" indent="-288000" algn="l" defTabSz="584200">
              <a:lnSpc>
                <a:spcPct val="90000"/>
              </a:lnSpc>
              <a:spcBef>
                <a:spcPts val="600"/>
              </a:spcBef>
              <a:buSzPct val="50000"/>
              <a:buBlip>
                <a:blip r:embed="rId3"/>
              </a:buBlip>
            </a:pPr>
            <a:endParaRPr lang="sl-SI" dirty="0"/>
          </a:p>
          <a:p>
            <a:pPr marL="601000" lvl="1" indent="0" algn="l" defTabSz="584200">
              <a:lnSpc>
                <a:spcPct val="90000"/>
              </a:lnSpc>
              <a:spcBef>
                <a:spcPts val="600"/>
              </a:spcBef>
              <a:buSzPct val="50000"/>
              <a:buNone/>
            </a:pPr>
            <a:endParaRPr lang="sl-SI" b="1" dirty="0"/>
          </a:p>
          <a:p>
            <a:pPr>
              <a:lnSpc>
                <a:spcPct val="90000"/>
              </a:lnSpc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8C488E-B93F-B362-7826-82BE8413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34390"/>
            <a:ext cx="11041227" cy="5492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l-SI" sz="1600" dirty="0"/>
              <a:t>C</a:t>
            </a:r>
            <a:r>
              <a:rPr lang="en-GB" sz="1600" dirty="0"/>
              <a:t>onsistent use of standard identifiers for named entities (locations, political parties</a:t>
            </a:r>
            <a:r>
              <a:rPr lang="sl-SI" sz="1600" dirty="0"/>
              <a:t>, peoples...)</a:t>
            </a:r>
            <a:r>
              <a:rPr lang="en-GB" sz="1600" dirty="0"/>
              <a:t> </a:t>
            </a:r>
            <a:endParaRPr lang="en-GB" sz="1500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6335878-ACDA-7DF7-E786-3A6E84E2ED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68608" y="0"/>
            <a:ext cx="624416" cy="6858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20" name="Content Placeholder 1">
            <a:extLst>
              <a:ext uri="{FF2B5EF4-FFF2-40B4-BE49-F238E27FC236}">
                <a16:creationId xmlns:a16="http://schemas.microsoft.com/office/drawing/2014/main" id="{C5725F97-DB4E-7FB0-DE19-E426B2CBAD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494601"/>
              </p:ext>
            </p:extLst>
          </p:nvPr>
        </p:nvGraphicFramePr>
        <p:xfrm>
          <a:off x="5903979" y="764704"/>
          <a:ext cx="547260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44311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DC867-5EA5-AA88-0010-608D71D73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6A848-81AB-A533-A261-9358FA8A208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35360" y="764704"/>
            <a:ext cx="5472608" cy="5400600"/>
          </a:xfrm>
        </p:spPr>
        <p:txBody>
          <a:bodyPr>
            <a:normAutofit/>
          </a:bodyPr>
          <a:lstStyle/>
          <a:p>
            <a:pPr marL="601000" lvl="1" indent="0" algn="l" defTabSz="584200">
              <a:lnSpc>
                <a:spcPct val="90000"/>
              </a:lnSpc>
              <a:spcBef>
                <a:spcPts val="600"/>
              </a:spcBef>
              <a:buSzPct val="50000"/>
              <a:buNone/>
            </a:pPr>
            <a:endParaRPr lang="sl-SI" b="1" dirty="0"/>
          </a:p>
          <a:p>
            <a:pPr marL="889000" lvl="1" indent="-288000" algn="l" defTabSz="584200">
              <a:lnSpc>
                <a:spcPct val="90000"/>
              </a:lnSpc>
              <a:spcBef>
                <a:spcPts val="600"/>
              </a:spcBef>
              <a:buSzPct val="50000"/>
              <a:buBlip>
                <a:blip r:embed="rId3"/>
              </a:buBlip>
            </a:pPr>
            <a:r>
              <a:rPr lang="sl-SI" dirty="0"/>
              <a:t>C</a:t>
            </a:r>
            <a:r>
              <a:rPr lang="en-GB" dirty="0"/>
              <a:t>oncerns about the proliferation of constructs and measures ("jingle/jungle fallacies")</a:t>
            </a:r>
            <a:r>
              <a:rPr lang="sl-SI" dirty="0"/>
              <a:t> </a:t>
            </a:r>
            <a:r>
              <a:rPr lang="en-GB" dirty="0"/>
              <a:t>(NASEM, 2022). </a:t>
            </a:r>
            <a:endParaRPr lang="sl-SI" dirty="0"/>
          </a:p>
          <a:p>
            <a:pPr marL="889000" lvl="1" indent="-288000" algn="l" defTabSz="584200">
              <a:lnSpc>
                <a:spcPct val="90000"/>
              </a:lnSpc>
              <a:spcBef>
                <a:spcPts val="600"/>
              </a:spcBef>
              <a:buSzPct val="50000"/>
              <a:buBlip>
                <a:blip r:embed="rId3"/>
              </a:buBlip>
            </a:pPr>
            <a:r>
              <a:rPr lang="sl-SI" dirty="0"/>
              <a:t>Difficulties in variables standardisation and data harmonisation from multiple single studies</a:t>
            </a:r>
          </a:p>
          <a:p>
            <a:pPr marL="889000" lvl="1" indent="-288000" algn="l" defTabSz="584200">
              <a:lnSpc>
                <a:spcPct val="90000"/>
              </a:lnSpc>
              <a:spcBef>
                <a:spcPts val="600"/>
              </a:spcBef>
              <a:buSzPct val="50000"/>
              <a:buBlip>
                <a:blip r:embed="rId3"/>
              </a:buBlip>
            </a:pPr>
            <a:r>
              <a:rPr lang="en-GB" dirty="0"/>
              <a:t>Challenges in reusing existing</a:t>
            </a:r>
            <a:r>
              <a:rPr lang="sl-SI" dirty="0"/>
              <a:t> (psychological)</a:t>
            </a:r>
            <a:r>
              <a:rPr lang="en-GB" dirty="0"/>
              <a:t> measures in different research design settings</a:t>
            </a:r>
            <a:r>
              <a:rPr lang="sl-SI" dirty="0"/>
              <a:t> </a:t>
            </a:r>
            <a:r>
              <a:rPr lang="en-GB" dirty="0"/>
              <a:t>(Ryser, 2023). </a:t>
            </a:r>
            <a:endParaRPr lang="sl-SI" dirty="0"/>
          </a:p>
          <a:p>
            <a:pPr marL="889000" lvl="1" indent="-288000" algn="l" defTabSz="584200">
              <a:lnSpc>
                <a:spcPct val="90000"/>
              </a:lnSpc>
              <a:spcBef>
                <a:spcPts val="600"/>
              </a:spcBef>
              <a:buSzPct val="50000"/>
              <a:buBlip>
                <a:blip r:embed="rId3"/>
              </a:buBlip>
            </a:pPr>
            <a:endParaRPr lang="sl-SI" dirty="0"/>
          </a:p>
          <a:p>
            <a:pPr marL="889000" lvl="1" indent="-288000" algn="l" defTabSz="584200">
              <a:lnSpc>
                <a:spcPct val="90000"/>
              </a:lnSpc>
              <a:spcBef>
                <a:spcPts val="600"/>
              </a:spcBef>
              <a:buSzPct val="50000"/>
              <a:buBlip>
                <a:blip r:embed="rId3"/>
              </a:buBlip>
            </a:pPr>
            <a:r>
              <a:rPr lang="sl-SI" dirty="0"/>
              <a:t>Ontology resources (e.g. ELSST Thesaurus)</a:t>
            </a:r>
          </a:p>
          <a:p>
            <a:pPr marL="889000" lvl="1" indent="-288000" algn="l" defTabSz="584200">
              <a:lnSpc>
                <a:spcPct val="90000"/>
              </a:lnSpc>
              <a:spcBef>
                <a:spcPts val="600"/>
              </a:spcBef>
              <a:buSzPct val="50000"/>
              <a:buBlip>
                <a:blip r:embed="rId3"/>
              </a:buBlip>
            </a:pPr>
            <a:r>
              <a:rPr lang="sl-SI" dirty="0"/>
              <a:t>Repositories of existing measures like </a:t>
            </a:r>
            <a:r>
              <a:rPr lang="en-GB" dirty="0"/>
              <a:t>European Question Bank</a:t>
            </a:r>
            <a:r>
              <a:rPr lang="sl-SI" dirty="0"/>
              <a:t> (EQB) and REPOPSI</a:t>
            </a:r>
          </a:p>
          <a:p>
            <a:pPr marL="601000" lvl="1" indent="0" algn="l" defTabSz="584200">
              <a:lnSpc>
                <a:spcPct val="90000"/>
              </a:lnSpc>
              <a:spcBef>
                <a:spcPts val="600"/>
              </a:spcBef>
              <a:buSzPct val="50000"/>
              <a:buNone/>
            </a:pPr>
            <a:endParaRPr lang="sl-SI" dirty="0"/>
          </a:p>
          <a:p>
            <a:pPr marL="601000" lvl="1" indent="0" algn="l" defTabSz="584200">
              <a:lnSpc>
                <a:spcPct val="90000"/>
              </a:lnSpc>
              <a:spcBef>
                <a:spcPts val="600"/>
              </a:spcBef>
              <a:buSzPct val="50000"/>
              <a:buNone/>
            </a:pPr>
            <a:endParaRPr lang="sl-SI" b="1" dirty="0"/>
          </a:p>
          <a:p>
            <a:pPr>
              <a:lnSpc>
                <a:spcPct val="90000"/>
              </a:lnSpc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84CB8A-9E44-785F-BA0B-0750156D4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34390"/>
            <a:ext cx="11041227" cy="54927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l-SI" sz="1600" dirty="0"/>
              <a:t>E</a:t>
            </a:r>
            <a:r>
              <a:rPr lang="en-GB" sz="1600" dirty="0"/>
              <a:t>xisting </a:t>
            </a:r>
            <a:r>
              <a:rPr lang="sl-SI" sz="1600" dirty="0"/>
              <a:t>concepts and </a:t>
            </a:r>
            <a:r>
              <a:rPr lang="en-GB" sz="1600" dirty="0"/>
              <a:t>operationalisations of key social science variables</a:t>
            </a:r>
            <a:r>
              <a:rPr lang="sl-SI" sz="1600" dirty="0"/>
              <a:t> for Findability and Reuse </a:t>
            </a:r>
            <a:endParaRPr lang="en-GB" sz="1000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3CCC71C-F2FA-DE92-BAA4-2F20C3E165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68608" y="0"/>
            <a:ext cx="624416" cy="6858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20" name="Content Placeholder 1">
            <a:extLst>
              <a:ext uri="{FF2B5EF4-FFF2-40B4-BE49-F238E27FC236}">
                <a16:creationId xmlns:a16="http://schemas.microsoft.com/office/drawing/2014/main" id="{110A2EB3-78FB-7E0B-CF5F-1D50D63647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823555"/>
              </p:ext>
            </p:extLst>
          </p:nvPr>
        </p:nvGraphicFramePr>
        <p:xfrm>
          <a:off x="5903979" y="764704"/>
          <a:ext cx="547260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73332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"/>
                <a:lumOff val="99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86999D-542C-A351-1719-6513030F5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FAIRification </a:t>
            </a:r>
            <a:r>
              <a:rPr lang="sl-SI" dirty="0"/>
              <a:t>improves </a:t>
            </a:r>
            <a:r>
              <a:rPr lang="en-GB" dirty="0"/>
              <a:t>data quality </a:t>
            </a:r>
            <a:r>
              <a:rPr lang="sl-SI" dirty="0"/>
              <a:t>and utility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/>
              <a:t>D</a:t>
            </a:r>
            <a:r>
              <a:rPr lang="en-GB" dirty="0"/>
              <a:t>ata transparency fosters cumulative knowledge production</a:t>
            </a:r>
            <a:r>
              <a:rPr lang="sl-SI"/>
              <a:t>, and other</a:t>
            </a:r>
            <a:endParaRPr lang="sl-S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/>
              <a:t>Motivating and training data producers for engaging in deeper anotation and use of resources</a:t>
            </a:r>
            <a:endParaRPr lang="sl-SI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/>
              <a:t>Enabling research c</a:t>
            </a:r>
            <a:r>
              <a:rPr lang="en-GB" dirty="0"/>
              <a:t>ommunity </a:t>
            </a:r>
            <a:r>
              <a:rPr lang="sl-SI" dirty="0"/>
              <a:t>and infrastructure providers </a:t>
            </a:r>
            <a:r>
              <a:rPr lang="en-GB" dirty="0"/>
              <a:t>efforts for sustaining such resources </a:t>
            </a: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DE6B3B-ECEF-6193-BA8D-42BBBC8ADDB7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1000"/>
                  <a:lumOff val="99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GB" noProof="0" dirty="0"/>
              <a:t>Conclusions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049" y="4690372"/>
            <a:ext cx="2479284" cy="18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69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Thank</a:t>
            </a:r>
            <a:r>
              <a:rPr lang="sl-SI" dirty="0"/>
              <a:t> </a:t>
            </a:r>
            <a:r>
              <a:rPr lang="sl-SI" dirty="0" err="1"/>
              <a:t>you</a:t>
            </a:r>
            <a:r>
              <a:rPr lang="sl-SI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10373090"/>
      </p:ext>
    </p:extLst>
  </p:cSld>
  <p:clrMapOvr>
    <a:masterClrMapping/>
  </p:clrMapOvr>
</p:sld>
</file>

<file path=ppt/theme/theme1.xml><?xml version="1.0" encoding="utf-8"?>
<a:theme xmlns:a="http://schemas.openxmlformats.org/drawingml/2006/main" name="PPT_predloga_V7.2.EN_01-202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predloga_V7.2.EN_01-2021" id="{44DEBE0E-ABF6-4D32-BC97-837423CF182F}" vid="{FC7CC4BA-12A9-4ECB-8FC4-4A904A7B55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PPT_predloga_V7.2.EN_01-2021</Template>
  <TotalTime>1995</TotalTime>
  <Words>1489</Words>
  <Application>Microsoft Office PowerPoint</Application>
  <PresentationFormat>Widescreen</PresentationFormat>
  <Paragraphs>149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Tahoma</vt:lpstr>
      <vt:lpstr>Verdana</vt:lpstr>
      <vt:lpstr>PPT_predloga_V7.2.EN_01-2021</vt:lpstr>
      <vt:lpstr>FAIR social science data enhancement</vt:lpstr>
      <vt:lpstr>PowerPoint Presentation</vt:lpstr>
      <vt:lpstr>FAIR principles references for Data (without ‚meta‘-)</vt:lpstr>
      <vt:lpstr>Utilisation of standard demographics variables in new data production planing and management</vt:lpstr>
      <vt:lpstr>Consistent use of standard identifiers for named entities (locations, political parties, peoples...) </vt:lpstr>
      <vt:lpstr>Existing concepts and operationalisations of key social science variables for Findability and Reuse 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Scientific Merit through Data Quality in a Domain Repository</dc:title>
  <dc:creator>Štebe, Janez</dc:creator>
  <cp:lastModifiedBy>Štebe, Janez</cp:lastModifiedBy>
  <cp:revision>12</cp:revision>
  <dcterms:created xsi:type="dcterms:W3CDTF">2024-09-03T17:10:30Z</dcterms:created>
  <dcterms:modified xsi:type="dcterms:W3CDTF">2025-09-25T06:39:17Z</dcterms:modified>
</cp:coreProperties>
</file>