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31" r:id="rId3"/>
    <p:sldId id="420" r:id="rId4"/>
    <p:sldId id="339" r:id="rId5"/>
    <p:sldId id="421" r:id="rId6"/>
    <p:sldId id="422" r:id="rId7"/>
    <p:sldId id="423" r:id="rId8"/>
    <p:sldId id="424" r:id="rId9"/>
    <p:sldId id="426" r:id="rId10"/>
    <p:sldId id="429" r:id="rId11"/>
    <p:sldId id="341" r:id="rId12"/>
    <p:sldId id="428" r:id="rId13"/>
    <p:sldId id="430" r:id="rId14"/>
    <p:sldId id="431" r:id="rId15"/>
    <p:sldId id="432" r:id="rId16"/>
    <p:sldId id="433" r:id="rId17"/>
    <p:sldId id="271" r:id="rId18"/>
    <p:sldId id="272" r:id="rId19"/>
    <p:sldId id="273" r:id="rId20"/>
    <p:sldId id="435" r:id="rId21"/>
    <p:sldId id="274" r:id="rId22"/>
    <p:sldId id="275" r:id="rId23"/>
    <p:sldId id="276" r:id="rId24"/>
    <p:sldId id="277" r:id="rId25"/>
    <p:sldId id="436" r:id="rId26"/>
    <p:sldId id="257" r:id="rId2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351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E574-60A5-467A-9DA3-7789F0460068}" type="datetimeFigureOut">
              <a:rPr lang="sl-SI" smtClean="0"/>
              <a:t>6. 10. 2025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EEE86-42E6-43DD-ACE5-A24069C64C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89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>
          <a:extLst>
            <a:ext uri="{FF2B5EF4-FFF2-40B4-BE49-F238E27FC236}">
              <a16:creationId xmlns:a16="http://schemas.microsoft.com/office/drawing/2014/main" id="{AC6B524B-6C55-B223-D139-119043AB5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1250698603_0_10:notes">
            <a:extLst>
              <a:ext uri="{FF2B5EF4-FFF2-40B4-BE49-F238E27FC236}">
                <a16:creationId xmlns:a16="http://schemas.microsoft.com/office/drawing/2014/main" id="{6BE6FBB7-C03C-A604-544D-64D7BB5306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1250698603_0_10:notes">
            <a:extLst>
              <a:ext uri="{FF2B5EF4-FFF2-40B4-BE49-F238E27FC236}">
                <a16:creationId xmlns:a16="http://schemas.microsoft.com/office/drawing/2014/main" id="{31627A35-BE76-8A6C-3196-C625BBF916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1250698603_0_10:notes">
            <a:extLst>
              <a:ext uri="{FF2B5EF4-FFF2-40B4-BE49-F238E27FC236}">
                <a16:creationId xmlns:a16="http://schemas.microsoft.com/office/drawing/2014/main" id="{6F6615A5-FFEB-6B71-B9F9-D986575D98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23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47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78ec1e6d18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78ec1e6d18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6422dbac2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6422dbac2c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8ec1e6d18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78ec1e6d18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6422dbac2c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6422dbac2c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422dbac2c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422dbac2c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422dbac2c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422dbac2c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6422dbac2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6422dbac2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8.gif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5085184"/>
            <a:ext cx="8642350" cy="43177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algn="l"/>
            <a:r>
              <a:rPr lang="sl-SI" b="1" dirty="0">
                <a:latin typeface="Tahoma" pitchFamily="34" charset="0"/>
              </a:rPr>
              <a:t>IME PRIMEK PREDAVATELJA</a:t>
            </a:r>
            <a:endParaRPr lang="sl-SI" dirty="0">
              <a:latin typeface="Tahoma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50825" y="5589588"/>
            <a:ext cx="8642350" cy="4318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sl-SI" dirty="0">
                <a:latin typeface="Tahoma" pitchFamily="34" charset="0"/>
              </a:rPr>
              <a:t>ADP, Univerza v Ljubljani, 2018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000" y="1711697"/>
            <a:ext cx="6858000" cy="182128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2" hasCustomPrompt="1"/>
          </p:nvPr>
        </p:nvSpPr>
        <p:spPr>
          <a:xfrm>
            <a:off x="1143000" y="3602038"/>
            <a:ext cx="6858000" cy="1004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1744440"/>
            <a:ext cx="6858000" cy="182128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143000" y="1940088"/>
            <a:ext cx="6858000" cy="1325563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461" y="6094017"/>
            <a:ext cx="1173714" cy="412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9971D-ED91-3E0E-93C0-014BEC9F41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86681" y="410821"/>
            <a:ext cx="5588067" cy="75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0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ontakt z logo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0" y="6222484"/>
            <a:ext cx="1495638" cy="28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67544" y="2204864"/>
            <a:ext cx="8064896" cy="3024336"/>
            <a:chOff x="467544" y="2204864"/>
            <a:chExt cx="8064896" cy="3024336"/>
          </a:xfrm>
        </p:grpSpPr>
        <p:sp>
          <p:nvSpPr>
            <p:cNvPr id="37" name="TextBox 36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37121" y="2280016"/>
              <a:ext cx="3295319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www.adp.fdv.uni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arhiv.podatkov@fdv.uni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Arhiv.Druzboslovnih.Podatkov</a:t>
              </a:r>
              <a:endParaRPr lang="sl-SI" sz="16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@</a:t>
              </a: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ArhivPodatkov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657" y="2483687"/>
            <a:ext cx="461727" cy="4215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790" y="3137124"/>
            <a:ext cx="432711" cy="3480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40" y="3717032"/>
            <a:ext cx="309371" cy="3977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929" y="4346654"/>
            <a:ext cx="403172" cy="347349"/>
          </a:xfrm>
          <a:prstGeom prst="rect">
            <a:avLst/>
          </a:prstGeom>
        </p:spPr>
      </p:pic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19930" y="303242"/>
            <a:ext cx="8348710" cy="5492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9D0A0E"/>
                </a:solidFill>
              </a:defRPr>
            </a:lvl1pPr>
          </a:lstStyle>
          <a:p>
            <a:r>
              <a:rPr lang="sl-SI" dirty="0"/>
              <a:t>Kontakt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idx="1" hasCustomPrompt="1"/>
          </p:nvPr>
        </p:nvSpPr>
        <p:spPr>
          <a:xfrm>
            <a:off x="319930" y="1235285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/>
              <a:t>Zahvalni tekst, slika…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7" y="303242"/>
            <a:ext cx="629063" cy="445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88" y="6008170"/>
            <a:ext cx="772443" cy="7724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80" y="6106391"/>
            <a:ext cx="1755064" cy="57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2" y="6056491"/>
            <a:ext cx="724122" cy="724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28" y="6157974"/>
            <a:ext cx="1544562" cy="4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ontakt z logo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67544" y="2204864"/>
            <a:ext cx="8064896" cy="3024336"/>
            <a:chOff x="467544" y="2204864"/>
            <a:chExt cx="8064896" cy="3024336"/>
          </a:xfrm>
        </p:grpSpPr>
        <p:sp>
          <p:nvSpPr>
            <p:cNvPr id="30" name="TextBox 29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37121" y="2280016"/>
              <a:ext cx="3295319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www.adp.fdv.uni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arhiv.podatkov@fdv.uni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Arhiv.Druzboslovnih.Podatkov</a:t>
              </a:r>
              <a:endParaRPr lang="sl-SI" sz="16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@</a:t>
              </a: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ArhivPodatkov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657" y="2483687"/>
            <a:ext cx="461727" cy="4215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90" y="3137124"/>
            <a:ext cx="432711" cy="3480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40" y="3717032"/>
            <a:ext cx="309371" cy="397763"/>
          </a:xfrm>
          <a:prstGeom prst="rect">
            <a:avLst/>
          </a:prstGeom>
        </p:spPr>
      </p:pic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319930" y="303242"/>
            <a:ext cx="8348710" cy="5492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9D0A0E"/>
                </a:solidFill>
              </a:defRPr>
            </a:lvl1pPr>
          </a:lstStyle>
          <a:p>
            <a:r>
              <a:rPr lang="sl-SI" dirty="0"/>
              <a:t>Kontakt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idx="1" hasCustomPrompt="1"/>
          </p:nvPr>
        </p:nvSpPr>
        <p:spPr>
          <a:xfrm>
            <a:off x="319930" y="1235285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/>
              <a:t>Zahvalni tekst, slika…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7" y="303242"/>
            <a:ext cx="629063" cy="445739"/>
          </a:xfrm>
          <a:prstGeom prst="rect">
            <a:avLst/>
          </a:prstGeom>
        </p:spPr>
      </p:pic>
      <p:pic>
        <p:nvPicPr>
          <p:cNvPr id="2" name="Picture 1" descr="A blue and orange logo&#10;&#10;Description automatically generated">
            <a:extLst>
              <a:ext uri="{FF2B5EF4-FFF2-40B4-BE49-F238E27FC236}">
                <a16:creationId xmlns:a16="http://schemas.microsoft.com/office/drawing/2014/main" id="{0A382EE8-5190-D0C7-66E2-7C41CDFB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11512" y="6184698"/>
            <a:ext cx="1552371" cy="370060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FA9B1BE-2378-7A4E-8C90-A83F8C04AEE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80117" y="6176190"/>
            <a:ext cx="1399701" cy="436466"/>
          </a:xfrm>
          <a:prstGeom prst="rect">
            <a:avLst/>
          </a:prstGeom>
        </p:spPr>
      </p:pic>
      <p:pic>
        <p:nvPicPr>
          <p:cNvPr id="5" name="Picture 4" descr="A yellow head with white squares and dots&#10;&#10;Description automatically generated">
            <a:extLst>
              <a:ext uri="{FF2B5EF4-FFF2-40B4-BE49-F238E27FC236}">
                <a16:creationId xmlns:a16="http://schemas.microsoft.com/office/drawing/2014/main" id="{FBD06C7D-6DF1-5D22-B953-8E37643758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37167" y="6022110"/>
            <a:ext cx="616209" cy="658792"/>
          </a:xfrm>
          <a:prstGeom prst="rect">
            <a:avLst/>
          </a:prstGeom>
        </p:spPr>
      </p:pic>
      <p:pic>
        <p:nvPicPr>
          <p:cNvPr id="7" name="Picture 6" descr="A blue and yellow logo&#10;&#10;Description automatically generated">
            <a:extLst>
              <a:ext uri="{FF2B5EF4-FFF2-40B4-BE49-F238E27FC236}">
                <a16:creationId xmlns:a16="http://schemas.microsoft.com/office/drawing/2014/main" id="{8CE4F942-DD23-2BBC-5EDD-59BAB2D3B2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04082" y="6176190"/>
            <a:ext cx="1169853" cy="473351"/>
          </a:xfrm>
          <a:prstGeom prst="rect">
            <a:avLst/>
          </a:prstGeom>
        </p:spPr>
      </p:pic>
      <p:pic>
        <p:nvPicPr>
          <p:cNvPr id="8" name="Google Shape;57;p85">
            <a:extLst>
              <a:ext uri="{FF2B5EF4-FFF2-40B4-BE49-F238E27FC236}">
                <a16:creationId xmlns:a16="http://schemas.microsoft.com/office/drawing/2014/main" id="{C6AA59AC-5791-247C-C64F-1FBAFF4E95FB}"/>
              </a:ext>
            </a:extLst>
          </p:cNvPr>
          <p:cNvPicPr preferRelativeResize="0"/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5817239" y="-20328"/>
            <a:ext cx="1943333" cy="109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logo with a grid and letters&#10;&#10;AI-generated content may be incorrect.">
            <a:extLst>
              <a:ext uri="{FF2B5EF4-FFF2-40B4-BE49-F238E27FC236}">
                <a16:creationId xmlns:a16="http://schemas.microsoft.com/office/drawing/2014/main" id="{533B02AA-7725-8FDD-99FB-6FF17D391DD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16" y="5520613"/>
            <a:ext cx="1123694" cy="1589383"/>
          </a:xfrm>
          <a:prstGeom prst="rect">
            <a:avLst/>
          </a:prstGeom>
        </p:spPr>
      </p:pic>
      <p:pic>
        <p:nvPicPr>
          <p:cNvPr id="12" name="Picture 11" descr="A black background with colorful squares&#10;&#10;AI-generated content may be incorrect.">
            <a:extLst>
              <a:ext uri="{FF2B5EF4-FFF2-40B4-BE49-F238E27FC236}">
                <a16:creationId xmlns:a16="http://schemas.microsoft.com/office/drawing/2014/main" id="{8672C8BB-F6AD-FB54-BFCC-959918B453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67" y="6094366"/>
            <a:ext cx="1620222" cy="585980"/>
          </a:xfrm>
          <a:prstGeom prst="rect">
            <a:avLst/>
          </a:prstGeom>
        </p:spPr>
      </p:pic>
      <p:pic>
        <p:nvPicPr>
          <p:cNvPr id="13" name="Picture 12" descr="A logo with a white background&#10;&#10;AI-generated content may be incorrect.">
            <a:extLst>
              <a:ext uri="{FF2B5EF4-FFF2-40B4-BE49-F238E27FC236}">
                <a16:creationId xmlns:a16="http://schemas.microsoft.com/office/drawing/2014/main" id="{B476C323-FACC-1F02-5C80-D5FB34ABEF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35" y="262440"/>
            <a:ext cx="2776654" cy="618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966" y="4422715"/>
            <a:ext cx="243658" cy="2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1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slov in vsebina">
  <p:cSld name="1_Naslov in vsebina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5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" name="Google Shape;3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4836" y="6381328"/>
            <a:ext cx="629063" cy="445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 rot="5400000">
            <a:off x="5481612" y="3194844"/>
            <a:ext cx="6858000" cy="468312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750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750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7500" algn="r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302840" y="134389"/>
            <a:ext cx="821251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D0A0E"/>
              </a:buClr>
              <a:buSzPts val="2800"/>
              <a:buFont typeface="Verdana"/>
              <a:buNone/>
              <a:defRPr sz="2800" b="1" i="0" u="none" strike="noStrike" cap="none">
                <a:solidFill>
                  <a:srgbClr val="9D0A0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37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665-2C4B-202D-7166-3BD11AF0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EA4B9-B2FB-EB9E-F66B-3E99E9279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B2E9-FBDC-DBAD-C648-EC5433AFA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F3270-2406-1961-4C2A-AA9C9C47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A6D4A-9310-4532-9A9E-4A32A243DE02}" type="datetimeFigureOut">
              <a:rPr lang="sl-SI" smtClean="0"/>
              <a:t>6. 10. 2025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06ED4-B321-B8D9-65AD-FE4F09D38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CAD11-77AB-A3D1-B4D0-905DB64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642F2-DA3C-48D4-8B41-9487855E4CE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687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T Sans Narrow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000000"/>
                </a:solidFill>
              </a:defRPr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000000"/>
                </a:solidFill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000000"/>
                </a:solidFill>
              </a:defRPr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000000"/>
                </a:solidFill>
              </a:defRPr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000000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B8C92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fld id="{00000000-1234-1234-1234-123412341234}" type="slidenum">
              <a:rPr lang="en-SI" smtClean="0"/>
              <a:pPr/>
              <a:t>‹#›</a:t>
            </a:fld>
            <a:endParaRPr lang="en-SI"/>
          </a:p>
        </p:txBody>
      </p:sp>
      <p:sp>
        <p:nvSpPr>
          <p:cNvPr id="25" name="Google Shape;25;p8"/>
          <p:cNvSpPr/>
          <p:nvPr/>
        </p:nvSpPr>
        <p:spPr>
          <a:xfrm>
            <a:off x="0" y="0"/>
            <a:ext cx="37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8108" y="136526"/>
            <a:ext cx="778958" cy="547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1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5085184"/>
            <a:ext cx="8642350" cy="43177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algn="l"/>
            <a:r>
              <a:rPr lang="sl-SI" b="1" dirty="0">
                <a:latin typeface="Tahoma" pitchFamily="34" charset="0"/>
              </a:rPr>
              <a:t>IME PRIMEK PREDAVATELJA</a:t>
            </a:r>
            <a:endParaRPr lang="sl-SI" dirty="0">
              <a:latin typeface="Tahoma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50825" y="5589588"/>
            <a:ext cx="8642350" cy="4318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sl-SI" dirty="0">
                <a:latin typeface="Tahoma" pitchFamily="34" charset="0"/>
              </a:rPr>
              <a:t>ADP, Univerza v Ljubljani,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68" y="405381"/>
            <a:ext cx="5607732" cy="895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43000" y="1711697"/>
            <a:ext cx="6858000" cy="182128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2" hasCustomPrompt="1"/>
          </p:nvPr>
        </p:nvSpPr>
        <p:spPr>
          <a:xfrm>
            <a:off x="1143000" y="3602038"/>
            <a:ext cx="6858000" cy="1004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000" y="1744440"/>
            <a:ext cx="6858000" cy="182128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143000" y="1940088"/>
            <a:ext cx="6858000" cy="1325563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417" y="6125357"/>
            <a:ext cx="1600758" cy="5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7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slovnica z UNI in CESS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143000" y="3602038"/>
            <a:ext cx="6858000" cy="1004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53" y="6317716"/>
            <a:ext cx="1121728" cy="2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68" y="365124"/>
            <a:ext cx="5607732" cy="89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940088"/>
            <a:ext cx="6858000" cy="1325563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5085184"/>
            <a:ext cx="8642350" cy="43177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algn="l"/>
            <a:r>
              <a:rPr lang="sl-SI" b="1" dirty="0">
                <a:latin typeface="Tahoma" pitchFamily="34" charset="0"/>
              </a:rPr>
              <a:t>IME PRIMEK PREDAVATELJA</a:t>
            </a:r>
            <a:endParaRPr lang="sl-SI" dirty="0">
              <a:latin typeface="Tahoma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50825" y="5589588"/>
            <a:ext cx="8642350" cy="4318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sl-SI" dirty="0">
                <a:latin typeface="Tahoma" pitchFamily="34" charset="0"/>
              </a:rPr>
              <a:t>ADP, Univerza v Ljubljani,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49" y="6055381"/>
            <a:ext cx="756000" cy="7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3" y="6063655"/>
            <a:ext cx="724122" cy="724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761" y="6159578"/>
            <a:ext cx="1627414" cy="572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64977"/>
            <a:ext cx="2578833" cy="7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8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slovnica z UNI in CESS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143000" y="3602038"/>
            <a:ext cx="6858000" cy="1004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Podnaslov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53" y="6317716"/>
            <a:ext cx="1121728" cy="21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68" y="365124"/>
            <a:ext cx="5607732" cy="895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1940088"/>
            <a:ext cx="6858000" cy="1325563"/>
          </a:xfrm>
          <a:prstGeom prst="rect">
            <a:avLst/>
          </a:prstGeom>
        </p:spPr>
        <p:txBody>
          <a:bodyPr/>
          <a:lstStyle>
            <a:lvl1pPr algn="ctr">
              <a:defRPr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51520" y="5085184"/>
            <a:ext cx="8642350" cy="431775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l">
              <a:defRPr sz="2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algn="l"/>
            <a:r>
              <a:rPr lang="sl-SI" b="1" dirty="0">
                <a:latin typeface="Tahoma" pitchFamily="34" charset="0"/>
              </a:rPr>
              <a:t>IME PRIMEK PREDAVATELJA</a:t>
            </a:r>
            <a:endParaRPr lang="sl-SI" dirty="0">
              <a:latin typeface="Tahoma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50825" y="5589588"/>
            <a:ext cx="8642350" cy="4318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sl-SI" dirty="0">
                <a:latin typeface="Tahoma" pitchFamily="34" charset="0"/>
              </a:rPr>
              <a:t>ADP, Univerza v Ljubljani,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49" y="6055381"/>
            <a:ext cx="756000" cy="7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3" y="6063655"/>
            <a:ext cx="724122" cy="724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417" y="6125357"/>
            <a:ext cx="1600758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64977"/>
            <a:ext cx="2578833" cy="7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8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8" name="Rectangle 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/>
              <a:t>  Poglavje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2840" y="134389"/>
            <a:ext cx="8212510" cy="5492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9D0A0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7695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seb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764704"/>
            <a:ext cx="8229600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/>
              <a:t>  Poglavje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8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dva stolpca vseb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764704"/>
            <a:ext cx="4104456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36" y="6381328"/>
            <a:ext cx="629063" cy="44573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51520" y="764704"/>
            <a:ext cx="4104456" cy="5400600"/>
          </a:xfrm>
          <a:prstGeom prst="rect">
            <a:avLst/>
          </a:prstGeom>
        </p:spPr>
        <p:txBody>
          <a:bodyPr/>
          <a:lstStyle>
            <a:lvl1pPr algn="l"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51520" y="134389"/>
            <a:ext cx="8280920" cy="5492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9D0A0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l-SI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676456" y="0"/>
            <a:ext cx="46831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vert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sl-SI" dirty="0"/>
              <a:t>  Poglavje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4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zna str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2"/>
          <p:cNvSpPr>
            <a:spLocks noGrp="1"/>
          </p:cNvSpPr>
          <p:nvPr>
            <p:ph idx="1" hasCustomPrompt="1"/>
          </p:nvPr>
        </p:nvSpPr>
        <p:spPr>
          <a:xfrm>
            <a:off x="319930" y="1235285"/>
            <a:ext cx="834871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sl-SI" dirty="0"/>
              <a:t>Zahvalni tekst, slika…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059126" y="0"/>
            <a:ext cx="84874" cy="6858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7544" y="2204864"/>
            <a:ext cx="8064896" cy="3024336"/>
            <a:chOff x="467544" y="2204864"/>
            <a:chExt cx="8064896" cy="3024336"/>
          </a:xfrm>
        </p:grpSpPr>
        <p:sp>
          <p:nvSpPr>
            <p:cNvPr id="2" name="TextBox 1"/>
            <p:cNvSpPr txBox="1"/>
            <p:nvPr/>
          </p:nvSpPr>
          <p:spPr>
            <a:xfrm>
              <a:off x="467544" y="2510849"/>
              <a:ext cx="3675450" cy="21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Univerza v Ljubljani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Fakulteta za družbene vede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 družboslovnih podatkov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Kardeljeva ploščad 5</a:t>
              </a:r>
            </a:p>
            <a:p>
              <a:pPr algn="r">
                <a:lnSpc>
                  <a:spcPct val="150000"/>
                </a:lnSpc>
              </a:pPr>
              <a:r>
                <a:rPr lang="sl-SI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1000 Ljubljana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37121" y="2280016"/>
              <a:ext cx="3295319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www.adp.fdv.uni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arhiv.podatkov@fdv.uni</a:t>
              </a:r>
              <a:r>
                <a:rPr lang="sl-SI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sl-SI" sz="16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lj.si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Arhiv.Druzboslovnih.Podatkov</a:t>
              </a:r>
              <a:endParaRPr lang="sl-SI" sz="16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lnSpc>
                  <a:spcPct val="250000"/>
                </a:lnSpc>
              </a:pPr>
              <a:r>
                <a:rPr lang="sl-SI" sz="1600" b="1" baseline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@</a:t>
              </a:r>
              <a:r>
                <a:rPr lang="sl-SI" sz="1600" b="1" baseline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ArhivPodatkov</a:t>
              </a:r>
              <a:endParaRPr lang="sl-SI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06646" y="2204864"/>
              <a:ext cx="45719" cy="3024336"/>
            </a:xfrm>
            <a:prstGeom prst="rect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19930" y="303242"/>
            <a:ext cx="8348710" cy="5492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9D0A0E"/>
                </a:solidFill>
              </a:defRPr>
            </a:lvl1pPr>
          </a:lstStyle>
          <a:p>
            <a:r>
              <a:rPr lang="sl-SI" dirty="0"/>
              <a:t>Kontakt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36512" y="0"/>
            <a:ext cx="8487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340" y="3717032"/>
            <a:ext cx="309371" cy="39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29" y="4346654"/>
            <a:ext cx="403172" cy="347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790" y="3137124"/>
            <a:ext cx="432711" cy="348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657" y="2483687"/>
            <a:ext cx="461727" cy="421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7" y="303242"/>
            <a:ext cx="629063" cy="4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5455"/>
            <a:ext cx="1693010" cy="1223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191" y="1478422"/>
            <a:ext cx="8708164" cy="16781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542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9" r:id="rId3"/>
    <p:sldLayoutId id="2147483656" r:id="rId4"/>
    <p:sldLayoutId id="2147483650" r:id="rId5"/>
    <p:sldLayoutId id="2147483652" r:id="rId6"/>
    <p:sldLayoutId id="2147483654" r:id="rId7"/>
    <p:sldLayoutId id="2147483653" r:id="rId8"/>
    <p:sldLayoutId id="2147483655" r:id="rId9"/>
    <p:sldLayoutId id="2147483657" r:id="rId10"/>
    <p:sldLayoutId id="2147483658" r:id="rId11"/>
    <p:sldLayoutId id="2147483664" r:id="rId12"/>
    <p:sldLayoutId id="2147483666" r:id="rId13"/>
    <p:sldLayoutId id="2147483667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0" indent="0" algn="r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2pPr>
      <a:lvl3pPr marL="1143000" indent="-228600" algn="r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3pPr>
      <a:lvl4pPr marL="1600200" indent="-228600" algn="r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4pPr>
      <a:lvl5pPr marL="2057400" indent="-228600" algn="r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Verdana" pitchFamily="34" charset="0"/>
          <a:ea typeface="+mn-ea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si/assets/ministrstva/MVZI/Znanost/Nacionalne-strategije-in-dokumenti/2023-Action-Plan-Open-Science-Slovenia.pdf." TargetMode="External"/><Relationship Id="rId2" Type="http://schemas.openxmlformats.org/officeDocument/2006/relationships/hyperlink" Target="https://www.gov.si/assets/ministrstva/MIZS/Dokumenti/ZNANOST/Nacionalni-dokumenti/Resolution-on-the-Slovenian-Scientific-Research-and-Innovation-Strategy-2030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hyperlink" Target="http://www.adp.fdv.uni-lj.s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projekt-spoznaj.si/en/2-training-for-data-professionals-autumn-winter-2025-26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26493/978-961-293-328-9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rrp.odprtaznanost.si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hyperlink" Target="https://terminoloski.slovenscina.eu/slovarji/48/o-slovarju?sentFromEntryId=dictsLis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doi.org/10.5281/zenodo.17147933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re3data.org" TargetMode="External"/><Relationship Id="rId5" Type="http://schemas.openxmlformats.org/officeDocument/2006/relationships/hyperlink" Target="https://www.re3data.org/faq" TargetMode="Externa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p.fdv.uni-lj.si/deli/postopek/opis_raziskav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5281/zenodo.1714793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ibguides.ukm.um.si/c.php?g=654719&amp;p=460110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714793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5281/zenodo.17147933" TargetMode="Externa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714793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citation.cessda.eu/The-Anatomy-of-a-Data-Citation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dmeg.cessda.eu/" TargetMode="External"/><Relationship Id="rId9" Type="http://schemas.openxmlformats.org/officeDocument/2006/relationships/hyperlink" Target="https://doi.org/10.5281/zenodo.17147933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ies.springernature.com/documents/infographic-what-are-research-data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scobservatory.eu/explore/open-science-trends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hyperlink" Target="https://zenodo.org/records/1396112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blogs/secondary-publication-right-in-slovenian-legislation" TargetMode="External"/><Relationship Id="rId2" Type="http://schemas.openxmlformats.org/officeDocument/2006/relationships/hyperlink" Target="https://www.gov.si/assets/ministrstva/MVZI/Znanost/Nacionalne-strategije-in-dokumenti/Scientific-Research-and-Innovation-Activities-Act.doc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ip-rs.si/en/legislation/access-to-public-information-ac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srs.si/pregledPredpisa?id=PRAV12750" TargetMode="External"/><Relationship Id="rId2" Type="http://schemas.openxmlformats.org/officeDocument/2006/relationships/hyperlink" Target="https://www.gov.si/assets/ministrstva/MVZI/Znanost/Obzorje-Evropa/Novice/2023-Open-Science/Decree-on-the-implementation-of-scientific-research-work-open-science.pdf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250825" y="5097885"/>
            <a:ext cx="8642350" cy="431800"/>
          </a:xfrm>
        </p:spPr>
        <p:txBody>
          <a:bodyPr/>
          <a:lstStyle/>
          <a:p>
            <a:r>
              <a:rPr lang="en-GB" noProof="0" dirty="0"/>
              <a:t>International Conference on Social Science Methodology </a:t>
            </a:r>
          </a:p>
          <a:p>
            <a:r>
              <a:rPr lang="en-GB" noProof="0" dirty="0"/>
              <a:t>22nd – 25th September 2025, Naples, Italy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2658" y="1901796"/>
            <a:ext cx="6858000" cy="1527204"/>
          </a:xfrm>
        </p:spPr>
        <p:txBody>
          <a:bodyPr/>
          <a:lstStyle/>
          <a:p>
            <a:r>
              <a:rPr lang="en-US" sz="3200" dirty="0"/>
              <a:t>Unlocking</a:t>
            </a:r>
            <a:r>
              <a:rPr lang="en-US" b="0" dirty="0"/>
              <a:t> </a:t>
            </a:r>
            <a:r>
              <a:rPr lang="en-US" sz="3200" dirty="0"/>
              <a:t>Research Potential: The Role of Data Repositories in Supporting Researchers and Data Stewards</a:t>
            </a:r>
            <a:r>
              <a:rPr lang="sl-SI" b="0" dirty="0"/>
              <a:t/>
            </a:r>
            <a:br>
              <a:rPr lang="sl-SI" b="0" dirty="0"/>
            </a:br>
            <a:endParaRPr lang="sl-SI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50825" y="4605986"/>
            <a:ext cx="8642350" cy="431775"/>
          </a:xfrm>
        </p:spPr>
        <p:txBody>
          <a:bodyPr/>
          <a:lstStyle/>
          <a:p>
            <a:r>
              <a:rPr lang="sl-SI" dirty="0"/>
              <a:t>M</a:t>
            </a:r>
            <a:r>
              <a:rPr lang="en-US" dirty="0"/>
              <a:t>Sc</a:t>
            </a:r>
            <a:r>
              <a:rPr lang="sl-SI" dirty="0"/>
              <a:t>. Irena Vipavc Brvar</a:t>
            </a:r>
          </a:p>
        </p:txBody>
      </p:sp>
      <p:pic>
        <p:nvPicPr>
          <p:cNvPr id="4" name="Picture 3" descr="A logo with a white background&#10;&#10;AI-generated content may be incorrect.">
            <a:extLst>
              <a:ext uri="{FF2B5EF4-FFF2-40B4-BE49-F238E27FC236}">
                <a16:creationId xmlns:a16="http://schemas.microsoft.com/office/drawing/2014/main" id="{4A11236C-DE18-C6AE-D3F0-FEB941EE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5954768"/>
            <a:ext cx="2776654" cy="618929"/>
          </a:xfrm>
          <a:prstGeom prst="rect">
            <a:avLst/>
          </a:prstGeom>
        </p:spPr>
      </p:pic>
      <p:pic>
        <p:nvPicPr>
          <p:cNvPr id="9" name="Picture 8" descr="Purple text on a white background&#10;&#10;AI-generated content may be incorrect.">
            <a:extLst>
              <a:ext uri="{FF2B5EF4-FFF2-40B4-BE49-F238E27FC236}">
                <a16:creationId xmlns:a16="http://schemas.microsoft.com/office/drawing/2014/main" id="{F333A665-6065-F4BB-7822-43A8AD3F4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5" y="5937920"/>
            <a:ext cx="3444240" cy="5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0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350502-C7B1-5673-05A3-D1D01B198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b="1" dirty="0"/>
              <a:t>The Slovenian government adopt</a:t>
            </a:r>
            <a:r>
              <a:rPr lang="sl-SI" b="1" dirty="0" err="1"/>
              <a:t>ed</a:t>
            </a:r>
            <a:r>
              <a:rPr lang="en-US" b="1" dirty="0"/>
              <a:t> </a:t>
            </a:r>
            <a:r>
              <a:rPr lang="sl-SI" b="1" dirty="0" err="1"/>
              <a:t>the</a:t>
            </a:r>
            <a:r>
              <a:rPr lang="sl-SI" b="1" dirty="0"/>
              <a:t> </a:t>
            </a:r>
            <a:r>
              <a:rPr lang="en-US" b="1" dirty="0"/>
              <a:t>Resolution on the Slovenian Scientific Research and Innovation Strategy </a:t>
            </a:r>
            <a:r>
              <a:rPr lang="en-US" dirty="0"/>
              <a:t>2030 (ReZrIS30)</a:t>
            </a:r>
            <a:r>
              <a:rPr lang="sl-SI" dirty="0"/>
              <a:t>, </a:t>
            </a:r>
            <a:r>
              <a:rPr lang="sl-SI" dirty="0">
                <a:hlinkClick r:id="rId2"/>
              </a:rPr>
              <a:t>https://www.gov.si/assets/ministrstva/MIZS/Dokumenti/ZNANOST/Nacionalni-dokumenti/Resolution-on-the-Slovenian-Scientific-Research-and-Innovation-Strategy-2030</a:t>
            </a:r>
            <a:r>
              <a:rPr lang="sl-SI" dirty="0"/>
              <a:t>. </a:t>
            </a:r>
            <a:endParaRPr lang="en-US" dirty="0"/>
          </a:p>
          <a:p>
            <a:pPr marL="0" indent="0"/>
            <a:endParaRPr lang="sl-SI" dirty="0"/>
          </a:p>
          <a:p>
            <a:pPr marL="0" lvl="1" indent="0" algn="l">
              <a:buNone/>
            </a:pPr>
            <a:r>
              <a:rPr lang="en-US" dirty="0"/>
              <a:t>Action plan for Open Science for the implementation of </a:t>
            </a:r>
            <a:r>
              <a:rPr lang="en-US" dirty="0">
                <a:hlinkClick r:id="rId3"/>
              </a:rPr>
              <a:t>Objective 6.2</a:t>
            </a:r>
            <a:r>
              <a:rPr lang="en-US" dirty="0"/>
              <a:t>: </a:t>
            </a:r>
            <a:r>
              <a:rPr lang="en-US" b="1" dirty="0"/>
              <a:t>Open Science to improve the research quality, efficiency, and responsiveness of the Resolution </a:t>
            </a:r>
            <a:r>
              <a:rPr lang="en-US" dirty="0"/>
              <a:t>on the Slovenian Scientific Research and Innovation Strategy 2030 (ReZrIS30)</a:t>
            </a:r>
            <a:r>
              <a:rPr lang="sl-SI" dirty="0"/>
              <a:t>:  </a:t>
            </a:r>
            <a:r>
              <a:rPr lang="sl-SI" b="1" dirty="0"/>
              <a:t>EUR 16,7 mio</a:t>
            </a:r>
          </a:p>
          <a:p>
            <a:pPr marL="0" lvl="1" indent="0" algn="l">
              <a:buFont typeface="Arial" panose="020B0604020202020204" pitchFamily="34" charset="0"/>
              <a:buChar char="•"/>
            </a:pPr>
            <a:endParaRPr lang="sl-SI" b="1" dirty="0"/>
          </a:p>
          <a:p>
            <a:pPr marL="0" lvl="1" indent="0" algn="l">
              <a:buNone/>
            </a:pPr>
            <a:r>
              <a:rPr lang="sl-SI" dirty="0"/>
              <a:t>Infrastructure </a:t>
            </a:r>
            <a:r>
              <a:rPr lang="sl-SI" dirty="0" err="1"/>
              <a:t>projects</a:t>
            </a:r>
            <a:r>
              <a:rPr lang="sl-SI" dirty="0"/>
              <a:t>: </a:t>
            </a:r>
            <a:r>
              <a:rPr lang="sl-SI" b="1" dirty="0"/>
              <a:t>cca EUR 25 mio</a:t>
            </a:r>
          </a:p>
          <a:p>
            <a:pPr marL="0" lvl="2" indent="0" algn="l">
              <a:buNone/>
            </a:pPr>
            <a:r>
              <a:rPr lang="en-US" dirty="0"/>
              <a:t>New data warehouses</a:t>
            </a:r>
            <a:r>
              <a:rPr lang="sl-SI" dirty="0"/>
              <a:t> (cca 60 PB)</a:t>
            </a:r>
            <a:r>
              <a:rPr lang="en-US" dirty="0"/>
              <a:t> and new network for the transfer of big data.</a:t>
            </a:r>
            <a:endParaRPr lang="sl-SI" dirty="0"/>
          </a:p>
          <a:p>
            <a:pPr marL="0" indent="0"/>
            <a:endParaRPr lang="sl-SI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12BC3-59D6-D10F-48F0-D40AA9C58BE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FE5FEF-4C69-18F2-628E-23A9243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 for Open Science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55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body" idx="2"/>
          </p:nvPr>
        </p:nvSpPr>
        <p:spPr>
          <a:xfrm rot="5400000">
            <a:off x="5481612" y="3194844"/>
            <a:ext cx="6858000" cy="468312"/>
          </a:xfrm>
          <a:prstGeom prst="rect">
            <a:avLst/>
          </a:prstGeom>
          <a:solidFill>
            <a:srgbClr val="7F7F7F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endParaRPr/>
          </a:p>
        </p:txBody>
      </p:sp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306743" y="149770"/>
            <a:ext cx="821251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D0A0E"/>
              </a:buClr>
              <a:buSzPts val="2800"/>
              <a:buFont typeface="Tahoma"/>
              <a:buNone/>
            </a:pPr>
            <a:r>
              <a:rPr lang="sl-SI" sz="2000" dirty="0">
                <a:latin typeface="Tahoma"/>
                <a:ea typeface="Tahoma"/>
                <a:cs typeface="Tahoma"/>
                <a:sym typeface="Tahoma"/>
              </a:rPr>
              <a:t>ADP - Arhiv družboslovnih podatkov</a:t>
            </a:r>
            <a:r>
              <a:rPr lang="en-US" dirty="0"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Slovenian Social Science Data Archives</a:t>
            </a:r>
            <a:endParaRPr lang="sl-SI" dirty="0"/>
          </a:p>
        </p:txBody>
      </p:sp>
      <p:pic>
        <p:nvPicPr>
          <p:cNvPr id="256" name="Google Shape;256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1130" y="1560564"/>
            <a:ext cx="5425553" cy="213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"/>
          <p:cNvSpPr txBox="1"/>
          <p:nvPr/>
        </p:nvSpPr>
        <p:spPr>
          <a:xfrm>
            <a:off x="271421" y="3724719"/>
            <a:ext cx="8067754" cy="213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🗓️ </a:t>
            </a:r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Established: 1997 </a:t>
            </a:r>
          </a:p>
          <a:p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📌 Role: National center for social sciences </a:t>
            </a:r>
          </a:p>
          <a:p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🌐 Membership: CESSDA ERIC Consortium of European Social Science Data Archives </a:t>
            </a:r>
          </a:p>
          <a:p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🔒 Trust: Core Trust Seal certificate (since 2018) </a:t>
            </a:r>
          </a:p>
          <a:p>
            <a:r>
              <a:rPr lang="sl-SI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💾 </a:t>
            </a:r>
            <a:r>
              <a:rPr lang="sl-SI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Repository</a:t>
            </a:r>
            <a:r>
              <a:rPr lang="sl-SI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sl-SI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Dataverse</a:t>
            </a:r>
            <a:r>
              <a:rPr lang="sl-SI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repository</a:t>
            </a:r>
            <a:endParaRPr lang="en-GB" sz="1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🔗 Website: </a:t>
            </a:r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www.adp.fdv.uni-lj.si</a:t>
            </a:r>
            <a:r>
              <a:rPr lang="en-GB" sz="19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1900" noProof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A logo with text and a check mark&#10;&#10;Description automatically generated">
            <a:extLst>
              <a:ext uri="{FF2B5EF4-FFF2-40B4-BE49-F238E27FC236}">
                <a16:creationId xmlns:a16="http://schemas.microsoft.com/office/drawing/2014/main" id="{2646E55F-D979-8A7A-383D-8C9CDEFC6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287" y="5478163"/>
            <a:ext cx="1147762" cy="11477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DC50F5-E5F8-9849-A7CF-7731659D09E1}"/>
              </a:ext>
            </a:extLst>
          </p:cNvPr>
          <p:cNvSpPr/>
          <p:nvPr/>
        </p:nvSpPr>
        <p:spPr>
          <a:xfrm>
            <a:off x="2125138" y="6067425"/>
            <a:ext cx="1647825" cy="6561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90 + </a:t>
            </a:r>
            <a:r>
              <a:rPr lang="en-US" sz="1600" dirty="0"/>
              <a:t>depositors</a:t>
            </a:r>
            <a:endParaRPr lang="sl-SI" sz="16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709A12-5070-1280-C28F-16D67827F783}"/>
              </a:ext>
            </a:extLst>
          </p:cNvPr>
          <p:cNvSpPr/>
          <p:nvPr/>
        </p:nvSpPr>
        <p:spPr>
          <a:xfrm>
            <a:off x="3995927" y="6067425"/>
            <a:ext cx="1995298" cy="6561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500 +</a:t>
            </a:r>
            <a:r>
              <a:rPr lang="en-US" sz="1600" dirty="0"/>
              <a:t>registered users/year</a:t>
            </a:r>
            <a:endParaRPr lang="sl-SI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D0B975-F63B-B38E-6CB5-B2E58CEE72D0}"/>
              </a:ext>
            </a:extLst>
          </p:cNvPr>
          <p:cNvSpPr/>
          <p:nvPr/>
        </p:nvSpPr>
        <p:spPr>
          <a:xfrm>
            <a:off x="271421" y="6052044"/>
            <a:ext cx="1647825" cy="6561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780 surveys</a:t>
            </a:r>
            <a:endParaRPr lang="sl-SI" sz="1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0385D2-5F8D-934C-50DE-935E3DAF2629}"/>
              </a:ext>
            </a:extLst>
          </p:cNvPr>
          <p:cNvSpPr/>
          <p:nvPr/>
        </p:nvSpPr>
        <p:spPr>
          <a:xfrm>
            <a:off x="6716684" y="1491127"/>
            <a:ext cx="1985106" cy="24324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Training for: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Data depositors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Data users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PhD students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Research data management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89186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E7944-8C04-02D9-81CF-08EE8754A59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63C6D6-B325-F004-1CD7-FDE814262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260457"/>
              </p:ext>
            </p:extLst>
          </p:nvPr>
        </p:nvGraphicFramePr>
        <p:xfrm>
          <a:off x="302071" y="257284"/>
          <a:ext cx="8373617" cy="6126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36129">
                  <a:extLst>
                    <a:ext uri="{9D8B030D-6E8A-4147-A177-3AD203B41FA5}">
                      <a16:colId xmlns:a16="http://schemas.microsoft.com/office/drawing/2014/main" val="77007095"/>
                    </a:ext>
                  </a:extLst>
                </a:gridCol>
                <a:gridCol w="3937488">
                  <a:extLst>
                    <a:ext uri="{9D8B030D-6E8A-4147-A177-3AD203B41FA5}">
                      <a16:colId xmlns:a16="http://schemas.microsoft.com/office/drawing/2014/main" val="2297663078"/>
                    </a:ext>
                  </a:extLst>
                </a:gridCol>
              </a:tblGrid>
              <a:tr h="59689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 for implementation of Open Science Principles in Slovenia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Budget: 4M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Co-financed by the Ministry of Higher Education, Science and Innovation and the European Union – </a:t>
                      </a:r>
                      <a:r>
                        <a:rPr lang="en-GB" sz="1800" b="0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NextGenerationEU</a:t>
                      </a:r>
                      <a:r>
                        <a:rPr lang="en-GB" sz="1800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through the National Recovery and Resilience Plan.</a:t>
                      </a: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 RPO and Central Technical Library (all 4 SI universities)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noProof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University of Ljubljana: </a:t>
                      </a:r>
                    </a:p>
                    <a:p>
                      <a:r>
                        <a:rPr lang="en-GB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 faculties and academies</a:t>
                      </a:r>
                    </a:p>
                    <a:p>
                      <a:r>
                        <a:rPr lang="en-GB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 scientific disciplines and the arts</a:t>
                      </a:r>
                      <a:endParaRPr lang="en-GB" b="1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 2024:</a:t>
                      </a:r>
                    </a:p>
                    <a:p>
                      <a:pPr lvl="1"/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Yearly income: 535.4 million €</a:t>
                      </a:r>
                    </a:p>
                    <a:p>
                      <a:pPr lvl="1"/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7,138 staff, among them 4,656 teachers and researchers</a:t>
                      </a:r>
                    </a:p>
                    <a:p>
                      <a:pPr lvl="1"/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37,472 students, among them 2,423 PhD students</a:t>
                      </a:r>
                    </a:p>
                    <a:p>
                      <a:pPr lvl="1"/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626 active European projects</a:t>
                      </a:r>
                    </a:p>
                    <a:p>
                      <a:pPr lvl="1"/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3,774 </a:t>
                      </a:r>
                      <a:r>
                        <a:rPr lang="en-GB" b="0" noProof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WoS</a:t>
                      </a:r>
                      <a:r>
                        <a:rPr lang="en-GB" b="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publications</a:t>
                      </a:r>
                    </a:p>
                    <a:p>
                      <a:pPr lvl="1"/>
                      <a:endParaRPr lang="en-GB" noProof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lvl="1"/>
                      <a:r>
                        <a:rPr lang="en-GB" noProof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Data stewards + Coordinator</a:t>
                      </a:r>
                      <a:endParaRPr lang="en-GB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en-GB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353050"/>
                  </a:ext>
                </a:extLst>
              </a:tr>
            </a:tbl>
          </a:graphicData>
        </a:graphic>
      </p:graphicFrame>
      <p:sp>
        <p:nvSpPr>
          <p:cNvPr id="6" name="AutoShape 2" descr="Back Home">
            <a:extLst>
              <a:ext uri="{FF2B5EF4-FFF2-40B4-BE49-F238E27FC236}">
                <a16:creationId xmlns:a16="http://schemas.microsoft.com/office/drawing/2014/main" id="{CCBC0C44-33E9-96A4-007B-9FF4FF9318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839913"/>
            <a:ext cx="9144000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3B2CF-27BB-B67C-98CE-A4848F71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92" y="257284"/>
            <a:ext cx="2867425" cy="1000265"/>
          </a:xfrm>
          <a:prstGeom prst="rect">
            <a:avLst/>
          </a:prstGeom>
        </p:spPr>
      </p:pic>
      <p:pic>
        <p:nvPicPr>
          <p:cNvPr id="9" name="Picture 8" descr="A logo for a university&#10;&#10;AI-generated content may be incorrect.">
            <a:extLst>
              <a:ext uri="{FF2B5EF4-FFF2-40B4-BE49-F238E27FC236}">
                <a16:creationId xmlns:a16="http://schemas.microsoft.com/office/drawing/2014/main" id="{D3C109E5-A5A1-CB46-FDE6-4CCA79369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49" y="109856"/>
            <a:ext cx="2880359" cy="162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7">
            <a:extLst>
              <a:ext uri="{FF2B5EF4-FFF2-40B4-BE49-F238E27FC236}">
                <a16:creationId xmlns:a16="http://schemas.microsoft.com/office/drawing/2014/main" id="{4D338162-012A-64C5-8F42-5563C3A28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3" y="4284327"/>
            <a:ext cx="3929107" cy="3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3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54227E-27F7-1968-D6DA-DEF902F53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840" y="683664"/>
            <a:ext cx="8229600" cy="5764273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Tx/>
              <a:buSzTx/>
              <a:defRPr/>
            </a:pP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raising awareness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educating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empowering the consortium partners' staff 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providing them with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 knowledge and skills in open science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This includes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educational materials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establishing support structures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adapting the operational processes 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consortium partners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align with the principles of open science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endParaRPr lang="en-GB" b="1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/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adoption of internal acts and adjustments 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accordance with legal requirements (e.g., regulations, work instructions, etc.) to establish and adjust the technical and </a:t>
            </a:r>
            <a:r>
              <a:rPr lang="en-GB" b="1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structures </a:t>
            </a: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level of consortium partners. </a:t>
            </a:r>
          </a:p>
          <a:p>
            <a:endParaRPr lang="en-GB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57922-B363-1B3A-E422-27EEACB815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4CBF2D-56C1-AFFD-66D2-09829217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2BB5D-0C73-AB73-5152-01180EB4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3" y="2793036"/>
            <a:ext cx="3297988" cy="243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F440E6-EA16-18FF-CF84-BD4D8D6B230B}"/>
              </a:ext>
            </a:extLst>
          </p:cNvPr>
          <p:cNvSpPr/>
          <p:nvPr/>
        </p:nvSpPr>
        <p:spPr>
          <a:xfrm>
            <a:off x="4763194" y="3241964"/>
            <a:ext cx="2676698" cy="10723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146 videos from webinars, training, OS event</a:t>
            </a:r>
            <a:endParaRPr lang="sl-SI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38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B88F7-B1F6-21E9-D77A-8854D642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Data Steward Training Program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305BED45-8065-A9A5-4C74-5DA7E83E018C}"/>
              </a:ext>
            </a:extLst>
          </p:cNvPr>
          <p:cNvSpPr txBox="1">
            <a:spLocks/>
          </p:cNvSpPr>
          <p:nvPr/>
        </p:nvSpPr>
        <p:spPr>
          <a:xfrm>
            <a:off x="731401" y="1587198"/>
            <a:ext cx="9257078" cy="81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2500" lnSpcReduction="20000"/>
          </a:bodyPr>
          <a:lstStyle>
            <a:lvl1pPr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9D0A0E"/>
              </a:buClr>
              <a:buSzPts val="2800"/>
              <a:buFont typeface="Verdana"/>
              <a:buNone/>
              <a:defRPr sz="2800" b="1" i="0" u="none" strike="noStrike" kern="1200" cap="none">
                <a:solidFill>
                  <a:srgbClr val="9D0A0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sz="5000">
                <a:solidFill>
                  <a:srgbClr val="ED7D31"/>
                </a:solidFill>
                <a:latin typeface="Calibri"/>
              </a:rPr>
              <a:t/>
            </a:r>
            <a:br>
              <a:rPr lang="en-US" sz="5000">
                <a:solidFill>
                  <a:srgbClr val="ED7D31"/>
                </a:solidFill>
                <a:latin typeface="Calibri"/>
              </a:rPr>
            </a:br>
            <a:endParaRPr lang="sl-SI" sz="5000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9C63FB73-3F06-855D-6B38-5ED357F4D965}"/>
              </a:ext>
            </a:extLst>
          </p:cNvPr>
          <p:cNvSpPr txBox="1"/>
          <p:nvPr/>
        </p:nvSpPr>
        <p:spPr>
          <a:xfrm>
            <a:off x="731401" y="4325043"/>
            <a:ext cx="11174389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l-S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jeZBesedilom 6">
            <a:extLst>
              <a:ext uri="{FF2B5EF4-FFF2-40B4-BE49-F238E27FC236}">
                <a16:creationId xmlns:a16="http://schemas.microsoft.com/office/drawing/2014/main" id="{1E603C22-CDC7-0873-3D86-48B939AC2CF8}"/>
              </a:ext>
            </a:extLst>
          </p:cNvPr>
          <p:cNvSpPr txBox="1"/>
          <p:nvPr/>
        </p:nvSpPr>
        <p:spPr>
          <a:xfrm>
            <a:off x="4485323" y="945203"/>
            <a:ext cx="4758057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72-hour course with diverse content: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aspects of open science 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life cycle of research data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science infrastructure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data management plans 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 for working with data</a:t>
            </a:r>
          </a:p>
          <a:p>
            <a:pPr marL="285750" indent="-285750">
              <a:buFontTx/>
              <a:buChar char="-"/>
            </a:pPr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practical workshops on RDM</a:t>
            </a:r>
          </a:p>
          <a:p>
            <a:endParaRPr lang="en-GB" sz="105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more than 30 lecturers from Slovenia and abroad.</a:t>
            </a:r>
          </a:p>
          <a:p>
            <a:endParaRPr lang="en-GB" sz="11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more than 30 participants in person, with over 100 joining online.</a:t>
            </a:r>
          </a:p>
          <a:p>
            <a:endParaRPr lang="en-GB" sz="110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mutual support group.</a:t>
            </a:r>
          </a:p>
          <a:p>
            <a:endParaRPr lang="en-GB" sz="1050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next training course starts in October 2025.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C35250D-F200-46A3-591D-3DB57E667551}"/>
              </a:ext>
            </a:extLst>
          </p:cNvPr>
          <p:cNvSpPr txBox="1"/>
          <p:nvPr/>
        </p:nvSpPr>
        <p:spPr>
          <a:xfrm>
            <a:off x="338744" y="5883413"/>
            <a:ext cx="609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https://projekt-spoznaj.si/en/2-training-for-data-professionals-autumn-winter-2025-26/</a:t>
            </a:r>
            <a:r>
              <a:rPr lang="sl-SI" dirty="0"/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B000B59-BB59-0AF7-2BC8-629CB34E7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96" y="1006931"/>
            <a:ext cx="4192215" cy="27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43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26639-9CCB-5493-A762-030B00D538C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3AC4E-801E-B006-FC90-A4A254D2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Handbook and manual</a:t>
            </a:r>
            <a:endParaRPr lang="sl-SI" dirty="0"/>
          </a:p>
        </p:txBody>
      </p:sp>
      <p:sp>
        <p:nvSpPr>
          <p:cNvPr id="5" name="Pravokotnik 9">
            <a:extLst>
              <a:ext uri="{FF2B5EF4-FFF2-40B4-BE49-F238E27FC236}">
                <a16:creationId xmlns:a16="http://schemas.microsoft.com/office/drawing/2014/main" id="{2735F0A0-E67C-E8FB-6A78-984CF9458B54}"/>
              </a:ext>
            </a:extLst>
          </p:cNvPr>
          <p:cNvSpPr/>
          <p:nvPr/>
        </p:nvSpPr>
        <p:spPr>
          <a:xfrm>
            <a:off x="302840" y="769103"/>
            <a:ext cx="8694639" cy="4147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development of the concept of open science and its fundamental principles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Provisions on open science in Slovenia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life cycle of research in open science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Documenting research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Compliance of research results with the FAIR principles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open science infrastructure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licences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results in open science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peer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Citizen science</a:t>
            </a:r>
          </a:p>
        </p:txBody>
      </p:sp>
      <p:pic>
        <p:nvPicPr>
          <p:cNvPr id="6" name="Slika 3">
            <a:extLst>
              <a:ext uri="{FF2B5EF4-FFF2-40B4-BE49-F238E27FC236}">
                <a16:creationId xmlns:a16="http://schemas.microsoft.com/office/drawing/2014/main" id="{857F74BB-8704-B4CF-C837-ED191B02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13" y="2936802"/>
            <a:ext cx="2569320" cy="3786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53C5A-9E3E-04B3-6189-CC57DD2B9E22}"/>
              </a:ext>
            </a:extLst>
          </p:cNvPr>
          <p:cNvSpPr txBox="1"/>
          <p:nvPr/>
        </p:nvSpPr>
        <p:spPr>
          <a:xfrm>
            <a:off x="1693333" y="5080000"/>
            <a:ext cx="263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DOI: </a:t>
            </a:r>
            <a:r>
              <a:rPr lang="sl-SI" dirty="0">
                <a:hlinkClick r:id="rId3"/>
              </a:rPr>
              <a:t>10.26493/978-961-293-328-9</a:t>
            </a:r>
            <a:r>
              <a:rPr lang="sl-SI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581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597EB-ECB5-DC93-2B92-A412FAA7C22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12">
            <a:extLst>
              <a:ext uri="{FF2B5EF4-FFF2-40B4-BE49-F238E27FC236}">
                <a16:creationId xmlns:a16="http://schemas.microsoft.com/office/drawing/2014/main" id="{6619A07F-A023-2EFB-EC93-4BEC5AD0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74" y="259101"/>
            <a:ext cx="6332937" cy="3629773"/>
          </a:xfrm>
          <a:prstGeom prst="rect">
            <a:avLst/>
          </a:prstGeom>
        </p:spPr>
      </p:pic>
      <p:sp>
        <p:nvSpPr>
          <p:cNvPr id="6" name="PoljeZBesedilom 14">
            <a:extLst>
              <a:ext uri="{FF2B5EF4-FFF2-40B4-BE49-F238E27FC236}">
                <a16:creationId xmlns:a16="http://schemas.microsoft.com/office/drawing/2014/main" id="{7F7DFE8C-440D-1DF1-B973-E9CD6D6F748C}"/>
              </a:ext>
            </a:extLst>
          </p:cNvPr>
          <p:cNvSpPr txBox="1"/>
          <p:nvPr/>
        </p:nvSpPr>
        <p:spPr>
          <a:xfrm>
            <a:off x="5627888" y="769489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3"/>
              </a:rPr>
              <a:t>https://nrrp.odprtaznanost.si/</a:t>
            </a:r>
            <a:r>
              <a:rPr lang="sl-SI" dirty="0"/>
              <a:t> </a:t>
            </a:r>
          </a:p>
        </p:txBody>
      </p:sp>
      <p:sp>
        <p:nvSpPr>
          <p:cNvPr id="7" name="Pravokotnik 2">
            <a:extLst>
              <a:ext uri="{FF2B5EF4-FFF2-40B4-BE49-F238E27FC236}">
                <a16:creationId xmlns:a16="http://schemas.microsoft.com/office/drawing/2014/main" id="{0345D87B-D6FB-E705-42CD-AED9FDD0D7AF}"/>
              </a:ext>
            </a:extLst>
          </p:cNvPr>
          <p:cNvSpPr/>
          <p:nvPr/>
        </p:nvSpPr>
        <p:spPr>
          <a:xfrm>
            <a:off x="2236433" y="3658041"/>
            <a:ext cx="6036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Open science terminology dictionary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B4CAC-6338-BC08-FE19-E6EBDD2B6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467" y="4247764"/>
            <a:ext cx="6968066" cy="26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8ec1e6d18_0_664"/>
          <p:cNvSpPr txBox="1">
            <a:spLocks noGrp="1"/>
          </p:cNvSpPr>
          <p:nvPr>
            <p:ph type="title"/>
          </p:nvPr>
        </p:nvSpPr>
        <p:spPr>
          <a:xfrm>
            <a:off x="302840" y="378860"/>
            <a:ext cx="8212510" cy="549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Data Principles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4" name="Google Shape;254;g378ec1e6d18_0_6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58" y="928135"/>
            <a:ext cx="7036261" cy="51651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2AF51-2151-9161-1882-6760E9B6F168}"/>
              </a:ext>
            </a:extLst>
          </p:cNvPr>
          <p:cNvSpPr txBox="1"/>
          <p:nvPr/>
        </p:nvSpPr>
        <p:spPr>
          <a:xfrm>
            <a:off x="3464329" y="6256727"/>
            <a:ext cx="4601094" cy="56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licensed CC‑BY‑SA / </a:t>
            </a: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GO FAIR infographic via ANDS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F7DF11-9710-1787-6B8B-0963F420E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6422dbac2c_0_28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 fontScale="62500" lnSpcReduction="20000"/>
          </a:bodyPr>
          <a:lstStyle/>
          <a:p>
            <a:pPr indent="-266700">
              <a:lnSpc>
                <a:spcPct val="115000"/>
              </a:lnSpc>
              <a:spcBef>
                <a:spcPts val="900"/>
              </a:spcBef>
              <a:buClr>
                <a:schemeClr val="accent6"/>
              </a:buClr>
              <a:buSzPts val="2000"/>
              <a:buChar char="●"/>
            </a:pPr>
            <a:endParaRPr sz="2175" dirty="0"/>
          </a:p>
        </p:txBody>
      </p:sp>
      <p:sp>
        <p:nvSpPr>
          <p:cNvPr id="260" name="Google Shape;260;g36422dbac2c_0_280"/>
          <p:cNvSpPr txBox="1">
            <a:spLocks noGrp="1"/>
          </p:cNvSpPr>
          <p:nvPr>
            <p:ph type="title"/>
          </p:nvPr>
        </p:nvSpPr>
        <p:spPr>
          <a:xfrm>
            <a:off x="383393" y="418230"/>
            <a:ext cx="8212510" cy="5492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Fira Sans"/>
                <a:ea typeface="Fira Sans"/>
                <a:cs typeface="Fira Sans"/>
                <a:sym typeface="Fira Sans"/>
              </a:rPr>
              <a:t>Persistent Identifiers</a:t>
            </a:r>
            <a:endParaRPr sz="4200" dirty="0">
              <a:solidFill>
                <a:srgbClr val="FF9900"/>
              </a:solidFill>
            </a:endParaRPr>
          </a:p>
        </p:txBody>
      </p:sp>
      <p:pic>
        <p:nvPicPr>
          <p:cNvPr id="262" name="Google Shape;262;g36422dbac2c_0_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390" y="3052302"/>
            <a:ext cx="3584513" cy="208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6422dbac2c_0_280"/>
          <p:cNvSpPr txBox="1"/>
          <p:nvPr/>
        </p:nvSpPr>
        <p:spPr>
          <a:xfrm>
            <a:off x="5147550" y="2164725"/>
            <a:ext cx="3367800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SI" sz="1500" dirty="0">
                <a:latin typeface="Fira Sans Light"/>
                <a:ea typeface="Fira Sans Light"/>
                <a:cs typeface="Fira Sans Light"/>
                <a:sym typeface="Fira Sans Light"/>
              </a:rPr>
              <a:t>Example: </a:t>
            </a:r>
            <a:r>
              <a:rPr lang="en-SI" sz="1500" dirty="0">
                <a:solidFill>
                  <a:srgbClr val="FF9900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The ADP description in Re3Data.org states that ADP uses DOI.</a:t>
            </a:r>
            <a:endParaRPr sz="750" dirty="0">
              <a:solidFill>
                <a:srgbClr val="FF9900"/>
              </a:solidFill>
            </a:endParaRPr>
          </a:p>
        </p:txBody>
      </p:sp>
      <p:pic>
        <p:nvPicPr>
          <p:cNvPr id="264" name="Google Shape;264;g36422dbac2c_0_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1579" y="1297082"/>
            <a:ext cx="2228924" cy="75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DA54-0D07-0237-F18C-E9FFA4B869F7}"/>
              </a:ext>
            </a:extLst>
          </p:cNvPr>
          <p:cNvSpPr txBox="1"/>
          <p:nvPr/>
        </p:nvSpPr>
        <p:spPr>
          <a:xfrm>
            <a:off x="430184" y="1297082"/>
            <a:ext cx="4634344" cy="4108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-US" sz="2000" b="1" dirty="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A persistent identifier (PID) uniquely and permanently identifies a digital object</a:t>
            </a:r>
            <a:br>
              <a:rPr lang="en-US" sz="2000" b="1" dirty="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lang="en-US" sz="2000" b="1" dirty="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 Light"/>
              <a:buChar char="●"/>
            </a:pPr>
            <a:r>
              <a:rPr lang="en-US" sz="2000" dirty="0"/>
              <a:t>Examples of PIDs (from</a:t>
            </a:r>
            <a:r>
              <a:rPr lang="en-US" sz="2000" dirty="0">
                <a:uFill>
                  <a:noFill/>
                </a:uFill>
                <a:hlinkClick r:id="rId5"/>
              </a:rPr>
              <a:t> </a:t>
            </a:r>
            <a:r>
              <a:rPr lang="en-US" sz="2000" u="sng" dirty="0">
                <a:solidFill>
                  <a:schemeClr val="hlink"/>
                </a:solidFill>
                <a:hlinkClick r:id="rId6"/>
              </a:rPr>
              <a:t>re3data.org</a:t>
            </a:r>
            <a:r>
              <a:rPr lang="en-US" sz="2000" dirty="0"/>
              <a:t>): </a:t>
            </a: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 Light"/>
              <a:buChar char="○"/>
            </a:pPr>
            <a:r>
              <a:rPr lang="en-US" dirty="0"/>
              <a:t>DOI, URN, ARK, HDL, PURL</a:t>
            </a:r>
            <a:br>
              <a:rPr lang="en-US" dirty="0"/>
            </a:br>
            <a:endParaRPr lang="en-US" dirty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 Light"/>
              <a:buChar char="●"/>
            </a:pPr>
            <a:r>
              <a:rPr lang="en-US" sz="2000" b="1" dirty="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! </a:t>
            </a:r>
            <a:r>
              <a:rPr lang="en-US" sz="2000" dirty="0"/>
              <a:t>Without a PID:</a:t>
            </a: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 Light"/>
              <a:buChar char="○"/>
            </a:pPr>
            <a:r>
              <a:rPr lang="en-US" dirty="0"/>
              <a:t>No guarantee the URL will remain valid </a:t>
            </a: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Fira Sans Light"/>
              <a:buChar char="○"/>
            </a:pPr>
            <a:r>
              <a:rPr lang="en-US" dirty="0"/>
              <a:t>Materials are likely to become inaccessible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851770" y="5855918"/>
            <a:ext cx="6682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Source: Bezjak, S., &amp; Vipavc Brvar, I. (2025, August 29). Publishing and Finding Research Data – From Archiving to Reuse. </a:t>
            </a:r>
            <a:r>
              <a:rPr lang="en-GB" sz="1100" dirty="0" err="1" smtClean="0"/>
              <a:t>Zenodo</a:t>
            </a:r>
            <a:r>
              <a:rPr lang="en-GB" sz="1100" dirty="0" smtClean="0"/>
              <a:t>. </a:t>
            </a:r>
            <a:r>
              <a:rPr lang="en-GB" sz="1100" dirty="0" smtClean="0">
                <a:hlinkClick r:id="rId7"/>
              </a:rPr>
              <a:t>https://doi.org/10.5281/zenodo.17147933</a:t>
            </a:r>
            <a:endParaRPr lang="en-GB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C89CDA-6230-BD88-D97A-497DCC1E0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1000"/>
              </a:spcBef>
              <a:buSzPts val="2400"/>
              <a:buFont typeface="Arial"/>
              <a:buChar char="•"/>
            </a:pPr>
            <a:r>
              <a:rPr lang="en-US" dirty="0"/>
              <a:t>Repositories usually specify the </a:t>
            </a:r>
            <a:r>
              <a:rPr lang="en-US" b="1" dirty="0">
                <a:solidFill>
                  <a:schemeClr val="accent6"/>
                </a:solidFill>
                <a:sym typeface="Fira Sans"/>
              </a:rPr>
              <a:t>metadata standard in </a:t>
            </a:r>
            <a:r>
              <a:rPr lang="en-US" b="1" dirty="0" err="1">
                <a:solidFill>
                  <a:schemeClr val="accent6"/>
                </a:solidFill>
                <a:sym typeface="Fira Sans"/>
              </a:rPr>
              <a:t>theirguidelines</a:t>
            </a:r>
            <a:endParaRPr lang="en-US" b="1" dirty="0">
              <a:solidFill>
                <a:schemeClr val="accent6"/>
              </a:solidFill>
              <a:sym typeface="Fira Sans"/>
            </a:endParaRPr>
          </a:p>
          <a:p>
            <a:pPr marL="457200" lvl="0" indent="-381000">
              <a:spcBef>
                <a:spcPts val="0"/>
              </a:spcBef>
              <a:buSzPts val="2400"/>
              <a:buFont typeface="Arial"/>
              <a:buChar char="•"/>
            </a:pPr>
            <a:r>
              <a:rPr lang="en-US" dirty="0"/>
              <a:t>You can </a:t>
            </a:r>
            <a:r>
              <a:rPr lang="en-US" b="1" dirty="0">
                <a:sym typeface="Fira Sans"/>
              </a:rPr>
              <a:t>contact the repository</a:t>
            </a:r>
            <a:r>
              <a:rPr lang="en-US" dirty="0"/>
              <a:t> for more information</a:t>
            </a:r>
          </a:p>
          <a:p>
            <a:pPr lvl="0">
              <a:lnSpc>
                <a:spcPct val="115000"/>
              </a:lnSpc>
              <a:spcBef>
                <a:spcPts val="1400"/>
              </a:spcBef>
            </a:pPr>
            <a:r>
              <a:rPr lang="en-US" b="1" dirty="0">
                <a:solidFill>
                  <a:schemeClr val="accent6"/>
                </a:solidFill>
                <a:sym typeface="Fira Sans"/>
              </a:rPr>
              <a:t>DDI is Well Recognized in Social Sciences</a:t>
            </a:r>
          </a:p>
          <a:p>
            <a:pPr marL="114300" lvl="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800"/>
            </a:pPr>
            <a:r>
              <a:rPr lang="en-US" dirty="0"/>
              <a:t>📊 Designed for social science research data: captures survey, questionnaire, and observational data</a:t>
            </a:r>
          </a:p>
          <a:p>
            <a:pPr marL="114300"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dirty="0"/>
              <a:t>🔗 Supports interoperability: widely adopted across institutions and repositories</a:t>
            </a:r>
          </a:p>
          <a:p>
            <a:pPr marL="114300"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dirty="0"/>
              <a:t>📝 Standardized documentation: ensures clarity, consistency, and reusability of datasets</a:t>
            </a:r>
          </a:p>
          <a:p>
            <a:pPr marL="114300" lv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en-US" dirty="0"/>
              <a:t>🌍 Facilitates data sharing and secondary analysis: helps researchers understand and reuse data reliably</a:t>
            </a:r>
          </a:p>
          <a:p>
            <a:pPr lvl="0">
              <a:spcBef>
                <a:spcPts val="1200"/>
              </a:spcBef>
            </a:pPr>
            <a:r>
              <a:rPr lang="en-US" b="1" dirty="0">
                <a:solidFill>
                  <a:schemeClr val="accent6"/>
                </a:solidFill>
                <a:sym typeface="Fira Sans"/>
              </a:rPr>
              <a:t>ADP uses: </a:t>
            </a:r>
          </a:p>
          <a:p>
            <a:pPr marL="457200" lvl="0" indent="-349250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900"/>
              <a:buFont typeface="Fira Sans Light"/>
              <a:buChar char="●"/>
            </a:pPr>
            <a:r>
              <a:rPr lang="en-US" dirty="0"/>
              <a:t>DDI metadata standard</a:t>
            </a:r>
          </a:p>
          <a:p>
            <a:pPr marL="457200" lvl="0" indent="-34925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900"/>
              <a:buChar char="●"/>
            </a:pPr>
            <a:r>
              <a:rPr lang="en-US" dirty="0"/>
              <a:t>Controlled vocabularies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link</a:t>
            </a:r>
            <a:r>
              <a:rPr lang="en-US" dirty="0"/>
              <a:t>)</a:t>
            </a:r>
          </a:p>
          <a:p>
            <a:endParaRPr lang="sl-SI" dirty="0"/>
          </a:p>
        </p:txBody>
      </p:sp>
      <p:sp>
        <p:nvSpPr>
          <p:cNvPr id="270" name="Google Shape;270;g378ec1e6d18_0_765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 fontScale="92500" lnSpcReduction="20000"/>
          </a:bodyPr>
          <a:lstStyle/>
          <a:p>
            <a:pPr>
              <a:buFont typeface="Arial"/>
              <a:buChar char="•"/>
            </a:pPr>
            <a:endParaRPr sz="2250" dirty="0"/>
          </a:p>
        </p:txBody>
      </p:sp>
      <p:sp>
        <p:nvSpPr>
          <p:cNvPr id="269" name="Google Shape;269;g378ec1e6d18_0_7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Fira Sans"/>
                <a:ea typeface="Fira Sans"/>
                <a:cs typeface="Fira Sans"/>
                <a:sym typeface="Fira Sans"/>
              </a:rPr>
              <a:t>Metadata Standards</a:t>
            </a:r>
            <a:endParaRPr sz="4200" dirty="0">
              <a:solidFill>
                <a:srgbClr val="FF9900"/>
              </a:solidFill>
            </a:endParaRPr>
          </a:p>
        </p:txBody>
      </p:sp>
      <p:pic>
        <p:nvPicPr>
          <p:cNvPr id="271" name="Google Shape;271;g378ec1e6d18_0_7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784" y="5363566"/>
            <a:ext cx="3721894" cy="76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378ec1e6d18_0_7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9774" y="6148197"/>
            <a:ext cx="3721894" cy="550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3255" y="6500687"/>
            <a:ext cx="467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Bezjak, S., &amp; Vipavc Brvar, I. (2025, August 29). Publishing and Finding Research Data – From Archiving to Reuse. </a:t>
            </a:r>
            <a:r>
              <a:rPr lang="en-GB" sz="900" dirty="0" err="1"/>
              <a:t>Zenodo</a:t>
            </a:r>
            <a:r>
              <a:rPr lang="en-GB" sz="900" dirty="0"/>
              <a:t>. </a:t>
            </a:r>
            <a:r>
              <a:rPr lang="en-GB" sz="900" dirty="0">
                <a:hlinkClick r:id="rId6"/>
              </a:rPr>
              <a:t>https://doi.org/10.5281/zenodo.17147933</a:t>
            </a:r>
            <a:endParaRPr lang="en-GB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343A59E6-4F25-2C79-0C97-BBCE0FC92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1250698603_0_10">
            <a:extLst>
              <a:ext uri="{FF2B5EF4-FFF2-40B4-BE49-F238E27FC236}">
                <a16:creationId xmlns:a16="http://schemas.microsoft.com/office/drawing/2014/main" id="{BD49C532-5109-FD7F-7C43-882CA05DF86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 rot="5400000">
            <a:off x="5481618" y="3194850"/>
            <a:ext cx="6858000" cy="46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2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g21250698603_0_10">
            <a:extLst>
              <a:ext uri="{FF2B5EF4-FFF2-40B4-BE49-F238E27FC236}">
                <a16:creationId xmlns:a16="http://schemas.microsoft.com/office/drawing/2014/main" id="{0C0DB67C-3B74-469A-4FE3-9101C3FED6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9111" y="-83127"/>
            <a:ext cx="6693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1250698603_0_10">
            <a:extLst>
              <a:ext uri="{FF2B5EF4-FFF2-40B4-BE49-F238E27FC236}">
                <a16:creationId xmlns:a16="http://schemas.microsoft.com/office/drawing/2014/main" id="{C1D65B93-85EE-595F-F213-5FE773684CCE}"/>
              </a:ext>
            </a:extLst>
          </p:cNvPr>
          <p:cNvSpPr txBox="1"/>
          <p:nvPr/>
        </p:nvSpPr>
        <p:spPr>
          <a:xfrm>
            <a:off x="7656022" y="5556344"/>
            <a:ext cx="118513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linkClick r:id="rId4"/>
              </a:rPr>
              <a:t>Source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85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FC672-60DC-E3FE-5961-6FEF86796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002D34-E27F-D25B-3920-24D5B773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Indexed Data Repositories</a:t>
            </a:r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9982E-0B94-DC95-E694-10EECD8E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4" y="533612"/>
            <a:ext cx="7622743" cy="4496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925751-0479-9AD4-8D79-A3F8541A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85" y="2982805"/>
            <a:ext cx="5336771" cy="28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8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30DDC6-0803-3B88-8268-C01102431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47345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ct val="100000"/>
              <a:buChar char="●"/>
            </a:pPr>
            <a:r>
              <a:rPr lang="en-US" dirty="0"/>
              <a:t>Check what access restrictions the repository offers: → </a:t>
            </a:r>
            <a:r>
              <a:rPr lang="en-US" b="1" dirty="0">
                <a:solidFill>
                  <a:schemeClr val="accent6"/>
                </a:solidFill>
                <a:sym typeface="Fira Sans"/>
              </a:rPr>
              <a:t>Access Options for Sensitive Data</a:t>
            </a:r>
            <a:endParaRPr lang="en-US" dirty="0"/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Fira Sans Light"/>
              <a:buChar char="○"/>
            </a:pPr>
            <a:r>
              <a:rPr lang="en-US" dirty="0"/>
              <a:t>Secure connection</a:t>
            </a:r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Fira Sans Light"/>
              <a:buChar char="○"/>
            </a:pPr>
            <a:r>
              <a:rPr lang="en-US" dirty="0"/>
              <a:t>Secure room</a:t>
            </a:r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Fira Sans Light"/>
              <a:buChar char="○"/>
            </a:pPr>
            <a:r>
              <a:rPr lang="en-US" dirty="0"/>
              <a:t>Limited user groups</a:t>
            </a:r>
            <a:br>
              <a:rPr lang="en-US" dirty="0"/>
            </a:br>
            <a:endParaRPr lang="en-US" dirty="0"/>
          </a:p>
          <a:p>
            <a:pPr marL="457200" lvl="0" indent="-347345">
              <a:lnSpc>
                <a:spcPct val="115000"/>
              </a:lnSpc>
              <a:spcBef>
                <a:spcPts val="0"/>
              </a:spcBef>
              <a:buClr>
                <a:schemeClr val="accent6"/>
              </a:buClr>
              <a:buSzPct val="100000"/>
              <a:buChar char="●"/>
            </a:pPr>
            <a:r>
              <a:rPr lang="en-US" b="1" dirty="0">
                <a:solidFill>
                  <a:schemeClr val="accent6"/>
                </a:solidFill>
                <a:sym typeface="Fira Sans"/>
              </a:rPr>
              <a:t>ADP offers the following types of access:</a:t>
            </a:r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-US" dirty="0"/>
              <a:t>🔓 Access without registration</a:t>
            </a:r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-US" dirty="0"/>
              <a:t>📝 Access after registration</a:t>
            </a:r>
          </a:p>
          <a:p>
            <a:pPr marL="914400" lvl="1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-US" dirty="0"/>
              <a:t>🔒 Access under special conditions:</a:t>
            </a:r>
          </a:p>
          <a:p>
            <a:pPr marL="1371600" lvl="2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■"/>
            </a:pPr>
            <a:r>
              <a:rPr lang="en-US" dirty="0"/>
              <a:t>Scientific Use File (SUF)</a:t>
            </a:r>
          </a:p>
          <a:p>
            <a:pPr marL="1371600" lvl="2" indent="-347344" algn="l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■"/>
            </a:pPr>
            <a:r>
              <a:rPr lang="en-US" dirty="0"/>
              <a:t>Secure Use File (SCUF)</a:t>
            </a:r>
          </a:p>
          <a:p>
            <a:endParaRPr lang="sl-SI" dirty="0"/>
          </a:p>
        </p:txBody>
      </p:sp>
      <p:sp>
        <p:nvSpPr>
          <p:cNvPr id="278" name="Google Shape;278;g36422dbac2c_0_274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77" name="Google Shape;277;g36422dbac2c_0_2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Fira Sans"/>
                <a:ea typeface="Fira Sans"/>
                <a:cs typeface="Fira Sans"/>
                <a:sym typeface="Fira Sans"/>
              </a:rPr>
              <a:t>Access Categories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279" name="Google Shape;279;g36422dbac2c_0_274"/>
          <p:cNvSpPr txBox="1"/>
          <p:nvPr/>
        </p:nvSpPr>
        <p:spPr>
          <a:xfrm>
            <a:off x="1091494" y="5141025"/>
            <a:ext cx="2549250" cy="26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SI" sz="825">
                <a:latin typeface="Fira Sans Light"/>
                <a:ea typeface="Fira Sans Light"/>
                <a:cs typeface="Fira Sans Light"/>
                <a:sym typeface="Fira Sans Light"/>
              </a:rPr>
              <a:t>https://www.adp.fdv.uni-lj.si/en/access-types/</a:t>
            </a:r>
            <a:endParaRPr sz="100">
              <a:latin typeface="Fira Sans Light"/>
              <a:ea typeface="Fira Sans Light"/>
              <a:cs typeface="Fira Sans Light"/>
              <a:sym typeface="Fira Sans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255" y="6500687"/>
            <a:ext cx="467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Bezjak, S., &amp; Vipavc Brvar, I. (2025, August 29). Publishing and Finding Research Data – From Archiving to Reuse. </a:t>
            </a:r>
            <a:r>
              <a:rPr lang="en-GB" sz="900" dirty="0" err="1"/>
              <a:t>Zenodo</a:t>
            </a:r>
            <a:r>
              <a:rPr lang="en-GB" sz="900" dirty="0"/>
              <a:t>. </a:t>
            </a:r>
            <a:r>
              <a:rPr lang="en-GB" sz="900" dirty="0">
                <a:hlinkClick r:id="rId3"/>
              </a:rPr>
              <a:t>https://doi.org/10.5281/zenodo.17147933</a:t>
            </a:r>
            <a:endParaRPr lang="en-GB" sz="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422dbac2c_0_294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0">
              <a:lnSpc>
                <a:spcPct val="105000"/>
              </a:lnSpc>
              <a:spcBef>
                <a:spcPts val="900"/>
              </a:spcBef>
              <a:spcAft>
                <a:spcPts val="900"/>
              </a:spcAft>
              <a:buNone/>
            </a:pPr>
            <a:endParaRPr sz="2625" dirty="0"/>
          </a:p>
        </p:txBody>
      </p:sp>
      <p:sp>
        <p:nvSpPr>
          <p:cNvPr id="284" name="Google Shape;284;g36422dbac2c_0_2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Fira Sans"/>
                <a:ea typeface="Fira Sans"/>
                <a:cs typeface="Fira Sans"/>
                <a:sym typeface="Fira Sans"/>
              </a:rPr>
              <a:t>Controlled Vocabularies</a:t>
            </a:r>
            <a:endParaRPr sz="4200" dirty="0">
              <a:solidFill>
                <a:srgbClr val="FF9900"/>
              </a:solidFill>
            </a:endParaRPr>
          </a:p>
        </p:txBody>
      </p:sp>
      <p:pic>
        <p:nvPicPr>
          <p:cNvPr id="286" name="Google Shape;286;g36422dbac2c_0_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4690" y="1898290"/>
            <a:ext cx="1807369" cy="67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6422dbac2c_0_294"/>
          <p:cNvSpPr txBox="1"/>
          <p:nvPr/>
        </p:nvSpPr>
        <p:spPr>
          <a:xfrm>
            <a:off x="4626233" y="2144341"/>
            <a:ext cx="2250000" cy="28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SI" sz="975" dirty="0">
                <a:latin typeface="Fira Sans"/>
                <a:ea typeface="Fira Sans"/>
                <a:cs typeface="Fira Sans"/>
                <a:sym typeface="Fira Sans"/>
              </a:rPr>
              <a:t>https://vocabularies.cessda.eu/</a:t>
            </a:r>
            <a:endParaRPr sz="225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0376C-F6F0-90C9-32A5-E300D73FC582}"/>
              </a:ext>
            </a:extLst>
          </p:cNvPr>
          <p:cNvSpPr txBox="1"/>
          <p:nvPr/>
        </p:nvSpPr>
        <p:spPr>
          <a:xfrm>
            <a:off x="302840" y="696158"/>
            <a:ext cx="829921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noProof="0" dirty="0"/>
              <a:t>📚 </a:t>
            </a:r>
            <a:r>
              <a:rPr lang="en-GB" sz="1800" b="1" noProof="0" dirty="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Controlled vocabulary (CV): a set of standardized terms for describing a specific field or topic</a:t>
            </a:r>
            <a:r>
              <a:rPr lang="en-GB" sz="1800" noProof="0" dirty="0"/>
              <a:t/>
            </a:r>
            <a:br>
              <a:rPr lang="en-GB" sz="1800" noProof="0" dirty="0"/>
            </a:br>
            <a:endParaRPr lang="en-GB" sz="1800" noProof="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b="1" noProof="0" dirty="0" smtClean="0">
                <a:latin typeface="Fira Sans"/>
                <a:ea typeface="Fira Sans"/>
                <a:cs typeface="Fira Sans"/>
                <a:sym typeface="Fira Sans"/>
              </a:rPr>
              <a:t>CESSDA </a:t>
            </a:r>
            <a:r>
              <a:rPr lang="en-GB" sz="1800" b="1" noProof="0" dirty="0">
                <a:latin typeface="Fira Sans"/>
                <a:ea typeface="Fira Sans"/>
                <a:cs typeface="Fira Sans"/>
                <a:sym typeface="Fira Sans"/>
              </a:rPr>
              <a:t>Vocabulary Service:</a:t>
            </a:r>
            <a:r>
              <a:rPr lang="en-GB" sz="1800" noProof="0" dirty="0"/>
              <a:t> Provided by the Consortium of European Social Science Data Archives (CESSDA), version 3.4.0 (2025-03-18)</a:t>
            </a:r>
            <a:br>
              <a:rPr lang="en-GB" sz="1800" noProof="0" dirty="0"/>
            </a:br>
            <a:endParaRPr lang="en-GB" sz="1800" noProof="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noProof="0" dirty="0"/>
              <a:t>Features: </a:t>
            </a:r>
          </a:p>
          <a:p>
            <a:pPr marL="127000" lvl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noProof="0" dirty="0"/>
              <a:t>🔍 Discover, browse, and download CVs in multiple languages</a:t>
            </a:r>
          </a:p>
          <a:p>
            <a:pPr marL="12700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noProof="0" dirty="0"/>
              <a:t>💾 Available in SKOS, HTML, PDF formats</a:t>
            </a:r>
          </a:p>
          <a:p>
            <a:pPr marL="12700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1800" noProof="0" dirty="0"/>
              <a:t>✏️ Editor for authorized users to create, manage, and translate vocabularies</a:t>
            </a:r>
            <a:br>
              <a:rPr lang="en-GB" sz="1800" noProof="0" dirty="0"/>
            </a:br>
            <a:endParaRPr lang="en-GB" sz="1800" noProof="0" dirty="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noProof="0" dirty="0"/>
              <a:t>📊 Standards: Many vocabularies created/maintained by the DDI Alliance (Data Documentation Initiative)</a:t>
            </a: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noProof="0" dirty="0"/>
              <a:t>🌐 Purpose: Facilitates harmonisation of data descriptions (e.g., in CESSDA Data Catalogue)</a:t>
            </a:r>
          </a:p>
          <a:p>
            <a:pPr marL="0" lvl="0" indent="0" algn="l" rtl="0">
              <a:spcAft>
                <a:spcPts val="0"/>
              </a:spcAft>
              <a:buNone/>
            </a:pPr>
            <a:r>
              <a:rPr lang="en-GB" sz="1800" noProof="0" dirty="0" smtClean="0"/>
              <a:t>Collaboration</a:t>
            </a:r>
            <a:r>
              <a:rPr lang="en-GB" sz="1800" noProof="0" dirty="0"/>
              <a:t>: Non-English versions provided by CESSDA members; organisations can contribute new languages or topic classifications</a:t>
            </a:r>
            <a:endParaRPr lang="en-GB" sz="3600" noProof="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58224-FD35-D7A4-0DFA-C4C05108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41" y="5786965"/>
            <a:ext cx="2010056" cy="847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BF143-9EF8-4BAF-6D56-B9B1FDD3B93C}"/>
              </a:ext>
            </a:extLst>
          </p:cNvPr>
          <p:cNvSpPr txBox="1"/>
          <p:nvPr/>
        </p:nvSpPr>
        <p:spPr>
          <a:xfrm>
            <a:off x="4978503" y="5893724"/>
            <a:ext cx="314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European Language Social Science Thesaurus</a:t>
            </a:r>
            <a:endParaRPr lang="sl-SI" dirty="0"/>
          </a:p>
        </p:txBody>
      </p:sp>
      <p:sp>
        <p:nvSpPr>
          <p:cNvPr id="9" name="Rectangle 8"/>
          <p:cNvSpPr/>
          <p:nvPr/>
        </p:nvSpPr>
        <p:spPr>
          <a:xfrm>
            <a:off x="363255" y="6500687"/>
            <a:ext cx="467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Bezjak, S., &amp; Vipavc Brvar, I. (2025, August 29). Publishing and Finding Research Data – From Archiving to Reuse. </a:t>
            </a:r>
            <a:r>
              <a:rPr lang="en-GB" sz="900" dirty="0" err="1"/>
              <a:t>Zenodo</a:t>
            </a:r>
            <a:r>
              <a:rPr lang="en-GB" sz="900" dirty="0"/>
              <a:t>. </a:t>
            </a:r>
            <a:r>
              <a:rPr lang="en-GB" sz="900" dirty="0">
                <a:hlinkClick r:id="rId5"/>
              </a:rPr>
              <a:t>https://doi.org/10.5281/zenodo.17147933</a:t>
            </a:r>
            <a:endParaRPr lang="en-GB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6422dbac2c_0_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/>
              <a:t>Repository Licences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86932-0920-EC22-41BD-E4EC73C4B4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363255" y="6500687"/>
            <a:ext cx="467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Bezjak, S., &amp; Vipavc Brvar, I. (2025, August 29). Publishing and Finding Research Data – From Archiving to Reuse. </a:t>
            </a:r>
            <a:r>
              <a:rPr lang="en-GB" sz="900" dirty="0" err="1"/>
              <a:t>Zenodo</a:t>
            </a:r>
            <a:r>
              <a:rPr lang="en-GB" sz="900" dirty="0"/>
              <a:t>. </a:t>
            </a:r>
            <a:r>
              <a:rPr lang="en-GB" sz="900" dirty="0">
                <a:hlinkClick r:id="rId3"/>
              </a:rPr>
              <a:t>https://doi.org/10.5281/zenodo.17147933</a:t>
            </a:r>
            <a:endParaRPr lang="en-GB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0" y="1079115"/>
            <a:ext cx="8174075" cy="36494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9BB31-EDB2-5F7C-4340-937030BDD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5" y="683664"/>
            <a:ext cx="8229600" cy="5400600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en-US" dirty="0"/>
              <a:t>By publishing your data, the repository provides bibliographic information for citation</a:t>
            </a:r>
          </a:p>
          <a:p>
            <a:pPr lvl="0">
              <a:spcBef>
                <a:spcPts val="1000"/>
              </a:spcBef>
            </a:pPr>
            <a:r>
              <a:rPr lang="en-US" dirty="0"/>
              <a:t>Pay attention to:</a:t>
            </a:r>
          </a:p>
          <a:p>
            <a:pPr lvl="0">
              <a:spcBef>
                <a:spcPts val="1000"/>
              </a:spcBef>
            </a:pPr>
            <a:r>
              <a:rPr lang="en-US" dirty="0"/>
              <a:t>📝 Title of the data publication</a:t>
            </a:r>
          </a:p>
          <a:p>
            <a:pPr lvl="0">
              <a:spcBef>
                <a:spcPts val="1000"/>
              </a:spcBef>
            </a:pPr>
            <a:r>
              <a:rPr lang="en-US" dirty="0"/>
              <a:t>👥 Authors of the data publication</a:t>
            </a:r>
          </a:p>
          <a:p>
            <a:pPr lvl="0">
              <a:spcBef>
                <a:spcPts val="1000"/>
              </a:spcBef>
            </a:pPr>
            <a:endParaRPr lang="en-US" dirty="0"/>
          </a:p>
          <a:p>
            <a:pPr lvl="0">
              <a:spcBef>
                <a:spcPts val="1000"/>
              </a:spcBef>
            </a:pPr>
            <a:r>
              <a:rPr lang="en-US" sz="1600" i="1" dirty="0"/>
              <a:t>Example: </a:t>
            </a:r>
            <a:r>
              <a:rPr lang="en-US" sz="1600" dirty="0"/>
              <a:t>Badalič, V. (2021). </a:t>
            </a:r>
            <a:r>
              <a:rPr lang="en-US" sz="1600" b="1" dirty="0">
                <a:solidFill>
                  <a:srgbClr val="FF9900"/>
                </a:solidFill>
                <a:latin typeface="Fira Sans"/>
                <a:ea typeface="Fira Sans"/>
                <a:cs typeface="Fira Sans"/>
                <a:sym typeface="Fira Sans"/>
              </a:rPr>
              <a:t>Syrian refugees in Turkey, 2019: Syrian refugees in the informal labor market in Turkey</a:t>
            </a:r>
            <a:r>
              <a:rPr lang="en-US" sz="1600" dirty="0"/>
              <a:t> [Data file]. Ljubljana: University of Ljubljana, Slovenian Social Science Data Archives. ADP - </a:t>
            </a:r>
            <a:r>
              <a:rPr lang="en-US" sz="1600" dirty="0" err="1"/>
              <a:t>IDNo</a:t>
            </a:r>
            <a:r>
              <a:rPr lang="en-US" sz="1600" dirty="0"/>
              <a:t>: SB19. https://doi.org/10.17898/ADP_SB19_V1</a:t>
            </a:r>
          </a:p>
          <a:p>
            <a:endParaRPr lang="sl-SI" dirty="0"/>
          </a:p>
        </p:txBody>
      </p:sp>
      <p:sp>
        <p:nvSpPr>
          <p:cNvPr id="301" name="Google Shape;301;g36422dbac2c_0_307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t" anchorCtr="0"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SI"/>
              <a:t>By publishing your data, the repository provides bibliographic information for citation</a:t>
            </a: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SI"/>
              <a:t>Pay attention to:</a:t>
            </a: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SI"/>
              <a:t>📝 Title of the data publication</a:t>
            </a: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SI"/>
              <a:t>👥 Authors of the data publication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SI"/>
              <a:t>Example of citing a data publication in ADP:</a:t>
            </a:r>
            <a:endParaRPr/>
          </a:p>
          <a:p>
            <a:pPr marL="0" indent="0">
              <a:lnSpc>
                <a:spcPct val="100000"/>
              </a:lnSpc>
              <a:buNone/>
            </a:pPr>
            <a:r>
              <a:rPr lang="en-SI"/>
              <a:t>Badalič, V. (2021). </a:t>
            </a:r>
            <a:r>
              <a:rPr lang="en-SI" b="1">
                <a:solidFill>
                  <a:srgbClr val="FF9900"/>
                </a:solidFill>
                <a:latin typeface="Fira Sans"/>
                <a:ea typeface="Fira Sans"/>
                <a:cs typeface="Fira Sans"/>
                <a:sym typeface="Fira Sans"/>
              </a:rPr>
              <a:t>Syrian refugees in Turkey, 2019: Syrian refugees in the informal labor market in Turkey</a:t>
            </a:r>
            <a:r>
              <a:rPr lang="en-SI"/>
              <a:t> [Data file]. Ljubljana: University of Ljubljana, Slovenian Social Science Data Archives. ADP - IDNo: SB19. https://doi.org/10.17898/ADP_SB19_V1</a:t>
            </a:r>
            <a:endParaRPr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sp>
        <p:nvSpPr>
          <p:cNvPr id="300" name="Google Shape;300;g36422dbac2c_0_3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r>
              <a:rPr lang="en-SI" dirty="0">
                <a:latin typeface="Fira Sans"/>
                <a:ea typeface="Fira Sans"/>
                <a:cs typeface="Fira Sans"/>
                <a:sym typeface="Fira Sans"/>
              </a:rPr>
              <a:t>Data </a:t>
            </a:r>
            <a:r>
              <a:rPr lang="en-SI" dirty="0"/>
              <a:t>Citation</a:t>
            </a:r>
            <a:endParaRPr sz="4200" dirty="0">
              <a:solidFill>
                <a:srgbClr val="FF9900"/>
              </a:solidFill>
            </a:endParaRPr>
          </a:p>
        </p:txBody>
      </p:sp>
      <p:pic>
        <p:nvPicPr>
          <p:cNvPr id="302" name="Google Shape;302;g36422dbac2c_0_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850" y="1000555"/>
            <a:ext cx="2857500" cy="125015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36422dbac2c_0_307"/>
          <p:cNvSpPr txBox="1"/>
          <p:nvPr/>
        </p:nvSpPr>
        <p:spPr>
          <a:xfrm>
            <a:off x="6209609" y="2175209"/>
            <a:ext cx="2197350" cy="39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en-SI" sz="825" i="1" dirty="0"/>
              <a:t>CESSDA Data Management Expert Guide.</a:t>
            </a:r>
            <a:r>
              <a:rPr lang="en-SI" sz="825" dirty="0"/>
              <a:t> 	</a:t>
            </a:r>
            <a:r>
              <a:rPr lang="en-SI" sz="825" u="sng" dirty="0">
                <a:solidFill>
                  <a:srgbClr val="58867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https://dmeg.cessda.eu/</a:t>
            </a:r>
            <a:endParaRPr sz="975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3752B-377A-2D32-09D3-4F5C51015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95" y="4191696"/>
            <a:ext cx="3200847" cy="79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C495D-112B-8EF5-08A5-C48EA3074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142" y="4191696"/>
            <a:ext cx="3029373" cy="1676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DC790A-B676-E1E8-0805-C42EBBA11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3267" y="4180811"/>
            <a:ext cx="2762636" cy="1676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556398-8519-7ECE-D90E-4E83151D39F4}"/>
              </a:ext>
            </a:extLst>
          </p:cNvPr>
          <p:cNvSpPr txBox="1"/>
          <p:nvPr/>
        </p:nvSpPr>
        <p:spPr>
          <a:xfrm>
            <a:off x="399011" y="5569527"/>
            <a:ext cx="4281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hlinkClick r:id="rId8"/>
              </a:rPr>
              <a:t>https://datacitation.cessda.eu/The-Anatomy-of-a-Data-Citation</a:t>
            </a:r>
            <a:endParaRPr lang="en-US" dirty="0"/>
          </a:p>
          <a:p>
            <a:endParaRPr lang="sl-SI" dirty="0"/>
          </a:p>
        </p:txBody>
      </p:sp>
      <p:sp>
        <p:nvSpPr>
          <p:cNvPr id="12" name="Rectangle 11"/>
          <p:cNvSpPr/>
          <p:nvPr/>
        </p:nvSpPr>
        <p:spPr>
          <a:xfrm>
            <a:off x="363255" y="6500687"/>
            <a:ext cx="467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Bezjak, S., &amp; Vipavc Brvar, I. (2025, August 29). Publishing and Finding Research Data – From Archiving to Reuse. </a:t>
            </a:r>
            <a:r>
              <a:rPr lang="en-GB" sz="900" dirty="0" err="1"/>
              <a:t>Zenodo</a:t>
            </a:r>
            <a:r>
              <a:rPr lang="en-GB" sz="900" dirty="0"/>
              <a:t>. </a:t>
            </a:r>
            <a:r>
              <a:rPr lang="en-GB" sz="900" dirty="0">
                <a:hlinkClick r:id="rId9"/>
              </a:rPr>
              <a:t>https://doi.org/10.5281/zenodo.17147933</a:t>
            </a:r>
            <a:endParaRPr lang="en-GB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54DF6C-B0C3-1783-3666-DA5A986B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75" y="1323011"/>
            <a:ext cx="8229600" cy="5400600"/>
          </a:xfrm>
        </p:spPr>
        <p:txBody>
          <a:bodyPr/>
          <a:lstStyle/>
          <a:p>
            <a:pPr fontAlgn="base"/>
            <a:r>
              <a:rPr lang="en-GB" b="1" noProof="0" dirty="0"/>
              <a:t>Repositories are key enablers</a:t>
            </a:r>
            <a:r>
              <a:rPr lang="en-GB" noProof="0" dirty="0"/>
              <a:t> of FAIR, trustworthy research.</a:t>
            </a:r>
            <a:br>
              <a:rPr lang="en-GB" noProof="0" dirty="0"/>
            </a:b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  <a:p>
            <a:pPr fontAlgn="base"/>
            <a:r>
              <a:rPr lang="en-GB" b="1" noProof="0" dirty="0"/>
              <a:t>DMPs + certified repositories</a:t>
            </a:r>
            <a:r>
              <a:rPr lang="en-GB" noProof="0" dirty="0"/>
              <a:t> = better data quality &amp; reuse.</a:t>
            </a:r>
            <a:br>
              <a:rPr lang="en-GB" noProof="0" dirty="0"/>
            </a:b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  <a:p>
            <a:pPr fontAlgn="base"/>
            <a:r>
              <a:rPr lang="en-GB" b="1" noProof="0" dirty="0"/>
              <a:t>National initiatives (SPOZNAJ)</a:t>
            </a:r>
            <a:r>
              <a:rPr lang="en-GB" noProof="0" dirty="0"/>
              <a:t> bridge policy &amp; practice.</a:t>
            </a:r>
            <a:br>
              <a:rPr lang="en-GB" noProof="0" dirty="0"/>
            </a:br>
            <a:r>
              <a:rPr lang="en-GB" noProof="0" dirty="0"/>
              <a:t/>
            </a:r>
            <a:br>
              <a:rPr lang="en-GB" noProof="0" dirty="0"/>
            </a:br>
            <a:endParaRPr lang="en-GB" noProof="0" dirty="0"/>
          </a:p>
          <a:p>
            <a:r>
              <a:rPr lang="en-GB" b="1" noProof="0" dirty="0"/>
              <a:t>International infrastructures (CESSDA)</a:t>
            </a:r>
            <a:r>
              <a:rPr lang="en-GB" noProof="0" dirty="0"/>
              <a:t> ensure cross-border standardisation.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53D20-E0EC-D890-83A0-BDEBEFD91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9B6341-D3DB-21CC-B7A2-2D791585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72316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3752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5EB30E-4927-94C4-0D96-633FDD660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295" y="1113839"/>
            <a:ext cx="8229600" cy="5400600"/>
          </a:xfrm>
        </p:spPr>
        <p:txBody>
          <a:bodyPr/>
          <a:lstStyle/>
          <a:p>
            <a:pPr marL="182563" indent="0" fontAlgn="base"/>
            <a:r>
              <a:rPr lang="en-US" dirty="0"/>
              <a:t>Open Science is transforming research through </a:t>
            </a:r>
            <a:r>
              <a:rPr lang="en-US" b="1" dirty="0"/>
              <a:t>transparency, accessibility &amp; reusability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182563" indent="0" fontAlgn="base"/>
            <a:r>
              <a:rPr lang="en-US" dirty="0"/>
              <a:t>Funders (e.g. </a:t>
            </a:r>
            <a:r>
              <a:rPr lang="en-US" b="1" dirty="0"/>
              <a:t>European Commission</a:t>
            </a:r>
            <a:r>
              <a:rPr lang="en-US" dirty="0"/>
              <a:t>, Horizon Europe) mandate </a:t>
            </a:r>
            <a:r>
              <a:rPr lang="en-US" b="1" dirty="0"/>
              <a:t>open access</a:t>
            </a:r>
            <a:r>
              <a:rPr lang="en-US" dirty="0"/>
              <a:t> to publications </a:t>
            </a:r>
            <a:r>
              <a:rPr lang="en-US" b="1" dirty="0"/>
              <a:t>and</a:t>
            </a:r>
            <a:r>
              <a:rPr lang="en-US" dirty="0"/>
              <a:t> underlying data, software &amp; workflows as well as </a:t>
            </a:r>
            <a:r>
              <a:rPr lang="en-US" b="1" dirty="0"/>
              <a:t>preparing and publishing Data Management Plans.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182563" indent="0"/>
            <a:r>
              <a:rPr lang="en-US" dirty="0"/>
              <a:t>Research outputs must follow </a:t>
            </a:r>
            <a:r>
              <a:rPr lang="en-US" b="1" dirty="0"/>
              <a:t>FAIR principles</a:t>
            </a:r>
            <a:r>
              <a:rPr lang="en-US" dirty="0"/>
              <a:t>:</a:t>
            </a:r>
            <a:br>
              <a:rPr lang="en-US" dirty="0"/>
            </a:br>
            <a:r>
              <a:rPr lang="en-US" b="1" dirty="0"/>
              <a:t>F</a:t>
            </a:r>
            <a:r>
              <a:rPr lang="en-US" dirty="0"/>
              <a:t>indable – </a:t>
            </a:r>
            <a:r>
              <a:rPr lang="en-US" b="1" dirty="0"/>
              <a:t>A</a:t>
            </a:r>
            <a:r>
              <a:rPr lang="en-US" dirty="0"/>
              <a:t>ccessible – </a:t>
            </a:r>
            <a:r>
              <a:rPr lang="en-US" b="1" dirty="0"/>
              <a:t>I</a:t>
            </a:r>
            <a:r>
              <a:rPr lang="en-US" dirty="0"/>
              <a:t>nteroperable – </a:t>
            </a:r>
            <a:r>
              <a:rPr lang="en-US" b="1" dirty="0"/>
              <a:t>R</a:t>
            </a:r>
            <a:r>
              <a:rPr lang="en-US" dirty="0"/>
              <a:t>eusable.</a:t>
            </a:r>
          </a:p>
          <a:p>
            <a:pPr marL="182563" indent="0"/>
            <a:endParaRPr lang="en-US" dirty="0"/>
          </a:p>
          <a:p>
            <a:pPr marL="182563" indent="0"/>
            <a:endParaRPr lang="en-US" dirty="0"/>
          </a:p>
          <a:p>
            <a:pPr marL="182563" indent="0"/>
            <a:r>
              <a:rPr lang="en-US" dirty="0"/>
              <a:t>Repositories should be </a:t>
            </a:r>
            <a:r>
              <a:rPr lang="en-US" b="1" dirty="0"/>
              <a:t>trusted and certified</a:t>
            </a:r>
            <a:r>
              <a:rPr lang="en-US" dirty="0"/>
              <a:t>.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997ED-7558-9CFF-4605-609BEB46761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44B4CB-3325-0E03-5762-E9195092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66" y="433647"/>
            <a:ext cx="8212510" cy="549275"/>
          </a:xfrm>
        </p:spPr>
        <p:txBody>
          <a:bodyPr/>
          <a:lstStyle/>
          <a:p>
            <a:r>
              <a:rPr lang="en-US" dirty="0"/>
              <a:t>Open Science: A Global Shift</a:t>
            </a:r>
            <a:endParaRPr lang="sl-S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B5EF4-CAD3-63A7-F1A8-2A36FD4A18EF}"/>
              </a:ext>
            </a:extLst>
          </p:cNvPr>
          <p:cNvSpPr txBox="1"/>
          <p:nvPr/>
        </p:nvSpPr>
        <p:spPr>
          <a:xfrm>
            <a:off x="4438997" y="5162204"/>
            <a:ext cx="294270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FAIR compliant data sharing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781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954834-D950-2169-4A8E-3269BAF46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1936" y="764704"/>
            <a:ext cx="3260504" cy="5400600"/>
          </a:xfrm>
        </p:spPr>
        <p:txBody>
          <a:bodyPr/>
          <a:lstStyle/>
          <a:p>
            <a:pPr marL="177800" indent="0">
              <a:buNone/>
            </a:pPr>
            <a:endParaRPr lang="sl-S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B64A5C-5B0B-7B46-70FC-8A2E3E422A9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525227-64DA-EE99-86D1-62B3FAD2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esearch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sl-SI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17139-864F-B0D5-BF02-87568C253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889" y="57309"/>
            <a:ext cx="6183723" cy="6743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62F87F-2384-2BD4-99D8-ED878B0242B8}"/>
              </a:ext>
            </a:extLst>
          </p:cNvPr>
          <p:cNvSpPr txBox="1"/>
          <p:nvPr/>
        </p:nvSpPr>
        <p:spPr>
          <a:xfrm>
            <a:off x="302840" y="6415834"/>
            <a:ext cx="26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VIR: Springer nature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859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7A26C-3DF6-9BD5-876A-E82F0629566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9A706A75-0E8A-C1A5-0D79-9B5E1050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29" y="1"/>
            <a:ext cx="9107861" cy="6830896"/>
          </a:xfrm>
          <a:prstGeom prst="rect">
            <a:avLst/>
          </a:prstGeom>
        </p:spPr>
      </p:pic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12356D9A-CF70-9B95-DB05-0F4307406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45105" y="5910350"/>
            <a:ext cx="2641570" cy="920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DCDC3-7998-1183-B8CC-E73C6D421980}"/>
              </a:ext>
            </a:extLst>
          </p:cNvPr>
          <p:cNvSpPr txBox="1"/>
          <p:nvPr/>
        </p:nvSpPr>
        <p:spPr>
          <a:xfrm>
            <a:off x="415636" y="6317673"/>
            <a:ext cx="328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POLICIES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7134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6DB6B-ABE2-399A-B531-E0CB5B82B39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BB5D6-41CC-B567-DB96-78D60694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80" y="198425"/>
            <a:ext cx="7563906" cy="5563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5BED9-FAA8-EFF1-E749-84087A7C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77" y="5879128"/>
            <a:ext cx="1362265" cy="68589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ED6C45CF-1B19-5916-890C-1BBFD2E7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901" y="5745047"/>
            <a:ext cx="3448531" cy="914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063389-DDFD-9019-7D11-17E5183FE89A}"/>
              </a:ext>
            </a:extLst>
          </p:cNvPr>
          <p:cNvSpPr txBox="1"/>
          <p:nvPr/>
        </p:nvSpPr>
        <p:spPr>
          <a:xfrm>
            <a:off x="2136370" y="5959456"/>
            <a:ext cx="328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RFO + RPO = funders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B47C92-890E-CA6D-C7D4-FC3605478E8B}"/>
              </a:ext>
            </a:extLst>
          </p:cNvPr>
          <p:cNvSpPr/>
          <p:nvPr/>
        </p:nvSpPr>
        <p:spPr>
          <a:xfrm>
            <a:off x="257695" y="365760"/>
            <a:ext cx="7584737" cy="1313411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5520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D586F9-D5F4-5BDF-4665-FFB535F24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075" indent="0"/>
            <a:r>
              <a:rPr lang="en-US" sz="2300" dirty="0"/>
              <a:t>Slovenian legislation containing open science provisions that research performing organizations, researchers and support services need to comply with:</a:t>
            </a:r>
          </a:p>
          <a:p>
            <a:pPr marL="92075" indent="0"/>
            <a:r>
              <a:rPr lang="en-US" sz="2300" dirty="0"/>
              <a:t>- </a:t>
            </a:r>
            <a:r>
              <a:rPr lang="en-US" sz="2300" dirty="0">
                <a:hlinkClick r:id="rId2"/>
              </a:rPr>
              <a:t>The Scientific Research and Innovation Activities Act</a:t>
            </a:r>
            <a:r>
              <a:rPr lang="en-US" sz="2300" dirty="0"/>
              <a:t> (adopted in 2021) with open science provisions in Art. 40-42 (i.e., </a:t>
            </a:r>
            <a:r>
              <a:rPr lang="en-US" sz="2300" b="1" dirty="0"/>
              <a:t>open access to research results</a:t>
            </a:r>
            <a:r>
              <a:rPr lang="en-US" sz="2300" dirty="0"/>
              <a:t>, processing of </a:t>
            </a:r>
            <a:r>
              <a:rPr lang="en-US" sz="2300" b="1" dirty="0"/>
              <a:t>personal data for research purposes</a:t>
            </a:r>
            <a:r>
              <a:rPr lang="en-US" sz="2300" dirty="0"/>
              <a:t>, </a:t>
            </a:r>
            <a:r>
              <a:rPr lang="en-US" sz="2300" b="1" dirty="0"/>
              <a:t>responsible research assessment</a:t>
            </a:r>
            <a:r>
              <a:rPr lang="en-US" sz="2300" dirty="0"/>
              <a:t>, </a:t>
            </a:r>
            <a:r>
              <a:rPr lang="en-US" sz="2300" b="1" dirty="0"/>
              <a:t>citizen science</a:t>
            </a:r>
            <a:r>
              <a:rPr lang="en-US" sz="2300" dirty="0"/>
              <a:t>, open access national scientific </a:t>
            </a:r>
            <a:r>
              <a:rPr lang="en-US" sz="2300" b="1" dirty="0"/>
              <a:t>journals </a:t>
            </a:r>
            <a:r>
              <a:rPr lang="en-US" sz="2300" dirty="0"/>
              <a:t>and </a:t>
            </a:r>
            <a:r>
              <a:rPr lang="en-US" sz="2300" b="1" dirty="0"/>
              <a:t>monographs</a:t>
            </a:r>
            <a:r>
              <a:rPr lang="en-US" sz="2300" dirty="0"/>
              <a:t>). </a:t>
            </a:r>
          </a:p>
          <a:p>
            <a:pPr marL="92075" indent="0"/>
            <a:r>
              <a:rPr lang="en-US" sz="2300" dirty="0">
                <a:hlinkClick r:id="rId3"/>
              </a:rPr>
              <a:t>2025 amendment </a:t>
            </a:r>
            <a:r>
              <a:rPr lang="en-US" sz="2300" dirty="0"/>
              <a:t>of the act introduce </a:t>
            </a:r>
            <a:r>
              <a:rPr lang="en-US" sz="2300" b="1" dirty="0"/>
              <a:t>Secondary Publication Right</a:t>
            </a:r>
            <a:r>
              <a:rPr lang="en-US" sz="2300" dirty="0"/>
              <a:t>, i.e., deposit of the Author Accepted Manuscript into the repository and immediate open access via the repository.</a:t>
            </a:r>
          </a:p>
          <a:p>
            <a:pPr marL="92075" indent="0"/>
            <a:r>
              <a:rPr lang="en-US" sz="2300" dirty="0"/>
              <a:t>- </a:t>
            </a:r>
            <a:r>
              <a:rPr lang="en-US" sz="2300" dirty="0">
                <a:hlinkClick r:id="rId4"/>
              </a:rPr>
              <a:t>Public Information Access Act </a:t>
            </a:r>
            <a:r>
              <a:rPr lang="en-US" sz="2300" dirty="0"/>
              <a:t>(adopted in 2003, lastly amended in 2023) with provisions in Art. 6. č on open access to publicly funded research data to enable their re-use.</a:t>
            </a:r>
          </a:p>
          <a:p>
            <a:pPr marL="266700" indent="-38100"/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F0FEC-E526-44D8-27C9-F34A12F8417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CD968E-78A9-22C3-63DE-ADE5D6FC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Case of Slovenia: National legislation</a:t>
            </a:r>
          </a:p>
        </p:txBody>
      </p:sp>
    </p:spTree>
    <p:extLst>
      <p:ext uri="{BB962C8B-B14F-4D97-AF65-F5344CB8AC3E}">
        <p14:creationId xmlns:p14="http://schemas.microsoft.com/office/powerpoint/2010/main" val="273743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0687-433B-7B7F-218D-26377E229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249B5-C931-46B0-C302-9848E6699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63" y="644121"/>
            <a:ext cx="8432687" cy="5400600"/>
          </a:xfrm>
        </p:spPr>
        <p:txBody>
          <a:bodyPr/>
          <a:lstStyle/>
          <a:p>
            <a:pPr marL="182563" indent="0"/>
            <a:r>
              <a:rPr lang="en-US" sz="2300" dirty="0">
                <a:hlinkClick r:id="rId2"/>
              </a:rPr>
              <a:t>Decree on the Implementation of Scientific Research Work in Accordance with the Principles of Open Science</a:t>
            </a:r>
            <a:r>
              <a:rPr lang="en-US" sz="2300" dirty="0"/>
              <a:t> (adopted in 2023) with provisions on</a:t>
            </a:r>
          </a:p>
          <a:p>
            <a:pPr marL="266700" lvl="1" indent="-84138" algn="l"/>
            <a:r>
              <a:rPr lang="en-US" sz="2300" dirty="0"/>
              <a:t> </a:t>
            </a:r>
            <a:r>
              <a:rPr lang="en-US" dirty="0"/>
              <a:t>requirements and implementation of open access to </a:t>
            </a:r>
            <a:r>
              <a:rPr lang="en-US" b="1" dirty="0"/>
              <a:t>publications</a:t>
            </a:r>
            <a:r>
              <a:rPr lang="en-US" dirty="0"/>
              <a:t>, </a:t>
            </a:r>
          </a:p>
          <a:p>
            <a:pPr marL="266700" lvl="1" indent="-84138" algn="l"/>
            <a:r>
              <a:rPr lang="en-US" dirty="0"/>
              <a:t> to FAIR </a:t>
            </a:r>
            <a:r>
              <a:rPr lang="en-US" b="1" dirty="0"/>
              <a:t>research data and other </a:t>
            </a:r>
            <a:r>
              <a:rPr lang="en-US" dirty="0"/>
              <a:t>research results in digital form, </a:t>
            </a:r>
          </a:p>
          <a:p>
            <a:pPr marL="266700" lvl="1" indent="-84138" algn="l"/>
            <a:r>
              <a:rPr lang="en-US" dirty="0"/>
              <a:t> on managing </a:t>
            </a:r>
            <a:r>
              <a:rPr lang="en-US" b="1" dirty="0"/>
              <a:t>copyright </a:t>
            </a:r>
            <a:r>
              <a:rPr lang="en-US" dirty="0"/>
              <a:t>in accordance with the principles of open science,</a:t>
            </a:r>
          </a:p>
          <a:p>
            <a:pPr marL="266700" lvl="1" indent="-84138" algn="l"/>
            <a:r>
              <a:rPr lang="en-US" dirty="0"/>
              <a:t> involvement of the interested public in scientific research, </a:t>
            </a:r>
          </a:p>
          <a:p>
            <a:pPr marL="266700" lvl="1" indent="-84138" algn="l"/>
            <a:r>
              <a:rPr lang="en-US" dirty="0"/>
              <a:t> eligible costs of scientific research work in accordance with the principles of open science, </a:t>
            </a:r>
          </a:p>
          <a:p>
            <a:pPr marL="266700" lvl="1" indent="-84138" algn="l"/>
            <a:r>
              <a:rPr lang="en-US" dirty="0"/>
              <a:t> </a:t>
            </a:r>
            <a:r>
              <a:rPr lang="en-US" b="1" dirty="0"/>
              <a:t>change of research assessment</a:t>
            </a:r>
            <a:r>
              <a:rPr lang="en-US" dirty="0"/>
              <a:t>, </a:t>
            </a:r>
          </a:p>
          <a:p>
            <a:pPr marL="266700" lvl="1" indent="-84138" algn="l"/>
            <a:r>
              <a:rPr lang="en-US" dirty="0"/>
              <a:t> and </a:t>
            </a:r>
            <a:r>
              <a:rPr lang="en-US" b="1" dirty="0"/>
              <a:t>national ecosystem of open science</a:t>
            </a:r>
            <a:r>
              <a:rPr lang="en-US" dirty="0"/>
              <a:t>.</a:t>
            </a:r>
          </a:p>
          <a:p>
            <a:pPr marL="182563" indent="0"/>
            <a:r>
              <a:rPr lang="en-US" sz="2300" dirty="0"/>
              <a:t> </a:t>
            </a:r>
            <a:r>
              <a:rPr lang="en-US" sz="2300" dirty="0">
                <a:hlinkClick r:id="rId3"/>
              </a:rPr>
              <a:t>Rules on Conditions for Providing Library Public Service</a:t>
            </a:r>
            <a:r>
              <a:rPr lang="en-US" sz="2300" dirty="0"/>
              <a:t> (adopted in 2023) specifying in Art. 45(3) that academic libraries need to ensure open access to final works of studies and publications of employees of a higher education institution.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81FC9-2531-4D49-5679-F7B8FCDCD1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AFEECE-EED9-212C-F836-7BC56056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Case of Slovenia: National legislation</a:t>
            </a:r>
          </a:p>
        </p:txBody>
      </p:sp>
    </p:spTree>
    <p:extLst>
      <p:ext uri="{BB962C8B-B14F-4D97-AF65-F5344CB8AC3E}">
        <p14:creationId xmlns:p14="http://schemas.microsoft.com/office/powerpoint/2010/main" val="388442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EABF78-D96F-0796-9B3B-FD2D55AB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28700"/>
            <a:ext cx="8515350" cy="2330384"/>
          </a:xfrm>
        </p:spPr>
        <p:txBody>
          <a:bodyPr/>
          <a:lstStyle/>
          <a:p>
            <a:pPr fontAlgn="base"/>
            <a:r>
              <a:rPr lang="en-US" b="1" dirty="0"/>
              <a:t>Outdated practices persist </a:t>
            </a:r>
            <a:r>
              <a:rPr lang="en-US" dirty="0"/>
              <a:t>despite awareness of Open Science.</a:t>
            </a:r>
          </a:p>
          <a:p>
            <a:pPr fontAlgn="base"/>
            <a:r>
              <a:rPr lang="en-US" dirty="0"/>
              <a:t>Key issues:</a:t>
            </a:r>
          </a:p>
          <a:p>
            <a:pPr lvl="1" algn="l" fontAlgn="base"/>
            <a:r>
              <a:rPr lang="en-US" dirty="0"/>
              <a:t>Data published </a:t>
            </a:r>
            <a:r>
              <a:rPr lang="en-US" b="1" dirty="0"/>
              <a:t>without proper legal/ethical basis </a:t>
            </a:r>
            <a:r>
              <a:rPr lang="en-US" dirty="0"/>
              <a:t>(consent).</a:t>
            </a:r>
          </a:p>
          <a:p>
            <a:pPr lvl="1" algn="l" fontAlgn="base"/>
            <a:r>
              <a:rPr lang="en-US" b="1" dirty="0"/>
              <a:t>Insufficient documentation</a:t>
            </a:r>
            <a:r>
              <a:rPr lang="en-US" dirty="0"/>
              <a:t>.</a:t>
            </a:r>
          </a:p>
          <a:p>
            <a:pPr lvl="1" algn="l" fontAlgn="base"/>
            <a:r>
              <a:rPr lang="en-US" b="1" dirty="0"/>
              <a:t>Poor or missing metadata </a:t>
            </a:r>
            <a:r>
              <a:rPr lang="en-US" dirty="0"/>
              <a:t>→ limits reuse.</a:t>
            </a:r>
          </a:p>
          <a:p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8E26C-15E9-8616-3033-7F409376FC8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A8A29A-620D-3B6F-6CBA-CB6BC953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sl-SI" dirty="0"/>
          </a:p>
        </p:txBody>
      </p:sp>
      <p:pic>
        <p:nvPicPr>
          <p:cNvPr id="10" name="Picture 9" descr="A diagram of a diagram of a community&#10;&#10;AI-generated content may be incorrect.">
            <a:extLst>
              <a:ext uri="{FF2B5EF4-FFF2-40B4-BE49-F238E27FC236}">
                <a16:creationId xmlns:a16="http://schemas.microsoft.com/office/drawing/2014/main" id="{85EFAB71-F410-3368-0294-0832486D1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4" y="2587335"/>
            <a:ext cx="7930342" cy="44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61809"/>
      </p:ext>
    </p:extLst>
  </p:cSld>
  <p:clrMapOvr>
    <a:masterClrMapping/>
  </p:clrMapOvr>
</p:sld>
</file>

<file path=ppt/theme/theme1.xml><?xml version="1.0" encoding="utf-8"?>
<a:theme xmlns:a="http://schemas.openxmlformats.org/drawingml/2006/main" name="PPT_predloga_V7.2_01-20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redloga_V7.2_01-2021" id="{7F6BA096-338A-4401-84D2-B1AD93F987AF}" vid="{5CC03823-FF96-409F-B8B3-9192DE064B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PPT_predloga_V7.2_01-2021</Template>
  <TotalTime>8143</TotalTime>
  <Words>1798</Words>
  <Application>Microsoft Office PowerPoint</Application>
  <PresentationFormat>On-screen Show (4:3)</PresentationFormat>
  <Paragraphs>211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Fira Sans</vt:lpstr>
      <vt:lpstr>Fira Sans Light</vt:lpstr>
      <vt:lpstr>PT Sans Narrow</vt:lpstr>
      <vt:lpstr>Arial</vt:lpstr>
      <vt:lpstr>Calibri</vt:lpstr>
      <vt:lpstr>Tahoma</vt:lpstr>
      <vt:lpstr>Verdana</vt:lpstr>
      <vt:lpstr>PPT_predloga_V7.2_01-2021</vt:lpstr>
      <vt:lpstr>Unlocking Research Potential: The Role of Data Repositories in Supporting Researchers and Data Stewards </vt:lpstr>
      <vt:lpstr>PowerPoint Presentation</vt:lpstr>
      <vt:lpstr>Open Science: A Global Shift</vt:lpstr>
      <vt:lpstr>Research  data</vt:lpstr>
      <vt:lpstr>PowerPoint Presentation</vt:lpstr>
      <vt:lpstr>PowerPoint Presentation</vt:lpstr>
      <vt:lpstr>Case of Slovenia: National legislation</vt:lpstr>
      <vt:lpstr>Case of Slovenia: National legislation</vt:lpstr>
      <vt:lpstr>Challenges</vt:lpstr>
      <vt:lpstr>Action Plan for Open Science</vt:lpstr>
      <vt:lpstr>ADP - Arhiv družboslovnih podatkov Slovenian Social Science Data Archives</vt:lpstr>
      <vt:lpstr>PowerPoint Presentation</vt:lpstr>
      <vt:lpstr>How?</vt:lpstr>
      <vt:lpstr>Data Steward Training Program</vt:lpstr>
      <vt:lpstr>Handbook and manual</vt:lpstr>
      <vt:lpstr>PowerPoint Presentation</vt:lpstr>
      <vt:lpstr>FAIR Data Principles</vt:lpstr>
      <vt:lpstr>Persistent Identifiers</vt:lpstr>
      <vt:lpstr>Metadata Standards</vt:lpstr>
      <vt:lpstr>Indexed Data Repositories</vt:lpstr>
      <vt:lpstr>Access Categories</vt:lpstr>
      <vt:lpstr>Controlled Vocabularies</vt:lpstr>
      <vt:lpstr>Repository Licences</vt:lpstr>
      <vt:lpstr>Data Citation</vt:lpstr>
      <vt:lpstr>Key takeaways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Vipavc, Irena</dc:creator>
  <cp:lastModifiedBy>Vipavc Brvar, Irena</cp:lastModifiedBy>
  <cp:revision>49</cp:revision>
  <dcterms:created xsi:type="dcterms:W3CDTF">2021-03-08T16:12:17Z</dcterms:created>
  <dcterms:modified xsi:type="dcterms:W3CDTF">2025-10-06T12:49:00Z</dcterms:modified>
</cp:coreProperties>
</file>