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5"/>
  </p:notesMasterIdLst>
  <p:handoutMasterIdLst>
    <p:handoutMasterId r:id="rId46"/>
  </p:handoutMasterIdLst>
  <p:sldIdLst>
    <p:sldId id="266" r:id="rId5"/>
    <p:sldId id="350" r:id="rId6"/>
    <p:sldId id="368" r:id="rId7"/>
    <p:sldId id="369" r:id="rId8"/>
    <p:sldId id="376" r:id="rId9"/>
    <p:sldId id="370" r:id="rId10"/>
    <p:sldId id="356" r:id="rId11"/>
    <p:sldId id="359" r:id="rId12"/>
    <p:sldId id="389" r:id="rId13"/>
    <p:sldId id="390" r:id="rId14"/>
    <p:sldId id="388" r:id="rId15"/>
    <p:sldId id="391" r:id="rId16"/>
    <p:sldId id="371" r:id="rId17"/>
    <p:sldId id="366" r:id="rId18"/>
    <p:sldId id="378" r:id="rId19"/>
    <p:sldId id="377" r:id="rId20"/>
    <p:sldId id="361" r:id="rId21"/>
    <p:sldId id="381" r:id="rId22"/>
    <p:sldId id="367" r:id="rId23"/>
    <p:sldId id="341" r:id="rId24"/>
    <p:sldId id="380" r:id="rId25"/>
    <p:sldId id="379" r:id="rId26"/>
    <p:sldId id="382" r:id="rId27"/>
    <p:sldId id="299" r:id="rId28"/>
    <p:sldId id="372" r:id="rId29"/>
    <p:sldId id="394" r:id="rId30"/>
    <p:sldId id="395" r:id="rId31"/>
    <p:sldId id="397" r:id="rId32"/>
    <p:sldId id="396" r:id="rId33"/>
    <p:sldId id="398" r:id="rId34"/>
    <p:sldId id="399" r:id="rId35"/>
    <p:sldId id="392" r:id="rId36"/>
    <p:sldId id="400" r:id="rId37"/>
    <p:sldId id="401" r:id="rId38"/>
    <p:sldId id="393" r:id="rId39"/>
    <p:sldId id="373" r:id="rId40"/>
    <p:sldId id="344" r:id="rId41"/>
    <p:sldId id="347" r:id="rId42"/>
    <p:sldId id="402" r:id="rId43"/>
    <p:sldId id="403" r:id="rId44"/>
  </p:sldIdLst>
  <p:sldSz cx="17340263" cy="9753600"/>
  <p:notesSz cx="9874250"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86410" autoAdjust="0"/>
  </p:normalViewPr>
  <p:slideViewPr>
    <p:cSldViewPr snapToGrid="0" snapToObjects="1">
      <p:cViewPr varScale="1">
        <p:scale>
          <a:sx n="58" d="100"/>
          <a:sy n="58" d="100"/>
        </p:scale>
        <p:origin x="125"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10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24" y="0"/>
            <a:ext cx="4278842" cy="341065"/>
          </a:xfrm>
          <a:prstGeom prst="rect">
            <a:avLst/>
          </a:prstGeom>
        </p:spPr>
        <p:txBody>
          <a:bodyPr vert="horz" lIns="91440" tIns="45720" rIns="91440" bIns="45720" rtlCol="0"/>
          <a:lstStyle>
            <a:lvl1pPr algn="r">
              <a:defRPr sz="1200"/>
            </a:lvl1pPr>
          </a:lstStyle>
          <a:p>
            <a:fld id="{B899035F-0157-4EC5-BB77-F60611ED8B62}" type="datetimeFigureOut">
              <a:rPr lang="en-GB" smtClean="0"/>
              <a:t>23/11/2022</a:t>
            </a:fld>
            <a:endParaRPr lang="en-GB"/>
          </a:p>
        </p:txBody>
      </p:sp>
      <p:sp>
        <p:nvSpPr>
          <p:cNvPr id="4" name="Footer Placeholder 3"/>
          <p:cNvSpPr>
            <a:spLocks noGrp="1"/>
          </p:cNvSpPr>
          <p:nvPr>
            <p:ph type="ftr" sz="quarter" idx="2"/>
          </p:nvPr>
        </p:nvSpPr>
        <p:spPr>
          <a:xfrm>
            <a:off x="0" y="6456611"/>
            <a:ext cx="4278842" cy="3410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24" y="6456611"/>
            <a:ext cx="4278842" cy="341064"/>
          </a:xfrm>
          <a:prstGeom prst="rect">
            <a:avLst/>
          </a:prstGeom>
        </p:spPr>
        <p:txBody>
          <a:bodyPr vert="horz" lIns="91440" tIns="45720" rIns="91440" bIns="45720" rtlCol="0" anchor="b"/>
          <a:lstStyle>
            <a:lvl1pPr algn="r">
              <a:defRPr sz="1200"/>
            </a:lvl1pPr>
          </a:lstStyle>
          <a:p>
            <a:fld id="{BE727963-40AA-4406-A656-F35346B35AE7}" type="slidenum">
              <a:rPr lang="en-GB" smtClean="0"/>
              <a:t>‹#›</a:t>
            </a:fld>
            <a:endParaRPr lang="en-GB"/>
          </a:p>
        </p:txBody>
      </p:sp>
    </p:spTree>
    <p:extLst>
      <p:ext uri="{BB962C8B-B14F-4D97-AF65-F5344CB8AC3E}">
        <p14:creationId xmlns:p14="http://schemas.microsoft.com/office/powerpoint/2010/main" val="111348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2673350" y="509588"/>
            <a:ext cx="4527550" cy="2547937"/>
          </a:xfrm>
          <a:prstGeom prst="rect">
            <a:avLst/>
          </a:prstGeom>
        </p:spPr>
        <p:txBody>
          <a:bodyPr/>
          <a:lstStyle/>
          <a:p>
            <a:endParaRPr/>
          </a:p>
        </p:txBody>
      </p:sp>
      <p:sp>
        <p:nvSpPr>
          <p:cNvPr id="201" name="Shape 201"/>
          <p:cNvSpPr>
            <a:spLocks noGrp="1"/>
          </p:cNvSpPr>
          <p:nvPr>
            <p:ph type="body" sz="quarter" idx="1"/>
          </p:nvPr>
        </p:nvSpPr>
        <p:spPr>
          <a:xfrm>
            <a:off x="1316567" y="3228896"/>
            <a:ext cx="7241116" cy="305895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1316567" y="3228896"/>
            <a:ext cx="7241116"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Key focus on data management planning during the entire data lifecycle. Reinforcing that the DMP is more than an additional document researchers must prepare, and more the skeleton of their research project. </a:t>
            </a:r>
            <a:endParaRPr dirty="0"/>
          </a:p>
        </p:txBody>
      </p:sp>
      <p:sp>
        <p:nvSpPr>
          <p:cNvPr id="138" name="Google Shape;138;p11:notes"/>
          <p:cNvSpPr>
            <a:spLocks noGrp="1" noRot="1" noChangeAspect="1"/>
          </p:cNvSpPr>
          <p:nvPr>
            <p:ph type="sldImg" idx="2"/>
          </p:nvPr>
        </p:nvSpPr>
        <p:spPr>
          <a:xfrm>
            <a:off x="2673350" y="509588"/>
            <a:ext cx="4527550" cy="2547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87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Sharing data</a:t>
            </a:r>
            <a:r>
              <a:rPr lang="en-GB" baseline="0" dirty="0" smtClean="0"/>
              <a:t> ‘on-demand’ proves to be inefficient. The owner of the data often does not respond, or even he is not accessible anymore…</a:t>
            </a:r>
            <a:endParaRPr lang="en-GB" dirty="0"/>
          </a:p>
        </p:txBody>
      </p:sp>
    </p:spTree>
    <p:extLst>
      <p:ext uri="{BB962C8B-B14F-4D97-AF65-F5344CB8AC3E}">
        <p14:creationId xmlns:p14="http://schemas.microsoft.com/office/powerpoint/2010/main" val="401112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Balancing</a:t>
            </a:r>
            <a:r>
              <a:rPr lang="sl-SI" baseline="0" dirty="0" smtClean="0"/>
              <a:t> </a:t>
            </a:r>
            <a:r>
              <a:rPr lang="sl-SI" baseline="0" dirty="0" err="1" smtClean="0"/>
              <a:t>the</a:t>
            </a:r>
            <a:r>
              <a:rPr lang="sl-SI" baseline="0" dirty="0" smtClean="0"/>
              <a:t> </a:t>
            </a:r>
            <a:r>
              <a:rPr lang="sl-SI" baseline="0" dirty="0" err="1" smtClean="0"/>
              <a:t>purpuse</a:t>
            </a:r>
            <a:r>
              <a:rPr lang="sl-SI" baseline="0" dirty="0" smtClean="0"/>
              <a:t> (</a:t>
            </a:r>
            <a:r>
              <a:rPr lang="sl-SI" baseline="0" dirty="0" err="1" smtClean="0"/>
              <a:t>benefit</a:t>
            </a:r>
            <a:r>
              <a:rPr lang="sl-SI" baseline="0" dirty="0" smtClean="0"/>
              <a:t>) of a </a:t>
            </a:r>
            <a:r>
              <a:rPr lang="sl-SI" baseline="0" dirty="0" err="1" smtClean="0"/>
              <a:t>study</a:t>
            </a:r>
            <a:r>
              <a:rPr lang="sl-SI" baseline="0" dirty="0" smtClean="0"/>
              <a:t> </a:t>
            </a:r>
            <a:r>
              <a:rPr lang="sl-SI" baseline="0" dirty="0" err="1" smtClean="0"/>
              <a:t>and</a:t>
            </a:r>
            <a:r>
              <a:rPr lang="sl-SI" baseline="0" dirty="0" smtClean="0"/>
              <a:t> </a:t>
            </a:r>
            <a:r>
              <a:rPr lang="sl-SI" baseline="0" dirty="0" err="1" smtClean="0"/>
              <a:t>participants</a:t>
            </a:r>
            <a:r>
              <a:rPr lang="sl-SI" baseline="0" dirty="0" smtClean="0"/>
              <a:t> </a:t>
            </a:r>
            <a:r>
              <a:rPr lang="sl-SI" baseline="0" dirty="0" err="1" smtClean="0"/>
              <a:t>burden</a:t>
            </a:r>
            <a:r>
              <a:rPr lang="sl-SI" baseline="0" dirty="0" smtClean="0"/>
              <a:t>… </a:t>
            </a:r>
            <a:endParaRPr lang="en-GB" dirty="0"/>
          </a:p>
        </p:txBody>
      </p:sp>
    </p:spTree>
    <p:extLst>
      <p:ext uri="{BB962C8B-B14F-4D97-AF65-F5344CB8AC3E}">
        <p14:creationId xmlns:p14="http://schemas.microsoft.com/office/powerpoint/2010/main" val="116184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1316567" y="3228896"/>
            <a:ext cx="7241116"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a:t>When it comes to teaching on ethical considerations drawing the attention that behind social sciences data there are actual human participants is of key importance. Explaining how both researchers and archivists are always balancing sharing FAIR and Open data with ethical considerations. </a:t>
            </a:r>
            <a:endParaRPr/>
          </a:p>
        </p:txBody>
      </p:sp>
      <p:sp>
        <p:nvSpPr>
          <p:cNvPr id="66" name="Google Shape;66;p3:notes"/>
          <p:cNvSpPr>
            <a:spLocks noGrp="1" noRot="1" noChangeAspect="1"/>
          </p:cNvSpPr>
          <p:nvPr>
            <p:ph type="sldImg" idx="2"/>
          </p:nvPr>
        </p:nvSpPr>
        <p:spPr>
          <a:xfrm>
            <a:off x="2673350" y="509588"/>
            <a:ext cx="4527550" cy="2547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85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1316567" y="3228896"/>
            <a:ext cx="7241116"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a:t>Providing clear examples of what a consent form should include and again highlighting the roles of data stewards in helping researchers conduct both ethical and legal research.</a:t>
            </a:r>
            <a:endParaRPr/>
          </a:p>
        </p:txBody>
      </p:sp>
      <p:sp>
        <p:nvSpPr>
          <p:cNvPr id="86" name="Google Shape;86;p6:notes"/>
          <p:cNvSpPr>
            <a:spLocks noGrp="1" noRot="1" noChangeAspect="1"/>
          </p:cNvSpPr>
          <p:nvPr>
            <p:ph type="sldImg" idx="2"/>
          </p:nvPr>
        </p:nvSpPr>
        <p:spPr>
          <a:xfrm>
            <a:off x="2673350" y="509588"/>
            <a:ext cx="4527550" cy="2547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58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637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66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1316567" y="3228896"/>
            <a:ext cx="7241116" cy="305895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0" name="Google Shape;170;p3:notes"/>
          <p:cNvSpPr>
            <a:spLocks noGrp="1" noRot="1" noChangeAspect="1"/>
          </p:cNvSpPr>
          <p:nvPr>
            <p:ph type="sldImg" idx="2"/>
          </p:nvPr>
        </p:nvSpPr>
        <p:spPr>
          <a:xfrm>
            <a:off x="2673350" y="509588"/>
            <a:ext cx="4527550" cy="254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3637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1316567" y="3228896"/>
            <a:ext cx="7241116" cy="305895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4" name="Google Shape;194;p6:notes"/>
          <p:cNvSpPr>
            <a:spLocks noGrp="1" noRot="1" noChangeAspect="1"/>
          </p:cNvSpPr>
          <p:nvPr>
            <p:ph type="sldImg" idx="2"/>
          </p:nvPr>
        </p:nvSpPr>
        <p:spPr>
          <a:xfrm>
            <a:off x="2673350" y="509588"/>
            <a:ext cx="4527550" cy="254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052887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rgbClr val="94C2E9"/>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t>cessda.eu</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4" name="Picture 3">
            <a:extLst>
              <a:ext uri="{FF2B5EF4-FFF2-40B4-BE49-F238E27FC236}">
                <a16:creationId xmlns:a16="http://schemas.microsoft.com/office/drawing/2014/main" id="{C5E36834-6554-4864-818F-941E3569B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99897" y="626969"/>
            <a:ext cx="2914650" cy="781050"/>
          </a:xfrm>
          <a:prstGeom prst="rect">
            <a:avLst/>
          </a:prstGeom>
        </p:spPr>
      </p:pic>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grpSp>
        <p:nvGrpSpPr>
          <p:cNvPr id="10" name="Group 9">
            <a:extLst>
              <a:ext uri="{FF2B5EF4-FFF2-40B4-BE49-F238E27FC236}">
                <a16:creationId xmlns:a16="http://schemas.microsoft.com/office/drawing/2014/main" id="{358E1AC9-7319-49EB-9836-98317985DF35}"/>
              </a:ext>
            </a:extLst>
          </p:cNvPr>
          <p:cNvGrpSpPr/>
          <p:nvPr userDrawn="1"/>
        </p:nvGrpSpPr>
        <p:grpSpPr>
          <a:xfrm>
            <a:off x="1241530" y="8869744"/>
            <a:ext cx="1068804" cy="490158"/>
            <a:chOff x="1241530" y="8869744"/>
            <a:chExt cx="1068804" cy="490158"/>
          </a:xfrm>
        </p:grpSpPr>
        <p:pic>
          <p:nvPicPr>
            <p:cNvPr id="5" name="Picture 4">
              <a:extLst>
                <a:ext uri="{FF2B5EF4-FFF2-40B4-BE49-F238E27FC236}">
                  <a16:creationId xmlns:a16="http://schemas.microsoft.com/office/drawing/2014/main" id="{5584DCEE-F19B-4C5A-87C4-1DBE96E645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9" name="Picture 8">
              <a:extLst>
                <a:ext uri="{FF2B5EF4-FFF2-40B4-BE49-F238E27FC236}">
                  <a16:creationId xmlns:a16="http://schemas.microsoft.com/office/drawing/2014/main" id="{5912B13F-E928-4545-8DD0-BC5A11428A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6585" y="256238"/>
            <a:ext cx="2609216" cy="1848828"/>
          </a:xfrm>
          <a:prstGeom prst="rect">
            <a:avLst/>
          </a:prstGeom>
        </p:spPr>
      </p:pic>
      <p:sp>
        <p:nvSpPr>
          <p:cNvPr id="11" name="TextBox 10"/>
          <p:cNvSpPr txBox="1"/>
          <p:nvPr userDrawn="1"/>
        </p:nvSpPr>
        <p:spPr>
          <a:xfrm>
            <a:off x="6669024" y="792480"/>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rtlCol="0">
            <a:noAutofit/>
          </a:bodyPr>
          <a:lstStyle/>
          <a:p>
            <a:pPr marL="0" marR="0" indent="0" algn="l" defTabSz="584200" rtl="0" eaLnBrk="1" latinLnBrk="0" hangingPunct="1">
              <a:lnSpc>
                <a:spcPct val="100000"/>
              </a:lnSpc>
              <a:spcBef>
                <a:spcPts val="0"/>
              </a:spcBef>
              <a:spcAft>
                <a:spcPts val="0"/>
              </a:spcAft>
              <a:buClrTx/>
              <a:buSzTx/>
              <a:buFontTx/>
              <a:buNone/>
              <a:tabLst/>
            </a:pPr>
            <a:endParaRPr lang="sl-SI" sz="44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2" name="Rectangle 11"/>
          <p:cNvSpPr/>
          <p:nvPr userDrawn="1"/>
        </p:nvSpPr>
        <p:spPr>
          <a:xfrm>
            <a:off x="5653833" y="1180652"/>
            <a:ext cx="8392757" cy="954107"/>
          </a:xfrm>
          <a:prstGeom prst="rect">
            <a:avLst/>
          </a:prstGeom>
        </p:spPr>
        <p:txBody>
          <a:bodyPr wrap="square">
            <a:spAutoFit/>
          </a:bodyPr>
          <a:lstStyle/>
          <a:p>
            <a:pPr marL="0" marR="0" indent="0" algn="l" defTabSz="584200" rtl="0" eaLnBrk="1" latinLnBrk="0" hangingPunct="1">
              <a:lnSpc>
                <a:spcPct val="100000"/>
              </a:lnSpc>
              <a:spcBef>
                <a:spcPts val="0"/>
              </a:spcBef>
              <a:spcAft>
                <a:spcPts val="0"/>
              </a:spcAft>
              <a:buClrTx/>
              <a:buSzTx/>
              <a:buFontTx/>
              <a:buNone/>
              <a:tabLst/>
            </a:pPr>
            <a:r>
              <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Arhiv Družboslovnih Podatkov</a:t>
            </a:r>
          </a:p>
          <a:p>
            <a:pPr marL="0" marR="0" indent="0" algn="l" defTabSz="584200" rtl="0" eaLnBrk="1" latinLnBrk="0" hangingPunct="1">
              <a:lnSpc>
                <a:spcPct val="100000"/>
              </a:lnSpc>
              <a:spcBef>
                <a:spcPts val="0"/>
              </a:spcBef>
              <a:spcAft>
                <a:spcPts val="0"/>
              </a:spcAft>
              <a:buClrTx/>
              <a:buSzTx/>
              <a:buFontTx/>
              <a:buNone/>
              <a:tabLst/>
            </a:pPr>
            <a:r>
              <a:rPr lang="sl-SI" sz="2800" b="0" i="0" u="none" strike="noStrike" cap="none" spc="0" baseline="0" dirty="0" err="1"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Slovenian</a:t>
            </a:r>
            <a:r>
              <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 Social Science Data </a:t>
            </a:r>
            <a:r>
              <a:rPr lang="sl-SI" sz="2800" b="0" i="0" u="none" strike="noStrike" cap="none" spc="0" baseline="0" dirty="0" err="1"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Archives</a:t>
            </a:r>
            <a:endPar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endParaRPr>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75902" y="7143920"/>
            <a:ext cx="4925570" cy="2465154"/>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cessda.eu</a:t>
            </a:r>
          </a:p>
        </p:txBody>
      </p:sp>
      <p:sp>
        <p:nvSpPr>
          <p:cNvPr id="63" name="@CESSDA_Data"/>
          <p:cNvSpPr txBox="1"/>
          <p:nvPr/>
        </p:nvSpPr>
        <p:spPr>
          <a:xfrm>
            <a:off x="5845801" y="8175179"/>
            <a:ext cx="1917192"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@CESSDA_Data</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pic>
        <p:nvPicPr>
          <p:cNvPr id="15" name="Picture 14">
            <a:extLst>
              <a:ext uri="{FF2B5EF4-FFF2-40B4-BE49-F238E27FC236}">
                <a16:creationId xmlns:a16="http://schemas.microsoft.com/office/drawing/2014/main" id="{403D95B7-25C2-4857-AD65-2ECBA44D5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5665" y="8058696"/>
            <a:ext cx="757121" cy="757121"/>
          </a:xfrm>
          <a:prstGeom prst="rect">
            <a:avLst/>
          </a:prstGeom>
        </p:spPr>
      </p:pic>
      <p:pic>
        <p:nvPicPr>
          <p:cNvPr id="5" name="Picture 4">
            <a:extLst>
              <a:ext uri="{FF2B5EF4-FFF2-40B4-BE49-F238E27FC236}">
                <a16:creationId xmlns:a16="http://schemas.microsoft.com/office/drawing/2014/main" id="{AB29422E-78C7-4D95-B2B0-ED09A1BEB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570437" y="647225"/>
            <a:ext cx="2844110" cy="779276"/>
          </a:xfrm>
          <a:prstGeom prst="rect">
            <a:avLst/>
          </a:prstGeom>
        </p:spPr>
      </p:pic>
      <p:grpSp>
        <p:nvGrpSpPr>
          <p:cNvPr id="17" name="Group 16">
            <a:extLst>
              <a:ext uri="{FF2B5EF4-FFF2-40B4-BE49-F238E27FC236}">
                <a16:creationId xmlns:a16="http://schemas.microsoft.com/office/drawing/2014/main" id="{599E0CF2-C829-48CF-BC41-79A6C1B8E508}"/>
              </a:ext>
            </a:extLst>
          </p:cNvPr>
          <p:cNvGrpSpPr/>
          <p:nvPr userDrawn="1"/>
        </p:nvGrpSpPr>
        <p:grpSpPr>
          <a:xfrm>
            <a:off x="1241530" y="8869744"/>
            <a:ext cx="1068804" cy="490158"/>
            <a:chOff x="1241530" y="8869744"/>
            <a:chExt cx="1068804" cy="490158"/>
          </a:xfrm>
        </p:grpSpPr>
        <p:pic>
          <p:nvPicPr>
            <p:cNvPr id="18" name="Picture 17">
              <a:extLst>
                <a:ext uri="{FF2B5EF4-FFF2-40B4-BE49-F238E27FC236}">
                  <a16:creationId xmlns:a16="http://schemas.microsoft.com/office/drawing/2014/main" id="{0AB00F47-CE91-4CBC-9BCC-716C4A1BC8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9" name="Picture 18">
              <a:extLst>
                <a:ext uri="{FF2B5EF4-FFF2-40B4-BE49-F238E27FC236}">
                  <a16:creationId xmlns:a16="http://schemas.microsoft.com/office/drawing/2014/main" id="{265F21F2-1AE0-4DE3-A564-69DA87DBC31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spTree>
    <p:extLst>
      <p:ext uri="{BB962C8B-B14F-4D97-AF65-F5344CB8AC3E}">
        <p14:creationId xmlns:p14="http://schemas.microsoft.com/office/powerpoint/2010/main" val="1552068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5" name="Body Level One…"/>
          <p:cNvSpPr txBox="1">
            <a:spLocks noGrp="1"/>
          </p:cNvSpPr>
          <p:nvPr>
            <p:ph type="body" idx="1"/>
          </p:nvPr>
        </p:nvSpPr>
        <p:spPr>
          <a:xfrm>
            <a:off x="908781" y="2496211"/>
            <a:ext cx="14716508" cy="4998906"/>
          </a:xfrm>
          <a:prstGeom prst="rect">
            <a:avLst/>
          </a:prstGeom>
        </p:spPr>
        <p:txBody>
          <a:bodyPr/>
          <a:lstStyle>
            <a:lvl1pPr marL="584200" indent="-584200">
              <a:buSzPct val="73000"/>
              <a:buBlip>
                <a:blip r:embed="rId3"/>
              </a:buBlip>
              <a:defRPr>
                <a:latin typeface="Tahoma" panose="020B0604030504040204" pitchFamily="34" charset="0"/>
                <a:ea typeface="Tahoma" panose="020B0604030504040204" pitchFamily="34" charset="0"/>
                <a:cs typeface="Tahoma" panose="020B0604030504040204" pitchFamily="34" charset="0"/>
              </a:defRPr>
            </a:lvl1pPr>
            <a:lvl2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2pPr>
            <a:lvl3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3pPr>
            <a:lvl4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4pPr>
            <a:lvl5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6" name="Rectangle"/>
          <p:cNvSpPr/>
          <p:nvPr/>
        </p:nvSpPr>
        <p:spPr>
          <a:xfrm>
            <a:off x="-1" y="885495"/>
            <a:ext cx="595950"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17" name="Line"/>
          <p:cNvSpPr/>
          <p:nvPr/>
        </p:nvSpPr>
        <p:spPr>
          <a:xfrm>
            <a:off x="1714974" y="9119886"/>
            <a:ext cx="13910316"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Slide Number">
            <a:extLst>
              <a:ext uri="{FF2B5EF4-FFF2-40B4-BE49-F238E27FC236}">
                <a16:creationId xmlns:a16="http://schemas.microsoft.com/office/drawing/2014/main" id="{5C7323E1-68AA-F44D-A64A-BA4B606E8F80}"/>
              </a:ext>
            </a:extLst>
          </p:cNvPr>
          <p:cNvSpPr txBox="1">
            <a:spLocks noGrp="1"/>
          </p:cNvSpPr>
          <p:nvPr>
            <p:ph type="sldNum" sz="quarter" idx="2"/>
          </p:nvPr>
        </p:nvSpPr>
        <p:spPr>
          <a:xfrm>
            <a:off x="15979978" y="8957733"/>
            <a:ext cx="606477"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
        <p:nvSpPr>
          <p:cNvPr id="9" name="Title Text">
            <a:extLst>
              <a:ext uri="{FF2B5EF4-FFF2-40B4-BE49-F238E27FC236}">
                <a16:creationId xmlns:a16="http://schemas.microsoft.com/office/drawing/2014/main" id="{94E0C260-697D-8741-AF6F-EFA2BE5C49FF}"/>
              </a:ext>
            </a:extLst>
          </p:cNvPr>
          <p:cNvSpPr txBox="1">
            <a:spLocks noGrp="1"/>
          </p:cNvSpPr>
          <p:nvPr>
            <p:ph type="title"/>
          </p:nvPr>
        </p:nvSpPr>
        <p:spPr>
          <a:xfrm>
            <a:off x="908781" y="885495"/>
            <a:ext cx="14716508" cy="997079"/>
          </a:xfrm>
          <a:prstGeom prst="rect">
            <a:avLst/>
          </a:prstGeom>
        </p:spPr>
        <p:txBody>
          <a:bodyPr>
            <a:normAutofit/>
          </a:bodyPr>
          <a:lstStyle>
            <a:lvl1pPr>
              <a:defRPr sz="5800">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dirty="0"/>
          </a:p>
        </p:txBody>
      </p:sp>
      <p:pic>
        <p:nvPicPr>
          <p:cNvPr id="3" name="Picture 2">
            <a:extLst>
              <a:ext uri="{FF2B5EF4-FFF2-40B4-BE49-F238E27FC236}">
                <a16:creationId xmlns:a16="http://schemas.microsoft.com/office/drawing/2014/main" id="{A79EB277-9E0A-4830-B351-30766B55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980" y="9191482"/>
            <a:ext cx="1511602" cy="41417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Line">
            <a:extLst>
              <a:ext uri="{FF2B5EF4-FFF2-40B4-BE49-F238E27FC236}">
                <a16:creationId xmlns:a16="http://schemas.microsoft.com/office/drawing/2014/main" id="{F36FD28B-4732-9D43-AF88-09E0C40A2E2B}"/>
              </a:ext>
            </a:extLst>
          </p:cNvPr>
          <p:cNvSpPr/>
          <p:nvPr userDrawn="1"/>
        </p:nvSpPr>
        <p:spPr>
          <a:xfrm>
            <a:off x="2546956" y="4682067"/>
            <a:ext cx="12699160" cy="1"/>
          </a:xfrm>
          <a:prstGeom prst="line">
            <a:avLst/>
          </a:prstGeom>
          <a:ln w="25400">
            <a:solidFill>
              <a:srgbClr val="6A6C77"/>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4" name="Line">
            <a:extLst>
              <a:ext uri="{FF2B5EF4-FFF2-40B4-BE49-F238E27FC236}">
                <a16:creationId xmlns:a16="http://schemas.microsoft.com/office/drawing/2014/main" id="{00692688-3221-6B44-AA39-6ED724A6C7FF}"/>
              </a:ext>
            </a:extLst>
          </p:cNvPr>
          <p:cNvSpPr/>
          <p:nvPr userDrawn="1"/>
        </p:nvSpPr>
        <p:spPr>
          <a:xfrm>
            <a:off x="2546956" y="4682067"/>
            <a:ext cx="2068305" cy="1"/>
          </a:xfrm>
          <a:prstGeom prst="line">
            <a:avLst/>
          </a:prstGeom>
          <a:ln w="88900">
            <a:solidFill>
              <a:srgbClr val="B7D2EB"/>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Text Placeholder 7">
            <a:extLst>
              <a:ext uri="{FF2B5EF4-FFF2-40B4-BE49-F238E27FC236}">
                <a16:creationId xmlns:a16="http://schemas.microsoft.com/office/drawing/2014/main" id="{5A8F8198-6A16-854C-8206-0BC7D2F0CC2C}"/>
              </a:ext>
            </a:extLst>
          </p:cNvPr>
          <p:cNvSpPr>
            <a:spLocks noGrp="1"/>
          </p:cNvSpPr>
          <p:nvPr>
            <p:ph type="body" sz="quarter" idx="10" hasCustomPrompt="1"/>
          </p:nvPr>
        </p:nvSpPr>
        <p:spPr>
          <a:xfrm>
            <a:off x="2546428" y="3467100"/>
            <a:ext cx="12700388" cy="1214438"/>
          </a:xfrm>
          <a:prstGeom prst="rect">
            <a:avLst/>
          </a:prstGeom>
        </p:spPr>
        <p:txBody>
          <a:bodyPr>
            <a:noAutofit/>
          </a:bodyPr>
          <a:lstStyle>
            <a:lvl1pPr marL="0" indent="0">
              <a:buNone/>
              <a:defRPr sz="8000">
                <a:latin typeface="Tahoma" panose="020B0604030504040204" pitchFamily="34" charset="0"/>
                <a:ea typeface="Tahoma" panose="020B0604030504040204" pitchFamily="34" charset="0"/>
                <a:cs typeface="Tahoma" panose="020B0604030504040204" pitchFamily="34" charset="0"/>
              </a:defRPr>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5F47BF14-C4B7-DE4F-9844-F4446785C952}"/>
              </a:ext>
            </a:extLst>
          </p:cNvPr>
          <p:cNvSpPr>
            <a:spLocks noGrp="1"/>
          </p:cNvSpPr>
          <p:nvPr>
            <p:ph type="body" sz="quarter" idx="11" hasCustomPrompt="1"/>
          </p:nvPr>
        </p:nvSpPr>
        <p:spPr>
          <a:xfrm>
            <a:off x="6705804" y="5346700"/>
            <a:ext cx="8540310" cy="800100"/>
          </a:xfrm>
          <a:prstGeom prst="rect">
            <a:avLst/>
          </a:prstGeom>
        </p:spPr>
        <p:txBody>
          <a:bodyPr>
            <a:normAutofit/>
          </a:bodyPr>
          <a:lstStyle>
            <a:lvl1pPr marL="0" indent="0">
              <a:buNone/>
              <a:defRPr sz="2000" i="1">
                <a:latin typeface="Tahoma" panose="020B0604030504040204" pitchFamily="34" charset="0"/>
                <a:ea typeface="Tahoma" panose="020B0604030504040204" pitchFamily="34" charset="0"/>
                <a:cs typeface="Tahoma" panose="020B0604030504040204" pitchFamily="34" charset="0"/>
              </a:defRPr>
            </a:lvl1pPr>
          </a:lstStyle>
          <a:p>
            <a:r>
              <a:rPr lang="nb-NO" dirty="0" err="1"/>
              <a:t>firstname.surname@cessda.eu</a:t>
            </a:r>
            <a:endParaRPr lang="nb-NO" dirty="0"/>
          </a:p>
        </p:txBody>
      </p:sp>
      <p:grpSp>
        <p:nvGrpSpPr>
          <p:cNvPr id="11" name="Group 10">
            <a:extLst>
              <a:ext uri="{FF2B5EF4-FFF2-40B4-BE49-F238E27FC236}">
                <a16:creationId xmlns:a16="http://schemas.microsoft.com/office/drawing/2014/main" id="{43F0297B-E1DD-4E89-85B8-43348A4B0790}"/>
              </a:ext>
            </a:extLst>
          </p:cNvPr>
          <p:cNvGrpSpPr/>
          <p:nvPr userDrawn="1"/>
        </p:nvGrpSpPr>
        <p:grpSpPr>
          <a:xfrm>
            <a:off x="1241530" y="8869744"/>
            <a:ext cx="1068804" cy="490158"/>
            <a:chOff x="1241530" y="8869744"/>
            <a:chExt cx="1068804" cy="490158"/>
          </a:xfrm>
        </p:grpSpPr>
        <p:pic>
          <p:nvPicPr>
            <p:cNvPr id="12" name="Picture 11">
              <a:extLst>
                <a:ext uri="{FF2B5EF4-FFF2-40B4-BE49-F238E27FC236}">
                  <a16:creationId xmlns:a16="http://schemas.microsoft.com/office/drawing/2014/main" id="{036CD7F6-661F-41BF-BC67-51E83F5DA3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6" name="Picture 15">
              <a:extLst>
                <a:ext uri="{FF2B5EF4-FFF2-40B4-BE49-F238E27FC236}">
                  <a16:creationId xmlns:a16="http://schemas.microsoft.com/office/drawing/2014/main" id="{62124E88-12A1-47AB-B3FB-AF07AAEFF9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spTree>
    <p:extLst>
      <p:ext uri="{BB962C8B-B14F-4D97-AF65-F5344CB8AC3E}">
        <p14:creationId xmlns:p14="http://schemas.microsoft.com/office/powerpoint/2010/main" val="32461047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Content">
  <p:cSld name="Split Conte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649130" y="452967"/>
            <a:ext cx="7577369" cy="1422401"/>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FFFFFF"/>
              </a:buClr>
              <a:buSzPts val="5800"/>
              <a:buFont typeface="Tahoma"/>
              <a:buNone/>
              <a:defRPr sz="5800">
                <a:solidFill>
                  <a:srgbClr val="FFFFFF"/>
                </a:solidFill>
                <a:latin typeface="Tahoma"/>
                <a:ea typeface="Tahoma"/>
                <a:cs typeface="Tahoma"/>
                <a:sym typeface="Tahoma"/>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
        <p:nvSpPr>
          <p:cNvPr id="32" name="Google Shape;32;p16"/>
          <p:cNvSpPr txBox="1">
            <a:spLocks noGrp="1"/>
          </p:cNvSpPr>
          <p:nvPr>
            <p:ph type="body" idx="1"/>
          </p:nvPr>
        </p:nvSpPr>
        <p:spPr>
          <a:xfrm>
            <a:off x="649131" y="7903675"/>
            <a:ext cx="7577370" cy="12635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FFFFFF"/>
              </a:buClr>
              <a:buSzPts val="2800"/>
              <a:buFont typeface="Tahoma"/>
              <a:buNone/>
              <a:defRPr>
                <a:solidFill>
                  <a:srgbClr val="FFFFFF"/>
                </a:solidFill>
                <a:latin typeface="Tahoma"/>
                <a:ea typeface="Tahoma"/>
                <a:cs typeface="Tahoma"/>
                <a:sym typeface="Tahoma"/>
              </a:defRPr>
            </a:lvl1pPr>
            <a:lvl2pPr marL="914400" lvl="1" indent="-228600" algn="l">
              <a:lnSpc>
                <a:spcPct val="100000"/>
              </a:lnSpc>
              <a:spcBef>
                <a:spcPts val="600"/>
              </a:spcBef>
              <a:spcAft>
                <a:spcPts val="0"/>
              </a:spcAft>
              <a:buClr>
                <a:srgbClr val="FFFFFF"/>
              </a:buClr>
              <a:buSzPts val="2800"/>
              <a:buFont typeface="Tahoma"/>
              <a:buNone/>
              <a:defRPr>
                <a:solidFill>
                  <a:srgbClr val="FFFFFF"/>
                </a:solidFill>
              </a:defRPr>
            </a:lvl2pPr>
            <a:lvl3pPr marL="1371600" lvl="2" indent="-228600" algn="l">
              <a:lnSpc>
                <a:spcPct val="100000"/>
              </a:lnSpc>
              <a:spcBef>
                <a:spcPts val="600"/>
              </a:spcBef>
              <a:spcAft>
                <a:spcPts val="0"/>
              </a:spcAft>
              <a:buClr>
                <a:srgbClr val="FFFFFF"/>
              </a:buClr>
              <a:buSzPts val="2800"/>
              <a:buFont typeface="Tahoma"/>
              <a:buNone/>
              <a:defRPr>
                <a:solidFill>
                  <a:srgbClr val="FFFFFF"/>
                </a:solidFill>
              </a:defRPr>
            </a:lvl3pPr>
            <a:lvl4pPr marL="1828800" lvl="3" indent="-228600" algn="l">
              <a:lnSpc>
                <a:spcPct val="100000"/>
              </a:lnSpc>
              <a:spcBef>
                <a:spcPts val="600"/>
              </a:spcBef>
              <a:spcAft>
                <a:spcPts val="0"/>
              </a:spcAft>
              <a:buClr>
                <a:srgbClr val="FFFFFF"/>
              </a:buClr>
              <a:buSzPts val="2800"/>
              <a:buFont typeface="Tahoma"/>
              <a:buNone/>
              <a:defRPr>
                <a:solidFill>
                  <a:srgbClr val="FFFFFF"/>
                </a:solidFill>
              </a:defRPr>
            </a:lvl4pPr>
            <a:lvl5pPr marL="2286000" lvl="4" indent="-228600" algn="l">
              <a:lnSpc>
                <a:spcPct val="100000"/>
              </a:lnSpc>
              <a:spcBef>
                <a:spcPts val="600"/>
              </a:spcBef>
              <a:spcAft>
                <a:spcPts val="0"/>
              </a:spcAft>
              <a:buClr>
                <a:srgbClr val="FFFFFF"/>
              </a:buClr>
              <a:buSzPts val="2800"/>
              <a:buFont typeface="Tahoma"/>
              <a:buNone/>
              <a:defRPr>
                <a:solidFill>
                  <a:srgbClr val="FFFFFF"/>
                </a:solidFill>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33" name="Google Shape;33;p16"/>
          <p:cNvSpPr>
            <a:spLocks noGrp="1"/>
          </p:cNvSpPr>
          <p:nvPr>
            <p:ph type="pic" idx="2"/>
          </p:nvPr>
        </p:nvSpPr>
        <p:spPr>
          <a:xfrm>
            <a:off x="9770832" y="2311400"/>
            <a:ext cx="6604202" cy="6375400"/>
          </a:xfrm>
          <a:prstGeom prst="rect">
            <a:avLst/>
          </a:prstGeom>
          <a:noFill/>
          <a:ln>
            <a:noFill/>
          </a:ln>
        </p:spPr>
      </p:sp>
    </p:spTree>
    <p:extLst>
      <p:ext uri="{BB962C8B-B14F-4D97-AF65-F5344CB8AC3E}">
        <p14:creationId xmlns:p14="http://schemas.microsoft.com/office/powerpoint/2010/main" val="161655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pty Slide" type="tx">
  <p:cSld name="Empty Sl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7"/>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36" name="Google Shape;36;p17"/>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sp>
        <p:nvSpPr>
          <p:cNvPr id="37" name="Google Shape;37;p17"/>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no-NO"/>
              <a:t>‹#›</a:t>
            </a:fld>
            <a:endParaRPr/>
          </a:p>
        </p:txBody>
      </p:sp>
      <p:pic>
        <p:nvPicPr>
          <p:cNvPr id="38" name="Google Shape;38;p17"/>
          <p:cNvPicPr preferRelativeResize="0"/>
          <p:nvPr/>
        </p:nvPicPr>
        <p:blipFill rotWithShape="1">
          <a:blip r:embed="rId3">
            <a:alphaModFix/>
          </a:blip>
          <a:srcRect/>
          <a:stretch/>
        </p:blipFill>
        <p:spPr>
          <a:xfrm>
            <a:off x="152980" y="9191482"/>
            <a:ext cx="1511602" cy="414174"/>
          </a:xfrm>
          <a:prstGeom prst="rect">
            <a:avLst/>
          </a:prstGeom>
          <a:noFill/>
          <a:ln>
            <a:noFill/>
          </a:ln>
        </p:spPr>
      </p:pic>
    </p:spTree>
    <p:extLst>
      <p:ext uri="{BB962C8B-B14F-4D97-AF65-F5344CB8AC3E}">
        <p14:creationId xmlns:p14="http://schemas.microsoft.com/office/powerpoint/2010/main" val="226080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1800"/>
              <a:buNone/>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
        <p:nvSpPr>
          <p:cNvPr id="34" name="Google Shape;34;p24"/>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600"/>
              </a:spcBef>
              <a:spcAft>
                <a:spcPts val="0"/>
              </a:spcAft>
              <a:buClr>
                <a:srgbClr val="6A6C76"/>
              </a:buClr>
              <a:buSzPts val="2610"/>
              <a:buChar char="•"/>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35" name="Google Shape;35;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6" name="Google Shape;36;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7" name="Google Shape;37;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55185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lang="en-GB" noProof="0"/>
              <a:t>Title Text</a:t>
            </a:r>
          </a:p>
        </p:txBody>
      </p:sp>
      <p:sp>
        <p:nvSpPr>
          <p:cNvPr id="3" name="Text Placeholder 2">
            <a:extLst>
              <a:ext uri="{FF2B5EF4-FFF2-40B4-BE49-F238E27FC236}">
                <a16:creationId xmlns:a16="http://schemas.microsoft.com/office/drawing/2014/main" id="{A48F344C-268C-4A0A-BDA3-2228A9F77DF0}"/>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sldLayoutIdLst>
    <p:sldLayoutId id="2147483653" r:id="rId1"/>
    <p:sldLayoutId id="2147483666" r:id="rId2"/>
    <p:sldLayoutId id="2147483658" r:id="rId3"/>
    <p:sldLayoutId id="2147483665" r:id="rId4"/>
    <p:sldLayoutId id="2147483667" r:id="rId5"/>
    <p:sldLayoutId id="2147483668" r:id="rId6"/>
    <p:sldLayoutId id="2147483669" r:id="rId7"/>
  </p:sldLayoutIdLst>
  <p:transition spd="med"/>
  <p:hf hdr="0" ftr="0" dt="0"/>
  <p:txStyles>
    <p:titleStyle>
      <a:lvl1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2pPr>
      <a:lvl3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3pPr>
      <a:lvl4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4pPr>
      <a:lvl5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5pPr>
      <a:lvl6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6pPr>
      <a:lvl7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7pPr>
      <a:lvl8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8pPr>
      <a:lvl9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9pPr>
    </p:titleStyle>
    <p:bodyStyle>
      <a:lvl1pPr marL="444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p:bodyStyle>
    <p:otherStyle>
      <a:lvl1pPr marL="0" marR="0" indent="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77/0038038517708140" TargetMode="External"/><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kdataservice.ac.uk/learning-hub/research-data-management/ethical-issues/consent-for-data-sharing/" TargetMode="External"/><Relationship Id="rId2" Type="http://schemas.openxmlformats.org/officeDocument/2006/relationships/hyperlink" Target="https://www.icpsr.umich.edu/web/pages/datamanagement/confidentiality/conf-language.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managing-qualitative-data.org/exercises/5/"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i.org/10.1038/s41597-021-00981-0"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oi.org/10.1016/j.xgen.2021.100028"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ukdataservice.ac.uk/help/secure-lab/what-is-the-five-safes-framework/" TargetMode="External"/><Relationship Id="rId4" Type="http://schemas.openxmlformats.org/officeDocument/2006/relationships/hyperlink" Target="https://en.wikipedia.org/wiki/Five_saf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2218/ijdc.v12i2.518"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7802/1166"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social-science-data-editors.github.io/template_README/templates/README.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dialliance.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dp.fdv.uni-lj.si/opisi/popis11p/"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5281/zenodo.6246973" TargetMode="Externa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hyperlink" Target="https://codata.org/initiatives/data-skills/ddi-training-webinars/ddi-controlled-vocabularies-the-cessda-workbench-skos-and-xko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elsst.cessda.eu/index.html"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hyperlink" Target="https://ddialliance.org/Specification/DDI-Codebook/2.5/XMLSchema/field_level_documentation_files/schemas/codebook_xsd/elements/anlysUnit.html" TargetMode="External"/><Relationship Id="rId5" Type="http://schemas.openxmlformats.org/officeDocument/2006/relationships/hyperlink" Target="https://ddialliance.org/Specification/DDI-Codebook/2.5/XMLSchema/field_level_documentation_files/schemas/codebook_xsd/elements/anlyUnit.html" TargetMode="External"/><Relationship Id="rId4" Type="http://schemas.openxmlformats.org/officeDocument/2006/relationships/hyperlink" Target="http://www.ddialliance.org/Specification/DDI-Codebook/2.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vocabularies.cessda.eu/vocabulary/TypeOfInstrument?lang=en" TargetMode="External"/><Relationship Id="rId2" Type="http://schemas.openxmlformats.org/officeDocument/2006/relationships/hyperlink" Target="https://vocabularies.cessda.eu/vocabulary/SamplingProcedure?lang=en" TargetMode="Externa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vocabularies.cessda.eu/vocabulary/ModeOfCollection?lang=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uropeansocialsurvey.org/docs/round11/questionnaire/ESS11_project_specification.pdf"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e3data.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Janez.Stebe@FDV.Uni-Lj.S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seriss.eu/wp-content/uploads/2019/11/D6.3-Report-on-legal-and-ethical-framework-and-strategies...__FINAL.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EE8CF5-9502-4E76-9976-9A6525C3B387}"/>
              </a:ext>
            </a:extLst>
          </p:cNvPr>
          <p:cNvSpPr>
            <a:spLocks noGrp="1"/>
          </p:cNvSpPr>
          <p:nvPr>
            <p:ph type="body" sz="quarter" idx="13"/>
          </p:nvPr>
        </p:nvSpPr>
        <p:spPr/>
        <p:txBody>
          <a:bodyPr>
            <a:noAutofit/>
          </a:bodyPr>
          <a:lstStyle/>
          <a:p>
            <a:r>
              <a:rPr lang="en-GB" sz="5000" noProof="0" dirty="0" smtClean="0"/>
              <a:t>Applying </a:t>
            </a:r>
            <a:r>
              <a:rPr lang="en-GB" sz="5000" noProof="0" dirty="0"/>
              <a:t>FAIR data principles in social sciences</a:t>
            </a:r>
          </a:p>
        </p:txBody>
      </p:sp>
      <p:sp>
        <p:nvSpPr>
          <p:cNvPr id="13" name="Text Placeholder 12">
            <a:extLst>
              <a:ext uri="{FF2B5EF4-FFF2-40B4-BE49-F238E27FC236}">
                <a16:creationId xmlns:a16="http://schemas.microsoft.com/office/drawing/2014/main" id="{B27E549C-058E-4A94-AE7D-59BFFA3BF9D9}"/>
              </a:ext>
            </a:extLst>
          </p:cNvPr>
          <p:cNvSpPr>
            <a:spLocks noGrp="1"/>
          </p:cNvSpPr>
          <p:nvPr>
            <p:ph type="body" sz="quarter" idx="14"/>
          </p:nvPr>
        </p:nvSpPr>
        <p:spPr>
          <a:xfrm>
            <a:off x="2394860" y="5016501"/>
            <a:ext cx="12150196" cy="810155"/>
          </a:xfrm>
        </p:spPr>
        <p:txBody>
          <a:bodyPr>
            <a:normAutofit fontScale="92500"/>
          </a:bodyPr>
          <a:lstStyle/>
          <a:p>
            <a:r>
              <a:rPr lang="en-GB" noProof="0" dirty="0" smtClean="0"/>
              <a:t>Part 2 – Metadata and study related documentation</a:t>
            </a:r>
            <a:endParaRPr lang="en-GB" noProof="0" dirty="0"/>
          </a:p>
        </p:txBody>
      </p:sp>
      <p:sp>
        <p:nvSpPr>
          <p:cNvPr id="14" name="Text Placeholder 13">
            <a:extLst>
              <a:ext uri="{FF2B5EF4-FFF2-40B4-BE49-F238E27FC236}">
                <a16:creationId xmlns:a16="http://schemas.microsoft.com/office/drawing/2014/main" id="{F44B310E-6454-4954-B153-A8DC14C0B57D}"/>
              </a:ext>
            </a:extLst>
          </p:cNvPr>
          <p:cNvSpPr>
            <a:spLocks noGrp="1"/>
          </p:cNvSpPr>
          <p:nvPr>
            <p:ph type="body" sz="quarter" idx="15"/>
          </p:nvPr>
        </p:nvSpPr>
        <p:spPr/>
        <p:txBody>
          <a:bodyPr/>
          <a:lstStyle/>
          <a:p>
            <a:r>
              <a:rPr lang="en-GB" noProof="0" dirty="0" smtClean="0"/>
              <a:t>Janez Štebe (ADP/UL/CESSDA)</a:t>
            </a:r>
            <a:endParaRPr lang="en-GB" noProof="0" dirty="0"/>
          </a:p>
        </p:txBody>
      </p:sp>
      <p:sp>
        <p:nvSpPr>
          <p:cNvPr id="15" name="Text Placeholder 14">
            <a:extLst>
              <a:ext uri="{FF2B5EF4-FFF2-40B4-BE49-F238E27FC236}">
                <a16:creationId xmlns:a16="http://schemas.microsoft.com/office/drawing/2014/main" id="{8C3D2373-9B72-4A86-A44A-5459BF81F23D}"/>
              </a:ext>
            </a:extLst>
          </p:cNvPr>
          <p:cNvSpPr>
            <a:spLocks noGrp="1"/>
          </p:cNvSpPr>
          <p:nvPr>
            <p:ph type="body" sz="quarter" idx="16"/>
          </p:nvPr>
        </p:nvSpPr>
        <p:spPr>
          <a:xfrm>
            <a:off x="2410958" y="6908800"/>
            <a:ext cx="9826971" cy="520700"/>
          </a:xfrm>
        </p:spPr>
        <p:txBody>
          <a:bodyPr>
            <a:normAutofit/>
          </a:bodyPr>
          <a:lstStyle/>
          <a:p>
            <a:r>
              <a:rPr lang="en-GB" noProof="0" dirty="0" smtClean="0"/>
              <a:t>23. November 2022/ Lecture at </a:t>
            </a:r>
            <a:r>
              <a:rPr lang="en-GB" noProof="0" dirty="0" err="1" smtClean="0"/>
              <a:t>Rigas</a:t>
            </a:r>
            <a:r>
              <a:rPr lang="en-GB" noProof="0" dirty="0" smtClean="0"/>
              <a:t> </a:t>
            </a:r>
            <a:r>
              <a:rPr lang="en-GB" noProof="0" dirty="0" err="1" smtClean="0"/>
              <a:t>Stradina</a:t>
            </a:r>
            <a:r>
              <a:rPr lang="en-GB" noProof="0" dirty="0" smtClean="0"/>
              <a:t> University Doctoral school </a:t>
            </a:r>
            <a:endParaRPr lang="en-GB" noProof="0" dirty="0"/>
          </a:p>
        </p:txBody>
      </p:sp>
    </p:spTree>
    <p:extLst>
      <p:ext uri="{BB962C8B-B14F-4D97-AF65-F5344CB8AC3E}">
        <p14:creationId xmlns:p14="http://schemas.microsoft.com/office/powerpoint/2010/main" val="37674608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01" y="2496211"/>
            <a:ext cx="4652488" cy="4998906"/>
          </a:xfrm>
        </p:spPr>
        <p:txBody>
          <a:bodyPr/>
          <a:lstStyle/>
          <a:p>
            <a:r>
              <a:rPr lang="en-GB" noProof="0" dirty="0" smtClean="0"/>
              <a:t>Decision making framework for publishing Tw. Data</a:t>
            </a:r>
          </a:p>
          <a:p>
            <a:endParaRPr lang="en-GB" noProof="0" dirty="0" smtClean="0"/>
          </a:p>
          <a:p>
            <a:r>
              <a:rPr lang="en-GB" noProof="0" dirty="0" smtClean="0"/>
              <a:t>Distinguish  </a:t>
            </a:r>
          </a:p>
          <a:p>
            <a:pPr lvl="1"/>
            <a:r>
              <a:rPr lang="en-GB" noProof="0" dirty="0" smtClean="0"/>
              <a:t>Public (no consent) </a:t>
            </a:r>
          </a:p>
          <a:p>
            <a:pPr lvl="1"/>
            <a:r>
              <a:rPr lang="en-GB" noProof="0" dirty="0" smtClean="0"/>
              <a:t>Opt-out </a:t>
            </a:r>
          </a:p>
          <a:p>
            <a:pPr lvl="1"/>
            <a:r>
              <a:rPr lang="en-GB" noProof="0" dirty="0" smtClean="0"/>
              <a:t>Opt-in </a:t>
            </a:r>
          </a:p>
        </p:txBody>
      </p:sp>
      <p:sp>
        <p:nvSpPr>
          <p:cNvPr id="3" name="Title 2"/>
          <p:cNvSpPr>
            <a:spLocks noGrp="1"/>
          </p:cNvSpPr>
          <p:nvPr>
            <p:ph type="title"/>
          </p:nvPr>
        </p:nvSpPr>
        <p:spPr/>
        <p:txBody>
          <a:bodyPr/>
          <a:lstStyle/>
          <a:p>
            <a:endParaRPr lang="en-GB" noProof="0" dirty="0"/>
          </a:p>
        </p:txBody>
      </p:sp>
      <p:pic>
        <p:nvPicPr>
          <p:cNvPr id="4" name="Obrázek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210" y="-321215"/>
            <a:ext cx="9331891" cy="10830552"/>
          </a:xfrm>
          <a:prstGeom prst="rect">
            <a:avLst/>
          </a:prstGeom>
          <a:noFill/>
          <a:ln>
            <a:noFill/>
          </a:ln>
        </p:spPr>
      </p:pic>
      <p:sp>
        <p:nvSpPr>
          <p:cNvPr id="6" name="Rectangle 5"/>
          <p:cNvSpPr/>
          <p:nvPr/>
        </p:nvSpPr>
        <p:spPr>
          <a:xfrm>
            <a:off x="11797028" y="7551939"/>
            <a:ext cx="5543235" cy="2031325"/>
          </a:xfrm>
          <a:prstGeom prst="rect">
            <a:avLst/>
          </a:prstGeom>
        </p:spPr>
        <p:txBody>
          <a:bodyPr wrap="square">
            <a:spAutoFit/>
          </a:bodyPr>
          <a:lstStyle/>
          <a:p>
            <a:pPr algn="l"/>
            <a:r>
              <a:rPr lang="en-US" sz="1800" b="0" dirty="0"/>
              <a:t>Williams, Matthew L, Pete </a:t>
            </a:r>
            <a:r>
              <a:rPr lang="en-US" sz="1800" b="0" dirty="0" err="1"/>
              <a:t>Burnap</a:t>
            </a:r>
            <a:r>
              <a:rPr lang="en-US" sz="1800" b="0" dirty="0"/>
              <a:t>, and Luke Sloan. ‘Towards an Ethical Framework for Publishing Twitter Data in Social Research: Taking into Account Users’ Views, Online Context and Algorithmic Estimation’. </a:t>
            </a:r>
            <a:r>
              <a:rPr lang="en-US" sz="1800" b="0" i="1" dirty="0"/>
              <a:t>Sociology</a:t>
            </a:r>
            <a:r>
              <a:rPr lang="en-US" sz="1800" b="0" dirty="0"/>
              <a:t> 51, no. 6 (December 2017): 1149–68. </a:t>
            </a:r>
            <a:r>
              <a:rPr lang="en-US" sz="1800" b="0" dirty="0">
                <a:hlinkClick r:id="rId3"/>
              </a:rPr>
              <a:t>https://doi.org/10.1177/0038038517708140</a:t>
            </a:r>
            <a:r>
              <a:rPr lang="en-US" sz="1800" b="0" dirty="0"/>
              <a:t>.</a:t>
            </a:r>
          </a:p>
        </p:txBody>
      </p:sp>
      <p:sp>
        <p:nvSpPr>
          <p:cNvPr id="5" name="Slide Number Placeholder 4"/>
          <p:cNvSpPr>
            <a:spLocks noGrp="1"/>
          </p:cNvSpPr>
          <p:nvPr>
            <p:ph type="sldNum" sz="quarter" idx="2"/>
          </p:nvPr>
        </p:nvSpPr>
        <p:spPr/>
        <p:txBody>
          <a:bodyPr/>
          <a:lstStyle/>
          <a:p>
            <a:fld id="{86CB4B4D-7CA3-9044-876B-883B54F8677D}" type="slidenum">
              <a:rPr lang="it-IT" smtClean="0"/>
              <a:pPr/>
              <a:t>10</a:t>
            </a:fld>
            <a:endParaRPr lang="it-IT" dirty="0"/>
          </a:p>
        </p:txBody>
      </p:sp>
    </p:spTree>
    <p:extLst>
      <p:ext uri="{BB962C8B-B14F-4D97-AF65-F5344CB8AC3E}">
        <p14:creationId xmlns:p14="http://schemas.microsoft.com/office/powerpoint/2010/main" val="126719276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noProof="0" dirty="0" smtClean="0"/>
              <a:t>Recommended Informed Consent Language for Data Sharing</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67432007"/>
              </p:ext>
            </p:extLst>
          </p:nvPr>
        </p:nvGraphicFramePr>
        <p:xfrm>
          <a:off x="11839312" y="1882574"/>
          <a:ext cx="4419472" cy="6817360"/>
        </p:xfrm>
        <a:graphic>
          <a:graphicData uri="http://schemas.openxmlformats.org/drawingml/2006/table">
            <a:tbl>
              <a:tblPr firstRow="1" firstCol="1" bandRow="1">
                <a:tableStyleId>{5940675A-B579-460E-94D1-54222C63F5DA}</a:tableStyleId>
              </a:tblPr>
              <a:tblGrid>
                <a:gridCol w="4419472">
                  <a:extLst>
                    <a:ext uri="{9D8B030D-6E8A-4147-A177-3AD203B41FA5}">
                      <a16:colId xmlns:a16="http://schemas.microsoft.com/office/drawing/2014/main" val="1685026735"/>
                    </a:ext>
                  </a:extLst>
                </a:gridCol>
              </a:tblGrid>
              <a:tr h="660185">
                <a:tc>
                  <a:txBody>
                    <a:bodyPr/>
                    <a:lstStyle/>
                    <a:p>
                      <a:pPr marL="342900" lvl="0" indent="-342900">
                        <a:lnSpc>
                          <a:spcPct val="115000"/>
                        </a:lnSpc>
                        <a:spcBef>
                          <a:spcPts val="1000"/>
                        </a:spcBef>
                        <a:spcAft>
                          <a:spcPts val="1000"/>
                        </a:spcAft>
                        <a:buFont typeface="+mj-lt"/>
                        <a:buAutoNum type="arabicPeriod"/>
                      </a:pPr>
                      <a:r>
                        <a:rPr lang="en-GB" sz="2000" spc="-20" noProof="0" dirty="0" smtClean="0">
                          <a:effectLst/>
                        </a:rPr>
                        <a:t>Future use and reuse of the information by others.</a:t>
                      </a:r>
                      <a:endParaRPr lang="en-GB" sz="2000" spc="-20" noProof="0" dirty="0">
                        <a:solidFill>
                          <a:srgbClr val="21232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6924172"/>
                  </a:ext>
                </a:extLst>
              </a:tr>
              <a:tr h="4860123">
                <a:tc>
                  <a:txBody>
                    <a:bodyPr/>
                    <a:lstStyle/>
                    <a:p>
                      <a:pPr marL="342900" lvl="0" indent="-342900" algn="l">
                        <a:lnSpc>
                          <a:spcPct val="115000"/>
                        </a:lnSpc>
                        <a:spcBef>
                          <a:spcPts val="1000"/>
                        </a:spcBef>
                        <a:spcAft>
                          <a:spcPts val="1000"/>
                        </a:spcAft>
                        <a:buFont typeface="Symbol" panose="05050102010706020507" pitchFamily="18" charset="2"/>
                        <a:buChar char=""/>
                      </a:pPr>
                      <a:r>
                        <a:rPr lang="en-GB" sz="2000" spc="-20" noProof="0" dirty="0" smtClean="0">
                          <a:effectLst/>
                        </a:rPr>
                        <a:t>Specify in which form the data will be deposited, e.g. de-identified, </a:t>
                      </a:r>
                      <a:r>
                        <a:rPr lang="en-GB" sz="2000" spc="-20" noProof="0" dirty="0" err="1" smtClean="0">
                          <a:effectLst/>
                        </a:rPr>
                        <a:t>pseudonymised</a:t>
                      </a:r>
                      <a:r>
                        <a:rPr lang="en-GB" sz="2000" spc="-20" noProof="0" dirty="0" smtClean="0">
                          <a:effectLst/>
                        </a:rPr>
                        <a:t> transcripts, audio recording, survey database, etc.; and if needed repeat the statement for each form of data you plan to deposit.</a:t>
                      </a:r>
                    </a:p>
                    <a:p>
                      <a:pPr marL="342900" lvl="0" indent="-342900" algn="l">
                        <a:lnSpc>
                          <a:spcPct val="115000"/>
                        </a:lnSpc>
                        <a:spcBef>
                          <a:spcPts val="1000"/>
                        </a:spcBef>
                        <a:spcAft>
                          <a:spcPts val="1000"/>
                        </a:spcAft>
                        <a:buFont typeface="Symbol" panose="05050102010706020507" pitchFamily="18" charset="2"/>
                        <a:buChar char=""/>
                      </a:pPr>
                      <a:r>
                        <a:rPr lang="en-GB" sz="2000" spc="-20" noProof="0" dirty="0" smtClean="0">
                          <a:effectLst/>
                        </a:rPr>
                        <a:t>Specify whether deposited data will be de-identified, and how. </a:t>
                      </a:r>
                    </a:p>
                    <a:p>
                      <a:pPr marL="342900" lvl="0" indent="-342900" algn="l">
                        <a:lnSpc>
                          <a:spcPct val="115000"/>
                        </a:lnSpc>
                        <a:spcBef>
                          <a:spcPts val="1000"/>
                        </a:spcBef>
                        <a:spcAft>
                          <a:spcPts val="1000"/>
                        </a:spcAft>
                        <a:buFont typeface="Symbol" panose="05050102010706020507" pitchFamily="18" charset="2"/>
                        <a:buChar char=""/>
                      </a:pPr>
                      <a:r>
                        <a:rPr lang="en-GB" sz="2000" spc="-20" noProof="0" dirty="0" smtClean="0">
                          <a:effectLst/>
                        </a:rPr>
                        <a:t>Specify whether use or access restrictions will apply to the data in future, e.g. exclude commercial use, apply safeguarded access, etc.; and </a:t>
                      </a:r>
                      <a:r>
                        <a:rPr lang="en-GB" sz="2000" b="1" spc="-20" noProof="0" dirty="0" smtClean="0">
                          <a:effectLst/>
                        </a:rPr>
                        <a:t>discuss these restrictions with the repository in advance</a:t>
                      </a:r>
                      <a:r>
                        <a:rPr lang="en-GB" sz="2000" spc="-20" noProof="0" dirty="0" smtClean="0">
                          <a:effectLst/>
                        </a:rPr>
                        <a:t>.</a:t>
                      </a:r>
                      <a:endParaRPr lang="en-GB" sz="2000" spc="-20" noProof="0" dirty="0">
                        <a:solidFill>
                          <a:srgbClr val="21232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7903271"/>
                  </a:ext>
                </a:extLst>
              </a:tr>
            </a:tbl>
          </a:graphicData>
        </a:graphic>
      </p:graphicFrame>
      <p:sp>
        <p:nvSpPr>
          <p:cNvPr id="6" name="Text Placeholder 1"/>
          <p:cNvSpPr>
            <a:spLocks noGrp="1"/>
          </p:cNvSpPr>
          <p:nvPr>
            <p:ph type="body" idx="1"/>
          </p:nvPr>
        </p:nvSpPr>
        <p:spPr>
          <a:xfrm>
            <a:off x="908781" y="2496211"/>
            <a:ext cx="10627690" cy="4998906"/>
          </a:xfrm>
        </p:spPr>
        <p:txBody>
          <a:bodyPr>
            <a:normAutofit fontScale="92500" lnSpcReduction="20000"/>
          </a:bodyPr>
          <a:lstStyle/>
          <a:p>
            <a:r>
              <a:rPr lang="en-GB" noProof="0" dirty="0" smtClean="0"/>
              <a:t>Some concerns</a:t>
            </a:r>
          </a:p>
          <a:p>
            <a:pPr lvl="1"/>
            <a:r>
              <a:rPr lang="en-GB" b="1" noProof="0" dirty="0" smtClean="0"/>
              <a:t>Term "anonymous" is left open to interpretation </a:t>
            </a:r>
          </a:p>
          <a:p>
            <a:pPr lvl="1"/>
            <a:r>
              <a:rPr lang="en-GB" noProof="0" dirty="0" smtClean="0"/>
              <a:t>Avoid: „Only the research team will have access to information“</a:t>
            </a:r>
          </a:p>
          <a:p>
            <a:pPr lvl="1"/>
            <a:r>
              <a:rPr lang="en-GB" noProof="0" dirty="0" smtClean="0"/>
              <a:t>Do not mention an expiration </a:t>
            </a:r>
            <a:r>
              <a:rPr lang="en-GB" dirty="0" smtClean="0"/>
              <a:t>time period or promise </a:t>
            </a:r>
            <a:r>
              <a:rPr lang="en-GB" dirty="0" err="1" smtClean="0"/>
              <a:t>th</a:t>
            </a:r>
            <a:r>
              <a:rPr lang="sl-SI" dirty="0" smtClean="0"/>
              <a:t>at</a:t>
            </a:r>
            <a:r>
              <a:rPr lang="en-GB" dirty="0" smtClean="0"/>
              <a:t> </a:t>
            </a:r>
            <a:r>
              <a:rPr lang="en-GB" dirty="0" smtClean="0"/>
              <a:t>all data will be destroyed. </a:t>
            </a:r>
          </a:p>
          <a:p>
            <a:endParaRPr lang="en-GB" b="1" noProof="0" dirty="0" smtClean="0"/>
          </a:p>
          <a:p>
            <a:r>
              <a:rPr lang="en-GB" b="1" noProof="0" dirty="0" smtClean="0"/>
              <a:t>Better: </a:t>
            </a:r>
          </a:p>
          <a:p>
            <a:pPr lvl="1"/>
            <a:r>
              <a:rPr lang="en-GB" b="1" noProof="0" dirty="0" smtClean="0"/>
              <a:t>„</a:t>
            </a:r>
            <a:r>
              <a:rPr lang="en-GB" noProof="0" dirty="0" smtClean="0"/>
              <a:t>Any personal information that could identify you will be removed or changed before files are shared with other researchers“</a:t>
            </a:r>
          </a:p>
          <a:p>
            <a:pPr lvl="1"/>
            <a:r>
              <a:rPr lang="en-GB" noProof="0" dirty="0" smtClean="0"/>
              <a:t>It avoid vague meaning of ‚anonymous‘. </a:t>
            </a:r>
          </a:p>
          <a:p>
            <a:pPr lvl="1"/>
            <a:r>
              <a:rPr lang="en-GB" noProof="0" dirty="0" smtClean="0"/>
              <a:t>It does not promise all indirect identifiers will be removed: preserves the possibility of sharing data under restricted regime</a:t>
            </a:r>
          </a:p>
        </p:txBody>
      </p:sp>
      <p:sp>
        <p:nvSpPr>
          <p:cNvPr id="7" name="Rectangle 6"/>
          <p:cNvSpPr/>
          <p:nvPr/>
        </p:nvSpPr>
        <p:spPr>
          <a:xfrm>
            <a:off x="1028592" y="7693255"/>
            <a:ext cx="8667750" cy="923330"/>
          </a:xfrm>
          <a:prstGeom prst="rect">
            <a:avLst/>
          </a:prstGeom>
        </p:spPr>
        <p:txBody>
          <a:bodyPr>
            <a:spAutoFit/>
          </a:bodyPr>
          <a:lstStyle/>
          <a:p>
            <a:pPr algn="l"/>
            <a:r>
              <a:rPr lang="sl-SI" sz="1800" dirty="0" err="1" smtClean="0">
                <a:hlinkClick r:id="rId2"/>
              </a:rPr>
              <a:t>See</a:t>
            </a:r>
            <a:r>
              <a:rPr lang="sl-SI" sz="1800" dirty="0" smtClean="0">
                <a:hlinkClick r:id="rId2"/>
              </a:rPr>
              <a:t> more on </a:t>
            </a:r>
            <a:r>
              <a:rPr lang="en-GB" sz="1800" dirty="0" smtClean="0">
                <a:hlinkClick r:id="rId2"/>
              </a:rPr>
              <a:t>https</a:t>
            </a:r>
            <a:r>
              <a:rPr lang="en-GB" sz="1800" dirty="0">
                <a:hlinkClick r:id="rId2"/>
              </a:rPr>
              <a:t>://</a:t>
            </a:r>
            <a:r>
              <a:rPr lang="en-GB" sz="1800" dirty="0" smtClean="0">
                <a:hlinkClick r:id="rId2"/>
              </a:rPr>
              <a:t>www.icpsr.umich.edu/web/pages/datamanagement/confidentiality/conf-language.html</a:t>
            </a:r>
            <a:r>
              <a:rPr lang="sl-SI" sz="1800" dirty="0" smtClean="0"/>
              <a:t> </a:t>
            </a:r>
            <a:endParaRPr lang="en-GB" sz="1800" dirty="0"/>
          </a:p>
        </p:txBody>
      </p:sp>
      <p:sp>
        <p:nvSpPr>
          <p:cNvPr id="8" name="Rectangle 7"/>
          <p:cNvSpPr/>
          <p:nvPr/>
        </p:nvSpPr>
        <p:spPr>
          <a:xfrm>
            <a:off x="10622071" y="8739548"/>
            <a:ext cx="6312714" cy="646331"/>
          </a:xfrm>
          <a:prstGeom prst="rect">
            <a:avLst/>
          </a:prstGeom>
        </p:spPr>
        <p:txBody>
          <a:bodyPr wrap="square">
            <a:spAutoFit/>
          </a:bodyPr>
          <a:lstStyle/>
          <a:p>
            <a:r>
              <a:rPr lang="en-GB" sz="1800" dirty="0">
                <a:hlinkClick r:id="rId3"/>
              </a:rPr>
              <a:t>https://ukdataservice.ac.uk/learning-hub/research-data-management/ethical-issues/consent-for-data-sharing</a:t>
            </a:r>
            <a:r>
              <a:rPr lang="en-GB" sz="1800" dirty="0" smtClean="0">
                <a:hlinkClick r:id="rId3"/>
              </a:rPr>
              <a:t>/</a:t>
            </a:r>
            <a:r>
              <a:rPr lang="sl-SI" sz="1800" dirty="0" smtClean="0"/>
              <a:t> </a:t>
            </a:r>
            <a:endParaRPr lang="en-GB" sz="180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11</a:t>
            </a:fld>
            <a:endParaRPr lang="it-IT" dirty="0"/>
          </a:p>
        </p:txBody>
      </p:sp>
    </p:spTree>
    <p:extLst>
      <p:ext uri="{BB962C8B-B14F-4D97-AF65-F5344CB8AC3E}">
        <p14:creationId xmlns:p14="http://schemas.microsoft.com/office/powerpoint/2010/main" val="26614650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Questions for consent section?</a:t>
            </a:r>
            <a:endParaRPr lang="en-GB" noProof="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12</a:t>
            </a:fld>
            <a:endParaRPr lang="it-IT" dirty="0"/>
          </a:p>
        </p:txBody>
      </p:sp>
      <p:sp>
        <p:nvSpPr>
          <p:cNvPr id="4" name="Rectangle 3"/>
          <p:cNvSpPr/>
          <p:nvPr/>
        </p:nvSpPr>
        <p:spPr>
          <a:xfrm>
            <a:off x="1463040" y="4692134"/>
            <a:ext cx="12893040" cy="1569660"/>
          </a:xfrm>
          <a:prstGeom prst="rect">
            <a:avLst/>
          </a:prstGeom>
        </p:spPr>
        <p:txBody>
          <a:bodyPr wrap="square">
            <a:spAutoFit/>
          </a:bodyPr>
          <a:lstStyle/>
          <a:p>
            <a:pPr algn="l"/>
            <a:r>
              <a:rPr lang="sl-SI" b="0" dirty="0" err="1" smtClean="0">
                <a:solidFill>
                  <a:srgbClr val="111111"/>
                </a:solidFill>
                <a:latin typeface="Open Sans" panose="020B0606030504020204" pitchFamily="34" charset="0"/>
              </a:rPr>
              <a:t>Exercise</a:t>
            </a:r>
            <a:r>
              <a:rPr lang="sl-SI" b="0" dirty="0" smtClean="0">
                <a:solidFill>
                  <a:srgbClr val="111111"/>
                </a:solidFill>
                <a:latin typeface="Open Sans" panose="020B0606030504020204" pitchFamily="34" charset="0"/>
              </a:rPr>
              <a:t>: </a:t>
            </a:r>
          </a:p>
          <a:p>
            <a:pPr algn="l"/>
            <a:endParaRPr lang="sl-SI" b="0" dirty="0">
              <a:solidFill>
                <a:srgbClr val="111111"/>
              </a:solidFill>
              <a:latin typeface="Open Sans" panose="020B0606030504020204" pitchFamily="34" charset="0"/>
            </a:endParaRPr>
          </a:p>
          <a:p>
            <a:pPr algn="l"/>
            <a:r>
              <a:rPr lang="en-US" b="0" dirty="0" smtClean="0">
                <a:solidFill>
                  <a:srgbClr val="111111"/>
                </a:solidFill>
                <a:latin typeface="Open Sans" panose="020B0606030504020204" pitchFamily="34" charset="0"/>
              </a:rPr>
              <a:t>We </a:t>
            </a:r>
            <a:r>
              <a:rPr lang="en-US" b="0" dirty="0">
                <a:solidFill>
                  <a:srgbClr val="111111"/>
                </a:solidFill>
                <a:latin typeface="Open Sans" panose="020B0606030504020204" pitchFamily="34" charset="0"/>
              </a:rPr>
              <a:t>will anonymize all data before sharing it in a trusted digital repository. No one will be able to identify you from that data.</a:t>
            </a:r>
          </a:p>
        </p:txBody>
      </p:sp>
      <p:sp>
        <p:nvSpPr>
          <p:cNvPr id="5" name="Rectangle 4"/>
          <p:cNvSpPr/>
          <p:nvPr/>
        </p:nvSpPr>
        <p:spPr>
          <a:xfrm>
            <a:off x="9118003" y="6855768"/>
            <a:ext cx="6290504" cy="400110"/>
          </a:xfrm>
          <a:prstGeom prst="rect">
            <a:avLst/>
          </a:prstGeom>
        </p:spPr>
        <p:txBody>
          <a:bodyPr wrap="none">
            <a:spAutoFit/>
          </a:bodyPr>
          <a:lstStyle/>
          <a:p>
            <a:r>
              <a:rPr lang="en-GB" sz="2000" dirty="0">
                <a:hlinkClick r:id="rId2"/>
              </a:rPr>
              <a:t>https://managing-qualitative-data.org/exercises/5</a:t>
            </a:r>
            <a:r>
              <a:rPr lang="en-GB" sz="2000" dirty="0" smtClean="0">
                <a:hlinkClick r:id="rId2"/>
              </a:rPr>
              <a:t>/</a:t>
            </a:r>
            <a:r>
              <a:rPr lang="sl-SI" sz="2000" dirty="0" smtClean="0"/>
              <a:t> </a:t>
            </a:r>
            <a:endParaRPr lang="en-GB" sz="2000" dirty="0"/>
          </a:p>
        </p:txBody>
      </p:sp>
    </p:spTree>
    <p:extLst>
      <p:ext uri="{BB962C8B-B14F-4D97-AF65-F5344CB8AC3E}">
        <p14:creationId xmlns:p14="http://schemas.microsoft.com/office/powerpoint/2010/main" val="254544308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Standard access regimes</a:t>
            </a:r>
          </a:p>
          <a:p>
            <a:endParaRPr lang="en-GB" noProof="0" dirty="0" smtClean="0"/>
          </a:p>
          <a:p>
            <a:pPr marL="0" indent="0">
              <a:buNone/>
            </a:pPr>
            <a:endParaRPr lang="en-GB" noProof="0" dirty="0" smtClean="0"/>
          </a:p>
          <a:p>
            <a:r>
              <a:rPr lang="en-GB" noProof="0" dirty="0" smtClean="0"/>
              <a:t>Licences</a:t>
            </a:r>
            <a:endParaRPr lang="en-GB" noProof="0" dirty="0"/>
          </a:p>
        </p:txBody>
      </p:sp>
      <p:sp>
        <p:nvSpPr>
          <p:cNvPr id="3" name="Title 2"/>
          <p:cNvSpPr>
            <a:spLocks noGrp="1"/>
          </p:cNvSpPr>
          <p:nvPr>
            <p:ph type="title"/>
          </p:nvPr>
        </p:nvSpPr>
        <p:spPr/>
        <p:txBody>
          <a:bodyPr>
            <a:normAutofit/>
          </a:bodyPr>
          <a:lstStyle/>
          <a:p>
            <a:r>
              <a:rPr lang="en-GB" noProof="0" dirty="0"/>
              <a:t>Access regimes and licences </a:t>
            </a:r>
          </a:p>
        </p:txBody>
      </p:sp>
      <p:sp>
        <p:nvSpPr>
          <p:cNvPr id="4" name="Slide Number Placeholder 3"/>
          <p:cNvSpPr>
            <a:spLocks noGrp="1"/>
          </p:cNvSpPr>
          <p:nvPr>
            <p:ph type="sldNum" sz="quarter" idx="2"/>
          </p:nvPr>
        </p:nvSpPr>
        <p:spPr/>
        <p:txBody>
          <a:bodyPr/>
          <a:lstStyle/>
          <a:p>
            <a:fld id="{86CB4B4D-7CA3-9044-876B-883B54F8677D}" type="slidenum">
              <a:rPr lang="it-IT" smtClean="0"/>
              <a:pPr/>
              <a:t>13</a:t>
            </a:fld>
            <a:endParaRPr lang="it-IT" dirty="0"/>
          </a:p>
        </p:txBody>
      </p:sp>
    </p:spTree>
    <p:extLst>
      <p:ext uri="{BB962C8B-B14F-4D97-AF65-F5344CB8AC3E}">
        <p14:creationId xmlns:p14="http://schemas.microsoft.com/office/powerpoint/2010/main" val="52175187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1875428"/>
            <a:ext cx="14716508" cy="4998906"/>
          </a:xfrm>
        </p:spPr>
        <p:txBody>
          <a:bodyPr>
            <a:noAutofit/>
          </a:bodyPr>
          <a:lstStyle/>
          <a:p>
            <a:r>
              <a:rPr lang="en-GB" sz="3200" noProof="0" dirty="0" smtClean="0"/>
              <a:t>Sloppy fulfilment of mandatory data sharing : “broken links, the lack of metadata or the authors’ lack of willingness to share upon request”</a:t>
            </a:r>
            <a:endParaRPr lang="en-GB" sz="3200" noProof="0" dirty="0"/>
          </a:p>
        </p:txBody>
      </p:sp>
      <p:sp>
        <p:nvSpPr>
          <p:cNvPr id="3" name="Title 2"/>
          <p:cNvSpPr>
            <a:spLocks noGrp="1"/>
          </p:cNvSpPr>
          <p:nvPr>
            <p:ph type="title"/>
          </p:nvPr>
        </p:nvSpPr>
        <p:spPr/>
        <p:txBody>
          <a:bodyPr>
            <a:normAutofit fontScale="90000"/>
          </a:bodyPr>
          <a:lstStyle/>
          <a:p>
            <a:r>
              <a:rPr lang="en-GB" sz="6000" noProof="0" dirty="0" smtClean="0"/>
              <a:t>Data Availability upon Request regime</a:t>
            </a:r>
            <a:endParaRPr lang="en-GB" noProof="0" dirty="0"/>
          </a:p>
        </p:txBody>
      </p:sp>
      <p:sp>
        <p:nvSpPr>
          <p:cNvPr id="4" name="TextBox 3"/>
          <p:cNvSpPr txBox="1"/>
          <p:nvPr/>
        </p:nvSpPr>
        <p:spPr>
          <a:xfrm>
            <a:off x="13281285" y="7240250"/>
            <a:ext cx="4242216" cy="3447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sl-SI" sz="1800" b="0" dirty="0" err="1"/>
              <a:t>Tedersoo</a:t>
            </a:r>
            <a:r>
              <a:rPr lang="sl-SI" sz="1800" b="0" dirty="0"/>
              <a:t>, Leho, Rainer </a:t>
            </a:r>
            <a:r>
              <a:rPr lang="sl-SI" sz="1800" b="0" dirty="0" err="1"/>
              <a:t>Küngas</a:t>
            </a:r>
            <a:r>
              <a:rPr lang="sl-SI" sz="1800" b="0" dirty="0"/>
              <a:t>, Ester </a:t>
            </a:r>
            <a:r>
              <a:rPr lang="sl-SI" sz="1800" b="0" dirty="0" err="1"/>
              <a:t>Oras</a:t>
            </a:r>
            <a:r>
              <a:rPr lang="sl-SI" sz="1800" b="0" dirty="0"/>
              <a:t>, </a:t>
            </a:r>
            <a:r>
              <a:rPr lang="sl-SI" sz="1800" b="0" dirty="0" err="1"/>
              <a:t>Kajar</a:t>
            </a:r>
            <a:r>
              <a:rPr lang="sl-SI" sz="1800" b="0" dirty="0"/>
              <a:t> </a:t>
            </a:r>
            <a:r>
              <a:rPr lang="sl-SI" sz="1800" b="0" dirty="0" err="1"/>
              <a:t>Köster</a:t>
            </a:r>
            <a:r>
              <a:rPr lang="sl-SI" sz="1800" b="0" dirty="0"/>
              <a:t>, Helen </a:t>
            </a:r>
            <a:r>
              <a:rPr lang="sl-SI" sz="1800" b="0" dirty="0" err="1"/>
              <a:t>Eenmaa</a:t>
            </a:r>
            <a:r>
              <a:rPr lang="sl-SI" sz="1800" b="0" dirty="0"/>
              <a:t>, </a:t>
            </a:r>
            <a:r>
              <a:rPr lang="sl-SI" sz="1800" b="0" dirty="0" err="1"/>
              <a:t>Äli</a:t>
            </a:r>
            <a:r>
              <a:rPr lang="sl-SI" sz="1800" b="0" dirty="0"/>
              <a:t> </a:t>
            </a:r>
            <a:r>
              <a:rPr lang="sl-SI" sz="1800" b="0" dirty="0" err="1"/>
              <a:t>Leijen</a:t>
            </a:r>
            <a:r>
              <a:rPr lang="sl-SI" sz="1800" b="0" dirty="0"/>
              <a:t>, </a:t>
            </a:r>
            <a:r>
              <a:rPr lang="sl-SI" sz="1800" b="0" dirty="0" err="1"/>
              <a:t>Margus</a:t>
            </a:r>
            <a:r>
              <a:rPr lang="sl-SI" sz="1800" b="0" dirty="0"/>
              <a:t> </a:t>
            </a:r>
            <a:r>
              <a:rPr lang="sl-SI" sz="1800" b="0" dirty="0" err="1"/>
              <a:t>Pedaste</a:t>
            </a:r>
            <a:r>
              <a:rPr lang="sl-SI" sz="1800" b="0" dirty="0"/>
              <a:t>, et </a:t>
            </a:r>
            <a:r>
              <a:rPr lang="sl-SI" sz="1800" b="0" dirty="0" err="1"/>
              <a:t>al</a:t>
            </a:r>
            <a:r>
              <a:rPr lang="sl-SI" sz="1800" b="0" dirty="0"/>
              <a:t>. ‘Data </a:t>
            </a:r>
            <a:r>
              <a:rPr lang="sl-SI" sz="1800" b="0" dirty="0" err="1"/>
              <a:t>Sharing</a:t>
            </a:r>
            <a:r>
              <a:rPr lang="sl-SI" sz="1800" b="0" dirty="0"/>
              <a:t> </a:t>
            </a:r>
            <a:r>
              <a:rPr lang="sl-SI" sz="1800" b="0" dirty="0" err="1"/>
              <a:t>Practices</a:t>
            </a:r>
            <a:r>
              <a:rPr lang="sl-SI" sz="1800" b="0" dirty="0"/>
              <a:t> </a:t>
            </a:r>
            <a:r>
              <a:rPr lang="sl-SI" sz="1800" b="0" dirty="0" err="1"/>
              <a:t>and</a:t>
            </a:r>
            <a:r>
              <a:rPr lang="sl-SI" sz="1800" b="0" dirty="0"/>
              <a:t> Data </a:t>
            </a:r>
            <a:r>
              <a:rPr lang="sl-SI" sz="1800" b="0" dirty="0" err="1"/>
              <a:t>Availability</a:t>
            </a:r>
            <a:r>
              <a:rPr lang="sl-SI" sz="1800" b="0" dirty="0"/>
              <a:t> </a:t>
            </a:r>
            <a:r>
              <a:rPr lang="sl-SI" sz="1800" b="0" dirty="0" err="1"/>
              <a:t>upon</a:t>
            </a:r>
            <a:r>
              <a:rPr lang="sl-SI" sz="1800" b="0" dirty="0"/>
              <a:t> </a:t>
            </a:r>
            <a:r>
              <a:rPr lang="sl-SI" sz="1800" b="0" dirty="0" err="1"/>
              <a:t>Request</a:t>
            </a:r>
            <a:r>
              <a:rPr lang="sl-SI" sz="1800" b="0" dirty="0"/>
              <a:t> </a:t>
            </a:r>
            <a:r>
              <a:rPr lang="sl-SI" sz="1800" b="0" dirty="0" err="1"/>
              <a:t>Differ</a:t>
            </a:r>
            <a:r>
              <a:rPr lang="sl-SI" sz="1800" b="0" dirty="0"/>
              <a:t> </a:t>
            </a:r>
            <a:r>
              <a:rPr lang="sl-SI" sz="1800" b="0" dirty="0" err="1"/>
              <a:t>across</a:t>
            </a:r>
            <a:r>
              <a:rPr lang="sl-SI" sz="1800" b="0" dirty="0"/>
              <a:t> </a:t>
            </a:r>
            <a:r>
              <a:rPr lang="sl-SI" sz="1800" b="0" dirty="0" err="1"/>
              <a:t>Scientific</a:t>
            </a:r>
            <a:r>
              <a:rPr lang="sl-SI" sz="1800" b="0" dirty="0"/>
              <a:t> </a:t>
            </a:r>
            <a:r>
              <a:rPr lang="sl-SI" sz="1800" b="0" dirty="0" err="1"/>
              <a:t>Disciplines</a:t>
            </a:r>
            <a:r>
              <a:rPr lang="sl-SI" sz="1800" b="0" dirty="0"/>
              <a:t>’. </a:t>
            </a:r>
            <a:r>
              <a:rPr lang="sl-SI" sz="1800" b="0" i="1" dirty="0" err="1"/>
              <a:t>Scientific</a:t>
            </a:r>
            <a:r>
              <a:rPr lang="sl-SI" sz="1800" b="0" i="1" dirty="0"/>
              <a:t> Data</a:t>
            </a:r>
            <a:r>
              <a:rPr lang="sl-SI" sz="1800" b="0" dirty="0"/>
              <a:t> 8, no. 1 (December 2021): 192. </a:t>
            </a:r>
            <a:r>
              <a:rPr lang="sl-SI" sz="1800" b="0" dirty="0">
                <a:hlinkClick r:id="rId2"/>
              </a:rPr>
              <a:t>https://doi.org/10.1038/s41597-021-00981-0</a:t>
            </a:r>
            <a:r>
              <a:rPr lang="sl-SI" sz="1800" b="0" dirty="0"/>
              <a:t>.</a:t>
            </a:r>
          </a:p>
          <a:p>
            <a:pPr algn="l"/>
            <a:endParaRPr lang="en-GB" sz="18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729604" y="3136864"/>
            <a:ext cx="8326012" cy="6477904"/>
          </a:xfrm>
          <a:prstGeom prst="rect">
            <a:avLst/>
          </a:prstGeom>
        </p:spPr>
      </p:pic>
      <p:sp>
        <p:nvSpPr>
          <p:cNvPr id="6" name="TextBox 5"/>
          <p:cNvSpPr txBox="1"/>
          <p:nvPr/>
        </p:nvSpPr>
        <p:spPr>
          <a:xfrm>
            <a:off x="9908498" y="3402767"/>
            <a:ext cx="6655633" cy="370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Some suggested remedy actions: </a:t>
            </a:r>
          </a:p>
          <a:p>
            <a:pPr marL="342900" indent="-342900" algn="l">
              <a:buFont typeface="Arial" panose="020B0604020202020204" pitchFamily="34" charset="0"/>
              <a:buChar char="•"/>
            </a:pP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Allow for embargo</a:t>
            </a:r>
          </a:p>
          <a:p>
            <a:pPr marL="342900" indent="-342900" algn="l">
              <a:buFont typeface="Arial" panose="020B0604020202020204" pitchFamily="34" charset="0"/>
              <a:buChar char="•"/>
            </a:pP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Provide citable data publication (possibility of enlisting in </a:t>
            </a:r>
            <a:r>
              <a:rPr lang="en-US" b="0" dirty="0" smtClean="0"/>
              <a:t>grant </a:t>
            </a:r>
            <a:r>
              <a:rPr lang="en-US" b="0" dirty="0"/>
              <a:t>and job applications alongside with other bibliometric </a:t>
            </a:r>
            <a:r>
              <a:rPr lang="en-US" b="0" dirty="0" smtClean="0"/>
              <a:t>indicators)</a:t>
            </a:r>
          </a:p>
          <a:p>
            <a:pPr marL="342900" indent="-342900" algn="l">
              <a:buFont typeface="Arial" panose="020B0604020202020204" pitchFamily="34" charset="0"/>
              <a:buChar char="•"/>
            </a:pPr>
            <a:r>
              <a:rPr lang="sl-SI" b="0" dirty="0" smtClean="0"/>
              <a:t>S</a:t>
            </a:r>
            <a:r>
              <a:rPr lang="en-US" b="0" dirty="0" err="1" smtClean="0"/>
              <a:t>urveillance</a:t>
            </a:r>
            <a:r>
              <a:rPr lang="en-US" b="0" dirty="0" smtClean="0"/>
              <a:t> </a:t>
            </a:r>
            <a:r>
              <a:rPr lang="en-US" b="0" dirty="0"/>
              <a:t>of data sharing should be enforced by both academic publishers and funders</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2"/>
          </p:nvPr>
        </p:nvSpPr>
        <p:spPr/>
        <p:txBody>
          <a:bodyPr/>
          <a:lstStyle/>
          <a:p>
            <a:fld id="{86CB4B4D-7CA3-9044-876B-883B54F8677D}" type="slidenum">
              <a:rPr lang="it-IT" smtClean="0"/>
              <a:pPr/>
              <a:t>14</a:t>
            </a:fld>
            <a:endParaRPr lang="it-IT" dirty="0"/>
          </a:p>
        </p:txBody>
      </p:sp>
    </p:spTree>
    <p:extLst>
      <p:ext uri="{BB962C8B-B14F-4D97-AF65-F5344CB8AC3E}">
        <p14:creationId xmlns:p14="http://schemas.microsoft.com/office/powerpoint/2010/main" val="25827983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37285" y="2496211"/>
            <a:ext cx="8019738" cy="4237504"/>
          </a:xfrm>
          <a:prstGeom prst="rect">
            <a:avLst/>
          </a:prstGeom>
        </p:spPr>
      </p:pic>
      <p:sp>
        <p:nvSpPr>
          <p:cNvPr id="2" name="Text Placeholder 1"/>
          <p:cNvSpPr>
            <a:spLocks noGrp="1"/>
          </p:cNvSpPr>
          <p:nvPr>
            <p:ph type="body" idx="1"/>
          </p:nvPr>
        </p:nvSpPr>
        <p:spPr>
          <a:xfrm>
            <a:off x="5135671" y="2496211"/>
            <a:ext cx="10489618" cy="6409794"/>
          </a:xfrm>
        </p:spPr>
        <p:txBody>
          <a:bodyPr>
            <a:normAutofit fontScale="92500" lnSpcReduction="10000"/>
          </a:bodyPr>
          <a:lstStyle/>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marL="0" indent="0">
              <a:buNone/>
            </a:pPr>
            <a:endParaRPr lang="en-GB" noProof="0" dirty="0" smtClean="0"/>
          </a:p>
          <a:p>
            <a:pPr lvl="8">
              <a:buFont typeface="Arial" panose="020B0604020202020204" pitchFamily="34" charset="0"/>
              <a:buChar char="•"/>
            </a:pPr>
            <a:r>
              <a:rPr lang="en-GB" noProof="0" dirty="0" smtClean="0"/>
              <a:t>Users need to understand and adhere to the Terms of use (licences and restrictions)</a:t>
            </a:r>
            <a:endParaRPr lang="en-GB" noProof="0" dirty="0"/>
          </a:p>
        </p:txBody>
      </p:sp>
      <p:sp>
        <p:nvSpPr>
          <p:cNvPr id="3" name="Title 2"/>
          <p:cNvSpPr>
            <a:spLocks noGrp="1"/>
          </p:cNvSpPr>
          <p:nvPr>
            <p:ph type="title"/>
          </p:nvPr>
        </p:nvSpPr>
        <p:spPr>
          <a:xfrm>
            <a:off x="908781" y="885495"/>
            <a:ext cx="9951876" cy="997079"/>
          </a:xfrm>
        </p:spPr>
        <p:txBody>
          <a:bodyPr>
            <a:noAutofit/>
          </a:bodyPr>
          <a:lstStyle/>
          <a:p>
            <a:r>
              <a:rPr lang="en-GB" sz="3600" noProof="0" dirty="0" smtClean="0"/>
              <a:t>While sharing data</a:t>
            </a:r>
            <a:r>
              <a:rPr lang="sl-SI" sz="3600" noProof="0" dirty="0" smtClean="0"/>
              <a:t>,</a:t>
            </a:r>
            <a:r>
              <a:rPr lang="en-GB" sz="3600" noProof="0" dirty="0" smtClean="0"/>
              <a:t> data owner need to assign the access conditions and licence to the data</a:t>
            </a:r>
            <a:endParaRPr lang="en-GB" sz="3600" noProof="0"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15</a:t>
            </a:fld>
            <a:endParaRPr lang="it-IT" dirty="0"/>
          </a:p>
        </p:txBody>
      </p:sp>
    </p:spTree>
    <p:extLst>
      <p:ext uri="{BB962C8B-B14F-4D97-AF65-F5344CB8AC3E}">
        <p14:creationId xmlns:p14="http://schemas.microsoft.com/office/powerpoint/2010/main" val="197248667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0"/>
            <a:ext cx="14716508" cy="5826907"/>
          </a:xfrm>
        </p:spPr>
        <p:txBody>
          <a:bodyPr>
            <a:normAutofit fontScale="70000" lnSpcReduction="20000"/>
          </a:bodyPr>
          <a:lstStyle/>
          <a:p>
            <a:r>
              <a:rPr lang="en-GB" b="1" noProof="0" dirty="0" smtClean="0"/>
              <a:t>Open Access</a:t>
            </a:r>
            <a:r>
              <a:rPr lang="en-GB" noProof="0" dirty="0" smtClean="0"/>
              <a:t/>
            </a:r>
            <a:br>
              <a:rPr lang="en-GB" noProof="0" dirty="0" smtClean="0"/>
            </a:br>
            <a:r>
              <a:rPr lang="en-GB" noProof="0" dirty="0" smtClean="0"/>
              <a:t>Users may freely access the catalogue of the ADP, study metadata and research data. Nonetheless, the use of data and accompanying materials is limited by the legislation, and the social sciences ethical standards.</a:t>
            </a:r>
          </a:p>
          <a:p>
            <a:r>
              <a:rPr lang="en-GB" b="1" noProof="0" dirty="0" smtClean="0"/>
              <a:t>Standard Access</a:t>
            </a:r>
          </a:p>
          <a:p>
            <a:r>
              <a:rPr lang="en-GB" noProof="0" dirty="0" smtClean="0"/>
              <a:t>Users need to fill in the Registration form to access materials in the Catalogue of the ADP and comply with the General Provisions of and Terms of Use of the ADP. Research data that may be accessed by a standard registered user, are fully anonymized. These are the so-called </a:t>
            </a:r>
            <a:r>
              <a:rPr lang="en-GB" b="1" noProof="0" dirty="0" smtClean="0"/>
              <a:t>Public Use Files (PUF).</a:t>
            </a:r>
          </a:p>
          <a:p>
            <a:r>
              <a:rPr lang="en-GB" b="1" noProof="0" dirty="0" smtClean="0"/>
              <a:t>Special Conditions Access</a:t>
            </a:r>
            <a:r>
              <a:rPr lang="en-GB" noProof="0" dirty="0" smtClean="0"/>
              <a:t/>
            </a:r>
            <a:br>
              <a:rPr lang="en-GB" noProof="0" dirty="0" smtClean="0"/>
            </a:br>
            <a:r>
              <a:rPr lang="en-GB" noProof="0" dirty="0" smtClean="0"/>
              <a:t>If a user wants access to files in the Special Conditions Access section, not only a regular registration form (Standard Access) should be filled in but also an additional one which is called: "Application for access to materials on request". The Commission for the protection of Confidentiality carefully inspects such applications and decides on the possibility of access to the requested study data.</a:t>
            </a:r>
          </a:p>
          <a:p>
            <a:pPr lvl="1"/>
            <a:r>
              <a:rPr lang="en-GB" b="1" noProof="0" dirty="0" smtClean="0"/>
              <a:t>Data are not fully anonymized</a:t>
            </a:r>
            <a:r>
              <a:rPr lang="en-GB" noProof="0" dirty="0" smtClean="0"/>
              <a:t/>
            </a:r>
            <a:br>
              <a:rPr lang="en-GB" noProof="0" dirty="0" smtClean="0"/>
            </a:br>
            <a:r>
              <a:rPr lang="en-GB" noProof="0" dirty="0" smtClean="0"/>
              <a:t>Such files are called </a:t>
            </a:r>
            <a:r>
              <a:rPr lang="en-GB" b="1" noProof="0" dirty="0" smtClean="0"/>
              <a:t>Scientific Use Files (SUF).</a:t>
            </a:r>
          </a:p>
          <a:p>
            <a:pPr lvl="1"/>
            <a:r>
              <a:rPr lang="en-GB" b="1" noProof="0" dirty="0" smtClean="0"/>
              <a:t>Embargo</a:t>
            </a:r>
            <a:r>
              <a:rPr lang="en-GB" noProof="0" dirty="0" smtClean="0"/>
              <a:t/>
            </a:r>
            <a:br>
              <a:rPr lang="en-GB" noProof="0" dirty="0" smtClean="0"/>
            </a:br>
            <a:r>
              <a:rPr lang="en-GB" noProof="0" dirty="0" smtClean="0"/>
              <a:t>The authors place an embargo on access and decide that the datasets will only be available after a certain period of time, for example, after 6 months.</a:t>
            </a:r>
          </a:p>
          <a:p>
            <a:r>
              <a:rPr lang="en-GB" b="1" noProof="0" dirty="0" smtClean="0"/>
              <a:t>Access in a safe environment</a:t>
            </a:r>
            <a:r>
              <a:rPr lang="en-GB" noProof="0" dirty="0" smtClean="0"/>
              <a:t/>
            </a:r>
            <a:br>
              <a:rPr lang="en-GB" noProof="0" dirty="0" smtClean="0"/>
            </a:br>
            <a:r>
              <a:rPr lang="en-GB" noProof="0" dirty="0" smtClean="0"/>
              <a:t>If the data are especially sensitive the user may be granted access to it only in a safe room of the data archive. These are the so-called </a:t>
            </a:r>
            <a:r>
              <a:rPr lang="en-GB" b="1" noProof="0" dirty="0" smtClean="0"/>
              <a:t>Secure Use Files (</a:t>
            </a:r>
            <a:r>
              <a:rPr lang="en-GB" b="1" noProof="0" dirty="0" err="1" smtClean="0"/>
              <a:t>ScUF</a:t>
            </a:r>
            <a:r>
              <a:rPr lang="en-GB" b="1" noProof="0" dirty="0" smtClean="0"/>
              <a:t>) </a:t>
            </a:r>
            <a:r>
              <a:rPr lang="en-GB" noProof="0" dirty="0" smtClean="0"/>
              <a:t>that the user may access only after signing a special contract, determining the rights and obligations of use of the requested research data.</a:t>
            </a:r>
          </a:p>
          <a:p>
            <a:endParaRPr lang="en-GB" noProof="0" dirty="0"/>
          </a:p>
        </p:txBody>
      </p:sp>
      <p:sp>
        <p:nvSpPr>
          <p:cNvPr id="3" name="Title 2"/>
          <p:cNvSpPr>
            <a:spLocks noGrp="1"/>
          </p:cNvSpPr>
          <p:nvPr>
            <p:ph type="title"/>
          </p:nvPr>
        </p:nvSpPr>
        <p:spPr/>
        <p:txBody>
          <a:bodyPr>
            <a:normAutofit fontScale="90000"/>
          </a:bodyPr>
          <a:lstStyle/>
          <a:p>
            <a:r>
              <a:rPr lang="en-GB" noProof="0" dirty="0" smtClean="0"/>
              <a:t>Access regulations categories at Slovenian ADP</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16</a:t>
            </a:fld>
            <a:endParaRPr lang="it-IT" dirty="0"/>
          </a:p>
        </p:txBody>
      </p:sp>
    </p:spTree>
    <p:extLst>
      <p:ext uri="{BB962C8B-B14F-4D97-AF65-F5344CB8AC3E}">
        <p14:creationId xmlns:p14="http://schemas.microsoft.com/office/powerpoint/2010/main" val="21218513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08781" y="2496211"/>
            <a:ext cx="12363466" cy="6059066"/>
          </a:xfrm>
        </p:spPr>
        <p:txBody>
          <a:bodyPr/>
          <a:lstStyle/>
          <a:p>
            <a:r>
              <a:rPr lang="en-GB" noProof="0" dirty="0" smtClean="0"/>
              <a:t>Most CESSDA Archives provides options for restricted access; they do not use exactly the same terms and conditions</a:t>
            </a:r>
          </a:p>
          <a:p>
            <a:r>
              <a:rPr lang="en-GB" noProof="0" dirty="0" smtClean="0"/>
              <a:t>There is no ontology accepted yet; different initiatives to harmonise</a:t>
            </a:r>
            <a:r>
              <a:rPr lang="sl-SI" noProof="0" dirty="0" smtClean="0"/>
              <a:t>:</a:t>
            </a:r>
            <a:endParaRPr lang="en-GB" noProof="0" dirty="0" smtClean="0"/>
          </a:p>
          <a:p>
            <a:r>
              <a:rPr lang="sl-SI" noProof="0" dirty="0" err="1" smtClean="0"/>
              <a:t>E.g</a:t>
            </a:r>
            <a:r>
              <a:rPr lang="sl-SI" noProof="0" dirty="0" smtClean="0"/>
              <a:t>. b</a:t>
            </a:r>
            <a:r>
              <a:rPr lang="en-GB" noProof="0" dirty="0" err="1" smtClean="0"/>
              <a:t>iomedical</a:t>
            </a:r>
            <a:r>
              <a:rPr lang="en-GB" noProof="0" dirty="0" smtClean="0"/>
              <a:t> data sharing</a:t>
            </a:r>
            <a:r>
              <a:rPr lang="sl-SI" noProof="0" dirty="0" smtClean="0"/>
              <a:t>, </a:t>
            </a:r>
            <a:r>
              <a:rPr lang="sl-SI" dirty="0"/>
              <a:t>The Data Use </a:t>
            </a:r>
            <a:r>
              <a:rPr lang="sl-SI" dirty="0" err="1"/>
              <a:t>Ontology</a:t>
            </a:r>
            <a:r>
              <a:rPr lang="sl-SI" dirty="0"/>
              <a:t> </a:t>
            </a:r>
            <a:r>
              <a:rPr lang="en-GB" noProof="0" dirty="0" smtClean="0"/>
              <a:t>:</a:t>
            </a:r>
          </a:p>
          <a:p>
            <a:pPr lvl="1"/>
            <a:r>
              <a:rPr lang="en-GB" noProof="0" dirty="0" smtClean="0"/>
              <a:t>Using DUO in data management and access facilitates researchers' discovery and access of relevant datasets. DUO annotations increase the </a:t>
            </a:r>
            <a:r>
              <a:rPr lang="en-GB" b="1" noProof="0" dirty="0" smtClean="0"/>
              <a:t>FAIR</a:t>
            </a:r>
            <a:r>
              <a:rPr lang="sl-SI" b="1" noProof="0" dirty="0" smtClean="0"/>
              <a:t>-</a:t>
            </a:r>
            <a:r>
              <a:rPr lang="en-GB" b="1" noProof="0" dirty="0" smtClean="0"/>
              <a:t>ness </a:t>
            </a:r>
            <a:r>
              <a:rPr lang="en-GB" noProof="0" dirty="0" smtClean="0"/>
              <a:t>of datasets and support data linkages using common data use profiles when integrating the data for secondary analyses. </a:t>
            </a:r>
            <a:endParaRPr lang="en-GB" noProof="0" dirty="0"/>
          </a:p>
        </p:txBody>
      </p:sp>
      <p:sp>
        <p:nvSpPr>
          <p:cNvPr id="6" name="Title 5"/>
          <p:cNvSpPr>
            <a:spLocks noGrp="1"/>
          </p:cNvSpPr>
          <p:nvPr>
            <p:ph type="title"/>
          </p:nvPr>
        </p:nvSpPr>
        <p:spPr/>
        <p:txBody>
          <a:bodyPr>
            <a:normAutofit fontScale="90000"/>
          </a:bodyPr>
          <a:lstStyle/>
          <a:p>
            <a:r>
              <a:rPr lang="en-GB" noProof="0" dirty="0" smtClean="0"/>
              <a:t>Advanced examples: Standard (restricted) access categories</a:t>
            </a:r>
            <a:endParaRPr lang="en-GB" noProof="0" dirty="0"/>
          </a:p>
        </p:txBody>
      </p:sp>
      <p:sp>
        <p:nvSpPr>
          <p:cNvPr id="8" name="TextBox 7"/>
          <p:cNvSpPr txBox="1"/>
          <p:nvPr/>
        </p:nvSpPr>
        <p:spPr>
          <a:xfrm>
            <a:off x="14105771" y="4719917"/>
            <a:ext cx="3039035" cy="3334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sl-SI" sz="1800" b="0" dirty="0" err="1"/>
              <a:t>Lawson</a:t>
            </a:r>
            <a:r>
              <a:rPr lang="sl-SI" sz="1800" b="0" dirty="0"/>
              <a:t>, Jonathan</a:t>
            </a:r>
            <a:r>
              <a:rPr lang="sl-SI" sz="1800" b="0" dirty="0" smtClean="0"/>
              <a:t>,, </a:t>
            </a:r>
            <a:r>
              <a:rPr lang="sl-SI" sz="1800" b="0" dirty="0"/>
              <a:t>et </a:t>
            </a:r>
            <a:r>
              <a:rPr lang="sl-SI" sz="1800" b="0" dirty="0" err="1"/>
              <a:t>al</a:t>
            </a:r>
            <a:r>
              <a:rPr lang="sl-SI" sz="1800" b="0" dirty="0"/>
              <a:t>. ‘</a:t>
            </a:r>
            <a:r>
              <a:rPr lang="sl-SI" sz="1800" dirty="0"/>
              <a:t>The Data Use </a:t>
            </a:r>
            <a:r>
              <a:rPr lang="sl-SI" sz="1800" dirty="0" err="1"/>
              <a:t>Ontology</a:t>
            </a:r>
            <a:r>
              <a:rPr lang="sl-SI" sz="1800" dirty="0"/>
              <a:t> </a:t>
            </a:r>
            <a:r>
              <a:rPr lang="sl-SI" sz="1800" b="0" dirty="0"/>
              <a:t>to </a:t>
            </a:r>
            <a:r>
              <a:rPr lang="sl-SI" sz="1800" b="0" dirty="0" err="1"/>
              <a:t>Streamline</a:t>
            </a:r>
            <a:r>
              <a:rPr lang="sl-SI" sz="1800" b="0" dirty="0"/>
              <a:t> </a:t>
            </a:r>
            <a:r>
              <a:rPr lang="sl-SI" sz="1800" b="0" dirty="0" err="1"/>
              <a:t>Responsible</a:t>
            </a:r>
            <a:r>
              <a:rPr lang="sl-SI" sz="1800" b="0" dirty="0"/>
              <a:t> Access to Human </a:t>
            </a:r>
            <a:r>
              <a:rPr lang="sl-SI" sz="1800" b="0" dirty="0" err="1"/>
              <a:t>Biomedical</a:t>
            </a:r>
            <a:r>
              <a:rPr lang="sl-SI" sz="1800" b="0" dirty="0"/>
              <a:t> </a:t>
            </a:r>
            <a:r>
              <a:rPr lang="sl-SI" sz="1800" b="0" dirty="0" err="1"/>
              <a:t>Datasets</a:t>
            </a:r>
            <a:r>
              <a:rPr lang="sl-SI" sz="1800" b="0" dirty="0"/>
              <a:t>’. </a:t>
            </a:r>
            <a:r>
              <a:rPr lang="sl-SI" sz="1800" b="0" i="1" dirty="0" err="1"/>
              <a:t>Cell</a:t>
            </a:r>
            <a:r>
              <a:rPr lang="sl-SI" sz="1800" b="0" i="1" dirty="0"/>
              <a:t> </a:t>
            </a:r>
            <a:r>
              <a:rPr lang="sl-SI" sz="1800" b="0" i="1" dirty="0" err="1"/>
              <a:t>Genomics</a:t>
            </a:r>
            <a:r>
              <a:rPr lang="sl-SI" sz="1800" b="0" dirty="0"/>
              <a:t> 1, no. 2 (November 2021): None. </a:t>
            </a:r>
            <a:r>
              <a:rPr lang="sl-SI" sz="1800" b="0" dirty="0">
                <a:hlinkClick r:id="rId2"/>
              </a:rPr>
              <a:t>https://doi.org/10.1016/j.xgen.2021.100028</a:t>
            </a:r>
            <a:r>
              <a:rPr lang="sl-SI" sz="1800" b="0" dirty="0"/>
              <a:t>.</a:t>
            </a:r>
          </a:p>
          <a:p>
            <a:pPr algn="l"/>
            <a:endParaRPr lang="en-GB" sz="18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stretch>
            <a:fillRect/>
          </a:stretch>
        </p:blipFill>
        <p:spPr>
          <a:xfrm>
            <a:off x="8350625" y="6307517"/>
            <a:ext cx="4276164" cy="3422947"/>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it-IT" smtClean="0"/>
              <a:pPr/>
              <a:t>17</a:t>
            </a:fld>
            <a:endParaRPr lang="it-IT" dirty="0"/>
          </a:p>
        </p:txBody>
      </p:sp>
    </p:spTree>
    <p:extLst>
      <p:ext uri="{BB962C8B-B14F-4D97-AF65-F5344CB8AC3E}">
        <p14:creationId xmlns:p14="http://schemas.microsoft.com/office/powerpoint/2010/main" val="181449848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044" y="625723"/>
            <a:ext cx="13285201" cy="997079"/>
          </a:xfrm>
        </p:spPr>
        <p:txBody>
          <a:bodyPr>
            <a:normAutofit fontScale="90000"/>
          </a:bodyPr>
          <a:lstStyle/>
          <a:p>
            <a:r>
              <a:rPr lang="en-GB" noProof="0" dirty="0" smtClean="0"/>
              <a:t>Initiative for standard access categories in sharing official microdata</a:t>
            </a:r>
            <a:endParaRPr lang="en-GB" noProof="0" dirty="0"/>
          </a:p>
        </p:txBody>
      </p:sp>
      <p:sp>
        <p:nvSpPr>
          <p:cNvPr id="4" name="Rectangle 3"/>
          <p:cNvSpPr/>
          <p:nvPr/>
        </p:nvSpPr>
        <p:spPr>
          <a:xfrm>
            <a:off x="701817" y="3017353"/>
            <a:ext cx="14131636" cy="7109639"/>
          </a:xfrm>
          <a:prstGeom prst="rect">
            <a:avLst/>
          </a:prstGeom>
        </p:spPr>
        <p:txBody>
          <a:bodyPr wrap="square">
            <a:spAutoFit/>
          </a:bodyPr>
          <a:lstStyle/>
          <a:p>
            <a:pPr algn="l"/>
            <a:r>
              <a:rPr lang="en-US" dirty="0" smtClean="0">
                <a:latin typeface="Calibri" panose="020F0502020204030204" pitchFamily="34" charset="0"/>
              </a:rPr>
              <a:t>Detailed </a:t>
            </a:r>
            <a:r>
              <a:rPr lang="en-US" dirty="0">
                <a:latin typeface="Calibri" panose="020F0502020204030204" pitchFamily="34" charset="0"/>
              </a:rPr>
              <a:t>description of the INEXDA </a:t>
            </a:r>
            <a:r>
              <a:rPr lang="en-US" dirty="0" err="1">
                <a:latin typeface="Calibri" panose="020F0502020204030204" pitchFamily="34" charset="0"/>
              </a:rPr>
              <a:t>annodata</a:t>
            </a:r>
            <a:r>
              <a:rPr lang="en-US" dirty="0">
                <a:latin typeface="Calibri" panose="020F0502020204030204" pitchFamily="34" charset="0"/>
              </a:rPr>
              <a:t> schema </a:t>
            </a:r>
            <a:r>
              <a:rPr lang="en-US" dirty="0">
                <a:solidFill>
                  <a:srgbClr val="FFFFFF"/>
                </a:solidFill>
                <a:latin typeface="Calibri" panose="020F0502020204030204" pitchFamily="34" charset="0"/>
              </a:rPr>
              <a:t>(1) Access regime </a:t>
            </a:r>
            <a:r>
              <a:rPr lang="en-US" b="0" i="1" dirty="0">
                <a:solidFill>
                  <a:srgbClr val="FFFFFF"/>
                </a:solidFill>
                <a:latin typeface="Calibri" panose="020F0502020204030204" pitchFamily="34" charset="0"/>
              </a:rPr>
              <a:t>(Occ. 1-n)</a:t>
            </a:r>
            <a:r>
              <a:rPr lang="en-US" sz="800" b="0" i="1" dirty="0">
                <a:solidFill>
                  <a:srgbClr val="FFFFFF"/>
                </a:solidFill>
                <a:latin typeface="Calibri" panose="020F0502020204030204" pitchFamily="34" charset="0"/>
              </a:rPr>
              <a:t>6 </a:t>
            </a:r>
            <a:r>
              <a:rPr lang="en-US" sz="800" b="0" dirty="0">
                <a:solidFill>
                  <a:srgbClr val="FFFFFF"/>
                </a:solidFill>
                <a:latin typeface="Calibri" panose="020F0502020204030204" pitchFamily="34" charset="0"/>
              </a:rPr>
              <a:t>	</a:t>
            </a:r>
          </a:p>
          <a:p>
            <a:pPr algn="l"/>
            <a:r>
              <a:rPr lang="en-US" dirty="0" smtClean="0">
                <a:latin typeface="Calibri" panose="020F0502020204030204" pitchFamily="34" charset="0"/>
              </a:rPr>
              <a:t>1.1 </a:t>
            </a:r>
            <a:r>
              <a:rPr lang="en-US" dirty="0">
                <a:latin typeface="Calibri" panose="020F0502020204030204" pitchFamily="34" charset="0"/>
              </a:rPr>
              <a:t>Identification of access regime </a:t>
            </a:r>
            <a:r>
              <a:rPr lang="en-US" b="0" i="1" dirty="0">
                <a:latin typeface="Calibri" panose="020F0502020204030204" pitchFamily="34" charset="0"/>
              </a:rPr>
              <a:t>(Occ. 1) </a:t>
            </a:r>
            <a:endParaRPr lang="en-US" b="0" dirty="0">
              <a:latin typeface="Calibri" panose="020F0502020204030204" pitchFamily="34" charset="0"/>
            </a:endParaRPr>
          </a:p>
          <a:p>
            <a:pPr algn="l"/>
            <a:r>
              <a:rPr lang="en-US" dirty="0" smtClean="0">
                <a:latin typeface="Calibri" panose="020F0502020204030204" pitchFamily="34" charset="0"/>
              </a:rPr>
              <a:t>1.1.1 </a:t>
            </a:r>
            <a:r>
              <a:rPr lang="en-US" dirty="0">
                <a:latin typeface="Calibri" panose="020F0502020204030204" pitchFamily="34" charset="0"/>
              </a:rPr>
              <a:t>Access regime ID </a:t>
            </a:r>
            <a:r>
              <a:rPr lang="en-US" b="0" i="1" dirty="0">
                <a:latin typeface="Calibri" panose="020F0502020204030204" pitchFamily="34" charset="0"/>
              </a:rPr>
              <a:t>(Occ. 1) </a:t>
            </a:r>
            <a:endParaRPr lang="en-US" b="0" dirty="0">
              <a:latin typeface="Calibri" panose="020F0502020204030204" pitchFamily="34" charset="0"/>
            </a:endParaRPr>
          </a:p>
          <a:p>
            <a:pPr algn="l"/>
            <a:r>
              <a:rPr lang="fr-FR" dirty="0" smtClean="0">
                <a:latin typeface="Calibri" panose="020F0502020204030204" pitchFamily="34" charset="0"/>
              </a:rPr>
              <a:t>1.2 </a:t>
            </a:r>
            <a:r>
              <a:rPr lang="fr-FR" dirty="0">
                <a:latin typeface="Calibri" panose="020F0502020204030204" pitchFamily="34" charset="0"/>
              </a:rPr>
              <a:t>Access mode </a:t>
            </a:r>
            <a:r>
              <a:rPr lang="fr-FR" b="0" i="1" dirty="0">
                <a:latin typeface="Calibri" panose="020F0502020204030204" pitchFamily="34" charset="0"/>
              </a:rPr>
              <a:t>(</a:t>
            </a:r>
            <a:r>
              <a:rPr lang="fr-FR" b="0" i="1" dirty="0" err="1">
                <a:latin typeface="Calibri" panose="020F0502020204030204" pitchFamily="34" charset="0"/>
              </a:rPr>
              <a:t>Occ</a:t>
            </a:r>
            <a:r>
              <a:rPr lang="fr-FR" b="0" i="1" dirty="0">
                <a:latin typeface="Calibri" panose="020F0502020204030204" pitchFamily="34" charset="0"/>
              </a:rPr>
              <a:t>. 1-n) </a:t>
            </a:r>
            <a:endParaRPr lang="fr-FR" b="0" dirty="0">
              <a:latin typeface="Calibri" panose="020F0502020204030204" pitchFamily="34" charset="0"/>
            </a:endParaRPr>
          </a:p>
          <a:p>
            <a:pPr algn="l"/>
            <a:r>
              <a:rPr lang="en-US" b="0" dirty="0">
                <a:latin typeface="Calibri" panose="020F0502020204030204" pitchFamily="34" charset="0"/>
              </a:rPr>
              <a:t>An access mode describes an access protocol by which a specific type of researcher conducting a project in a specific type of research field is granted access to a specific type of dataset family. 	</a:t>
            </a:r>
            <a:endParaRPr lang="sl-SI" b="0" dirty="0" smtClean="0">
              <a:latin typeface="Calibri" panose="020F0502020204030204" pitchFamily="34" charset="0"/>
            </a:endParaRPr>
          </a:p>
          <a:p>
            <a:pPr algn="l"/>
            <a:r>
              <a:rPr lang="en-US" dirty="0" smtClean="0">
                <a:latin typeface="Calibri" panose="020F0502020204030204" pitchFamily="34" charset="0"/>
              </a:rPr>
              <a:t>1.2.1 </a:t>
            </a:r>
            <a:r>
              <a:rPr lang="en-US" dirty="0">
                <a:latin typeface="Calibri" panose="020F0502020204030204" pitchFamily="34" charset="0"/>
              </a:rPr>
              <a:t>Type of access mode </a:t>
            </a:r>
            <a:r>
              <a:rPr lang="en-US" b="0" i="1" dirty="0">
                <a:latin typeface="Calibri" panose="020F0502020204030204" pitchFamily="34" charset="0"/>
              </a:rPr>
              <a:t>(Occ. 1) </a:t>
            </a:r>
            <a:endParaRPr lang="en-US" b="0" dirty="0">
              <a:latin typeface="Calibri" panose="020F0502020204030204" pitchFamily="34" charset="0"/>
            </a:endParaRPr>
          </a:p>
          <a:p>
            <a:pPr algn="l"/>
            <a:r>
              <a:rPr lang="en-US" b="0" dirty="0">
                <a:latin typeface="Calibri" panose="020F0502020204030204" pitchFamily="34" charset="0"/>
              </a:rPr>
              <a:t>Mode of access that is available under the conditions stated above. 	</a:t>
            </a:r>
          </a:p>
          <a:p>
            <a:pPr lvl="2" algn="l"/>
            <a:r>
              <a:rPr lang="en-US" b="0" dirty="0">
                <a:latin typeface="Wingdings" panose="05000000000000000000" pitchFamily="2" charset="2"/>
              </a:rPr>
              <a:t> </a:t>
            </a:r>
            <a:r>
              <a:rPr lang="en-US" dirty="0">
                <a:latin typeface="Calibri" panose="020F0502020204030204" pitchFamily="34" charset="0"/>
              </a:rPr>
              <a:t>Secure on-site access</a:t>
            </a:r>
            <a:r>
              <a:rPr lang="en-US" b="0" dirty="0">
                <a:latin typeface="Calibri" panose="020F0502020204030204" pitchFamily="34" charset="0"/>
              </a:rPr>
              <a:t>: Provision in the premises of the institution in a dedicated secure environment. </a:t>
            </a:r>
          </a:p>
          <a:p>
            <a:pPr lvl="2" algn="l"/>
            <a:r>
              <a:rPr lang="en-US" b="0" dirty="0">
                <a:latin typeface="Wingdings" panose="05000000000000000000" pitchFamily="2" charset="2"/>
              </a:rPr>
              <a:t> </a:t>
            </a:r>
            <a:r>
              <a:rPr lang="en-US" dirty="0">
                <a:latin typeface="Calibri" panose="020F0502020204030204" pitchFamily="34" charset="0"/>
              </a:rPr>
              <a:t>On-site access</a:t>
            </a:r>
            <a:r>
              <a:rPr lang="en-US" b="0" dirty="0">
                <a:latin typeface="Calibri" panose="020F0502020204030204" pitchFamily="34" charset="0"/>
              </a:rPr>
              <a:t>: Provision via the institution’s IT infrastructure. </a:t>
            </a:r>
          </a:p>
          <a:p>
            <a:pPr lvl="2" algn="l"/>
            <a:r>
              <a:rPr lang="en-US" b="0" dirty="0">
                <a:latin typeface="Wingdings" panose="05000000000000000000" pitchFamily="2" charset="2"/>
              </a:rPr>
              <a:t> </a:t>
            </a:r>
            <a:r>
              <a:rPr lang="en-US" dirty="0">
                <a:latin typeface="Calibri" panose="020F0502020204030204" pitchFamily="34" charset="0"/>
              </a:rPr>
              <a:t>Remote execution</a:t>
            </a:r>
            <a:r>
              <a:rPr lang="en-US" b="0" dirty="0">
                <a:latin typeface="Calibri" panose="020F0502020204030204" pitchFamily="34" charset="0"/>
              </a:rPr>
              <a:t>: Researcher sends code and RDC sends back results. </a:t>
            </a:r>
          </a:p>
          <a:p>
            <a:pPr lvl="2" algn="l"/>
            <a:r>
              <a:rPr lang="en-GB" b="0" dirty="0">
                <a:latin typeface="Wingdings" panose="05000000000000000000" pitchFamily="2" charset="2"/>
              </a:rPr>
              <a:t> </a:t>
            </a:r>
            <a:r>
              <a:rPr lang="en-GB" dirty="0">
                <a:latin typeface="Calibri" panose="020F0502020204030204" pitchFamily="34" charset="0"/>
              </a:rPr>
              <a:t>On-site in partner institution</a:t>
            </a:r>
            <a:r>
              <a:rPr lang="en-GB" b="0" dirty="0">
                <a:latin typeface="Calibri" panose="020F0502020204030204" pitchFamily="34" charset="0"/>
              </a:rPr>
              <a:t>: On-site access in partner institution. </a:t>
            </a:r>
          </a:p>
          <a:p>
            <a:pPr lvl="2" algn="l"/>
            <a:r>
              <a:rPr lang="en-US" b="0" dirty="0">
                <a:latin typeface="Wingdings" panose="05000000000000000000" pitchFamily="2" charset="2"/>
              </a:rPr>
              <a:t> </a:t>
            </a:r>
            <a:r>
              <a:rPr lang="en-US" dirty="0">
                <a:latin typeface="Calibri" panose="020F0502020204030204" pitchFamily="34" charset="0"/>
              </a:rPr>
              <a:t>Remote on-site access</a:t>
            </a:r>
            <a:r>
              <a:rPr lang="en-US" b="0" dirty="0">
                <a:latin typeface="Calibri" panose="020F0502020204030204" pitchFamily="34" charset="0"/>
              </a:rPr>
              <a:t>: Remote access for internal researchers (e.g. teleworking). </a:t>
            </a:r>
          </a:p>
          <a:p>
            <a:pPr lvl="2" algn="l"/>
            <a:r>
              <a:rPr lang="en-US" b="0" dirty="0">
                <a:latin typeface="Wingdings" panose="05000000000000000000" pitchFamily="2" charset="2"/>
              </a:rPr>
              <a:t> </a:t>
            </a:r>
            <a:r>
              <a:rPr lang="en-US" dirty="0">
                <a:latin typeface="Calibri" panose="020F0502020204030204" pitchFamily="34" charset="0"/>
              </a:rPr>
              <a:t>Remote access</a:t>
            </a:r>
            <a:r>
              <a:rPr lang="en-US" b="0" dirty="0">
                <a:latin typeface="Calibri" panose="020F0502020204030204" pitchFamily="34" charset="0"/>
              </a:rPr>
              <a:t>: Researcher can access data remotely from own institution. </a:t>
            </a:r>
          </a:p>
          <a:p>
            <a:pPr lvl="2" algn="l"/>
            <a:r>
              <a:rPr lang="en-US" b="0" dirty="0">
                <a:latin typeface="Wingdings" panose="05000000000000000000" pitchFamily="2" charset="2"/>
              </a:rPr>
              <a:t> </a:t>
            </a:r>
            <a:r>
              <a:rPr lang="en-US" dirty="0">
                <a:latin typeface="Calibri" panose="020F0502020204030204" pitchFamily="34" charset="0"/>
              </a:rPr>
              <a:t>Download</a:t>
            </a:r>
            <a:r>
              <a:rPr lang="en-US" b="0" dirty="0">
                <a:latin typeface="Calibri" panose="020F0502020204030204" pitchFamily="34" charset="0"/>
              </a:rPr>
              <a:t>: Scientific use files or public use files. </a:t>
            </a:r>
          </a:p>
          <a:p>
            <a:pPr algn="l"/>
            <a:r>
              <a:rPr lang="en-US" dirty="0" smtClean="0">
                <a:latin typeface="Calibri" panose="020F0502020204030204" pitchFamily="34" charset="0"/>
              </a:rPr>
              <a:t>1.2.2 </a:t>
            </a:r>
            <a:r>
              <a:rPr lang="en-US" dirty="0">
                <a:latin typeface="Calibri" panose="020F0502020204030204" pitchFamily="34" charset="0"/>
              </a:rPr>
              <a:t>Degree of </a:t>
            </a:r>
            <a:r>
              <a:rPr lang="en-US" dirty="0" err="1">
                <a:latin typeface="Calibri" panose="020F0502020204030204" pitchFamily="34" charset="0"/>
              </a:rPr>
              <a:t>anonymisation</a:t>
            </a:r>
            <a:r>
              <a:rPr lang="en-US" dirty="0">
                <a:latin typeface="Calibri" panose="020F0502020204030204" pitchFamily="34" charset="0"/>
              </a:rPr>
              <a:t> </a:t>
            </a:r>
            <a:r>
              <a:rPr lang="en-US" b="0" i="1" dirty="0">
                <a:latin typeface="Calibri" panose="020F0502020204030204" pitchFamily="34" charset="0"/>
              </a:rPr>
              <a:t>(Occ. 1) </a:t>
            </a:r>
            <a:endParaRPr lang="sl-SI" b="0" i="1" dirty="0" smtClean="0">
              <a:latin typeface="Calibri" panose="020F0502020204030204" pitchFamily="34" charset="0"/>
            </a:endParaRPr>
          </a:p>
          <a:p>
            <a:pPr algn="l"/>
            <a:r>
              <a:rPr lang="en-GB" dirty="0"/>
              <a:t>1.2.3 Researcher type </a:t>
            </a:r>
            <a:r>
              <a:rPr lang="en-GB" b="0" dirty="0"/>
              <a:t>	</a:t>
            </a:r>
            <a:r>
              <a:rPr lang="sl-SI" b="0" dirty="0" smtClean="0"/>
              <a:t>(…)</a:t>
            </a:r>
            <a:endParaRPr lang="en-GB" b="0" dirty="0"/>
          </a:p>
          <a:p>
            <a:pPr algn="l"/>
            <a:endParaRPr lang="en-US" b="0" dirty="0">
              <a:latin typeface="Calibri" panose="020F0502020204030204" pitchFamily="34" charset="0"/>
            </a:endParaRPr>
          </a:p>
          <a:p>
            <a:pPr algn="l"/>
            <a:r>
              <a:rPr lang="en-GB" b="0" dirty="0">
                <a:latin typeface="Calibri" panose="020F0502020204030204" pitchFamily="34" charset="0"/>
              </a:rPr>
              <a:t>	</a:t>
            </a:r>
          </a:p>
        </p:txBody>
      </p:sp>
      <p:sp>
        <p:nvSpPr>
          <p:cNvPr id="5" name="Rectangle 4"/>
          <p:cNvSpPr/>
          <p:nvPr/>
        </p:nvSpPr>
        <p:spPr>
          <a:xfrm>
            <a:off x="13435445" y="7252854"/>
            <a:ext cx="3609831" cy="1815882"/>
          </a:xfrm>
          <a:prstGeom prst="rect">
            <a:avLst/>
          </a:prstGeom>
        </p:spPr>
        <p:txBody>
          <a:bodyPr wrap="square">
            <a:spAutoFit/>
          </a:bodyPr>
          <a:lstStyle/>
          <a:p>
            <a:pPr algn="l"/>
            <a:r>
              <a:rPr lang="en-US" sz="1600" b="0" dirty="0" smtClean="0"/>
              <a:t>FINAL </a:t>
            </a:r>
            <a:r>
              <a:rPr lang="en-US" sz="1600" b="0" dirty="0"/>
              <a:t>REPORT OF THE INEXDA WORKING GROUP ON DATA ACCESS </a:t>
            </a:r>
          </a:p>
          <a:p>
            <a:pPr algn="l"/>
            <a:r>
              <a:rPr lang="en-GB" sz="1600" b="0" dirty="0"/>
              <a:t>May 2020 </a:t>
            </a:r>
            <a:r>
              <a:rPr lang="sl-SI" sz="1600" b="0" dirty="0" smtClean="0"/>
              <a:t> </a:t>
            </a:r>
            <a:r>
              <a:rPr lang="en-GB" sz="1600" dirty="0" smtClean="0"/>
              <a:t>https</a:t>
            </a:r>
            <a:r>
              <a:rPr lang="en-GB" sz="1600" dirty="0"/>
              <a:t>://www.inexda.org/wp-content/uploads/2020/05/FINAL_INEXDA_WG_DA_Final_Report.pdf</a:t>
            </a:r>
          </a:p>
        </p:txBody>
      </p:sp>
      <p:sp>
        <p:nvSpPr>
          <p:cNvPr id="6" name="Rectangle 5"/>
          <p:cNvSpPr/>
          <p:nvPr/>
        </p:nvSpPr>
        <p:spPr>
          <a:xfrm>
            <a:off x="836044" y="1959846"/>
            <a:ext cx="15165955" cy="1200329"/>
          </a:xfrm>
          <a:prstGeom prst="rect">
            <a:avLst/>
          </a:prstGeom>
        </p:spPr>
        <p:txBody>
          <a:bodyPr wrap="square">
            <a:spAutoFit/>
          </a:bodyPr>
          <a:lstStyle/>
          <a:p>
            <a:pPr algn="l"/>
            <a:r>
              <a:rPr lang="en-US" b="0" dirty="0">
                <a:latin typeface="Calibri" panose="020F0502020204030204" pitchFamily="34" charset="0"/>
              </a:rPr>
              <a:t>This working group laid the foundation for assessing a potential </a:t>
            </a:r>
            <a:r>
              <a:rPr lang="en-US" b="0" dirty="0" err="1">
                <a:latin typeface="Calibri" panose="020F0502020204030204" pitchFamily="34" charset="0"/>
              </a:rPr>
              <a:t>harmonisation</a:t>
            </a:r>
            <a:r>
              <a:rPr lang="en-US" b="0" dirty="0">
                <a:latin typeface="Calibri" panose="020F0502020204030204" pitchFamily="34" charset="0"/>
              </a:rPr>
              <a:t> of access procedures in </a:t>
            </a:r>
            <a:r>
              <a:rPr lang="en-US" b="0" i="1" dirty="0">
                <a:latin typeface="Calibri" panose="020F0502020204030204" pitchFamily="34" charset="0"/>
              </a:rPr>
              <a:t>INEXDA member institutions</a:t>
            </a:r>
            <a:r>
              <a:rPr lang="en-US" b="0" dirty="0">
                <a:latin typeface="Calibri" panose="020F0502020204030204" pitchFamily="34" charset="0"/>
              </a:rPr>
              <a:t>. Furthermore, the INEXDA </a:t>
            </a:r>
            <a:r>
              <a:rPr lang="en-US" b="0" dirty="0" err="1">
                <a:latin typeface="Calibri" panose="020F0502020204030204" pitchFamily="34" charset="0"/>
              </a:rPr>
              <a:t>annodata</a:t>
            </a:r>
            <a:r>
              <a:rPr lang="en-US" b="0" dirty="0">
                <a:latin typeface="Calibri" panose="020F0502020204030204" pitchFamily="34" charset="0"/>
              </a:rPr>
              <a:t> schema is a notable step towards the automation of workflows providing access to micro data. </a:t>
            </a:r>
            <a:endParaRPr lang="en-GB" dirty="0"/>
          </a:p>
        </p:txBody>
      </p:sp>
      <p:sp>
        <p:nvSpPr>
          <p:cNvPr id="7" name="Oval Callout 6"/>
          <p:cNvSpPr/>
          <p:nvPr/>
        </p:nvSpPr>
        <p:spPr>
          <a:xfrm>
            <a:off x="14358072" y="87553"/>
            <a:ext cx="2982191" cy="2048550"/>
          </a:xfrm>
          <a:prstGeom prst="wedgeEllipseCallout">
            <a:avLst>
              <a:gd name="adj1" fmla="val -47715"/>
              <a:gd name="adj2" fmla="val 49659"/>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l-SI" sz="2200" b="0" i="0" u="none" strike="noStrike" cap="none" spc="0" normalizeH="0" baseline="0" dirty="0" smtClean="0">
                <a:ln>
                  <a:noFill/>
                </a:ln>
                <a:solidFill>
                  <a:srgbClr val="FFFFFF"/>
                </a:solidFill>
                <a:effectLst/>
                <a:uFillTx/>
                <a:latin typeface="Helvetica Neue Medium"/>
                <a:ea typeface="Helvetica Neue Medium"/>
                <a:cs typeface="Helvetica Neue Medium"/>
                <a:sym typeface="Helvetica Neue Medium"/>
              </a:rPr>
              <a:t>Eurostat +</a:t>
            </a:r>
            <a:r>
              <a:rPr kumimoji="0" lang="sl-SI" sz="2200" b="0" i="0" u="none" strike="noStrike" cap="none" spc="0" normalizeH="0" dirty="0" smtClean="0">
                <a:ln>
                  <a:noFill/>
                </a:ln>
                <a:solidFill>
                  <a:srgbClr val="FFFFFF"/>
                </a:solidFill>
                <a:effectLst/>
                <a:uFillTx/>
                <a:latin typeface="Helvetica Neue Medium"/>
                <a:ea typeface="Helvetica Neue Medium"/>
                <a:cs typeface="Helvetica Neue Medium"/>
                <a:sym typeface="Helvetica Neue Medium"/>
              </a:rPr>
              <a:t> </a:t>
            </a:r>
            <a:r>
              <a:rPr kumimoji="0" lang="sl-SI" sz="2200" b="0" i="0" u="none" strike="noStrike" cap="none" spc="0" normalizeH="0" dirty="0" err="1" smtClean="0">
                <a:ln>
                  <a:noFill/>
                </a:ln>
                <a:solidFill>
                  <a:srgbClr val="FFFFFF"/>
                </a:solidFill>
                <a:effectLst/>
                <a:uFillTx/>
                <a:latin typeface="Helvetica Neue Medium"/>
                <a:ea typeface="Helvetica Neue Medium"/>
                <a:cs typeface="Helvetica Neue Medium"/>
                <a:sym typeface="Helvetica Neue Medium"/>
              </a:rPr>
              <a:t>selected</a:t>
            </a:r>
            <a:r>
              <a:rPr kumimoji="0" lang="sl-SI" sz="2200" b="0" i="0" u="none" strike="noStrike" cap="none" spc="0" normalizeH="0" dirty="0" smtClean="0">
                <a:ln>
                  <a:noFill/>
                </a:ln>
                <a:solidFill>
                  <a:srgbClr val="FFFFFF"/>
                </a:solidFill>
                <a:effectLst/>
                <a:uFillTx/>
                <a:latin typeface="Helvetica Neue Medium"/>
                <a:ea typeface="Helvetica Neue Medium"/>
                <a:cs typeface="Helvetica Neue Medium"/>
                <a:sym typeface="Helvetica Neue Medium"/>
              </a:rPr>
              <a:t> </a:t>
            </a:r>
            <a:r>
              <a:rPr kumimoji="0" lang="sl-SI" sz="2200" b="0" i="0" u="none" strike="noStrike" cap="none" spc="0" normalizeH="0" dirty="0" err="1" smtClean="0">
                <a:ln>
                  <a:noFill/>
                </a:ln>
                <a:solidFill>
                  <a:srgbClr val="FFFFFF"/>
                </a:solidFill>
                <a:effectLst/>
                <a:uFillTx/>
                <a:latin typeface="Helvetica Neue Medium"/>
                <a:ea typeface="Helvetica Neue Medium"/>
                <a:cs typeface="Helvetica Neue Medium"/>
                <a:sym typeface="Helvetica Neue Medium"/>
              </a:rPr>
              <a:t>National</a:t>
            </a:r>
            <a:r>
              <a:rPr kumimoji="0" lang="sl-SI" sz="2200" b="0" i="0" u="none" strike="noStrike" cap="none" spc="0" normalizeH="0" dirty="0" smtClean="0">
                <a:ln>
                  <a:noFill/>
                </a:ln>
                <a:solidFill>
                  <a:srgbClr val="FFFFFF"/>
                </a:solidFill>
                <a:effectLst/>
                <a:uFillTx/>
                <a:latin typeface="Helvetica Neue Medium"/>
                <a:ea typeface="Helvetica Neue Medium"/>
                <a:cs typeface="Helvetica Neue Medium"/>
                <a:sym typeface="Helvetica Neue Medium"/>
              </a:rPr>
              <a:t> </a:t>
            </a:r>
            <a:r>
              <a:rPr kumimoji="0" lang="sl-SI" sz="2200" b="0" i="0" u="none" strike="noStrike" cap="none" spc="0" normalizeH="0" dirty="0" err="1" smtClean="0">
                <a:ln>
                  <a:noFill/>
                </a:ln>
                <a:solidFill>
                  <a:srgbClr val="FFFFFF"/>
                </a:solidFill>
                <a:effectLst/>
                <a:uFillTx/>
                <a:latin typeface="Helvetica Neue Medium"/>
                <a:ea typeface="Helvetica Neue Medium"/>
                <a:cs typeface="Helvetica Neue Medium"/>
                <a:sym typeface="Helvetica Neue Medium"/>
              </a:rPr>
              <a:t>Banks</a:t>
            </a:r>
            <a:r>
              <a:rPr kumimoji="0" lang="sl-SI" sz="2200" b="0" i="0" u="none" strike="noStrike" cap="none" spc="0" normalizeH="0" dirty="0" smtClean="0">
                <a:ln>
                  <a:noFill/>
                </a:ln>
                <a:solidFill>
                  <a:srgbClr val="FFFFFF"/>
                </a:solidFill>
                <a:effectLst/>
                <a:uFillTx/>
                <a:latin typeface="Helvetica Neue Medium"/>
                <a:ea typeface="Helvetica Neue Medium"/>
                <a:cs typeface="Helvetica Neue Medium"/>
                <a:sym typeface="Helvetica Neue Medium"/>
              </a:rPr>
              <a:t> in EU</a:t>
            </a:r>
            <a:endParaRPr kumimoji="0" lang="en-GB"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 name="Slide Number Placeholder 1"/>
          <p:cNvSpPr>
            <a:spLocks noGrp="1"/>
          </p:cNvSpPr>
          <p:nvPr>
            <p:ph type="sldNum" sz="quarter" idx="2"/>
          </p:nvPr>
        </p:nvSpPr>
        <p:spPr/>
        <p:txBody>
          <a:bodyPr/>
          <a:lstStyle/>
          <a:p>
            <a:fld id="{86CB4B4D-7CA3-9044-876B-883B54F8677D}" type="slidenum">
              <a:rPr lang="it-IT" smtClean="0"/>
              <a:pPr/>
              <a:t>18</a:t>
            </a:fld>
            <a:endParaRPr lang="it-IT" dirty="0"/>
          </a:p>
        </p:txBody>
      </p:sp>
    </p:spTree>
    <p:extLst>
      <p:ext uri="{BB962C8B-B14F-4D97-AF65-F5344CB8AC3E}">
        <p14:creationId xmlns:p14="http://schemas.microsoft.com/office/powerpoint/2010/main" val="5892430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dirty="0" smtClean="0"/>
              <a:t>5 safe framework</a:t>
            </a:r>
            <a:endParaRPr lang="en-GB" noProof="0" dirty="0"/>
          </a:p>
        </p:txBody>
      </p:sp>
      <p:pic>
        <p:nvPicPr>
          <p:cNvPr id="2" name="Picture 1"/>
          <p:cNvPicPr>
            <a:picLocks noChangeAspect="1"/>
          </p:cNvPicPr>
          <p:nvPr/>
        </p:nvPicPr>
        <p:blipFill>
          <a:blip r:embed="rId3"/>
          <a:stretch>
            <a:fillRect/>
          </a:stretch>
        </p:blipFill>
        <p:spPr>
          <a:xfrm>
            <a:off x="2199526" y="2785754"/>
            <a:ext cx="10944974" cy="6334404"/>
          </a:xfrm>
          <a:prstGeom prst="rect">
            <a:avLst/>
          </a:prstGeom>
        </p:spPr>
      </p:pic>
      <p:sp>
        <p:nvSpPr>
          <p:cNvPr id="5" name="Rectangle 4"/>
          <p:cNvSpPr/>
          <p:nvPr/>
        </p:nvSpPr>
        <p:spPr>
          <a:xfrm>
            <a:off x="636298" y="2092175"/>
            <a:ext cx="13349865" cy="461665"/>
          </a:xfrm>
          <a:prstGeom prst="rect">
            <a:avLst/>
          </a:prstGeom>
        </p:spPr>
        <p:txBody>
          <a:bodyPr wrap="square">
            <a:spAutoFit/>
          </a:bodyPr>
          <a:lstStyle/>
          <a:p>
            <a:r>
              <a:rPr lang="sl-SI" dirty="0" smtClean="0"/>
              <a:t>Base </a:t>
            </a:r>
            <a:r>
              <a:rPr lang="sl-SI" dirty="0" err="1" smtClean="0"/>
              <a:t>for</a:t>
            </a:r>
            <a:r>
              <a:rPr lang="sl-SI" dirty="0" smtClean="0"/>
              <a:t> </a:t>
            </a:r>
            <a:r>
              <a:rPr lang="en-US" dirty="0" smtClean="0"/>
              <a:t>decisions </a:t>
            </a:r>
            <a:r>
              <a:rPr lang="en-US" dirty="0"/>
              <a:t>about making effective use of data which is confidential or sensitive.</a:t>
            </a:r>
            <a:endParaRPr lang="en-GB" dirty="0"/>
          </a:p>
        </p:txBody>
      </p:sp>
      <p:sp>
        <p:nvSpPr>
          <p:cNvPr id="6" name="Rectangle 5"/>
          <p:cNvSpPr/>
          <p:nvPr/>
        </p:nvSpPr>
        <p:spPr>
          <a:xfrm>
            <a:off x="10766857" y="885495"/>
            <a:ext cx="5593198" cy="461665"/>
          </a:xfrm>
          <a:prstGeom prst="rect">
            <a:avLst/>
          </a:prstGeom>
        </p:spPr>
        <p:txBody>
          <a:bodyPr wrap="none">
            <a:spAutoFit/>
          </a:bodyPr>
          <a:lstStyle/>
          <a:p>
            <a:r>
              <a:rPr lang="en-GB" b="0" dirty="0">
                <a:hlinkClick r:id="rId4"/>
              </a:rPr>
              <a:t>https://</a:t>
            </a:r>
            <a:r>
              <a:rPr lang="en-GB" b="0" dirty="0" smtClean="0">
                <a:hlinkClick r:id="rId4"/>
              </a:rPr>
              <a:t>en.wikipedia.org/wiki/Five_safes</a:t>
            </a:r>
            <a:r>
              <a:rPr lang="sl-SI" b="0" dirty="0" smtClean="0"/>
              <a:t> </a:t>
            </a:r>
            <a:endParaRPr lang="en-GB" b="0" dirty="0"/>
          </a:p>
        </p:txBody>
      </p:sp>
      <p:sp>
        <p:nvSpPr>
          <p:cNvPr id="7" name="Rectangle 6"/>
          <p:cNvSpPr/>
          <p:nvPr/>
        </p:nvSpPr>
        <p:spPr>
          <a:xfrm>
            <a:off x="8460654" y="1366854"/>
            <a:ext cx="8667750" cy="830997"/>
          </a:xfrm>
          <a:prstGeom prst="rect">
            <a:avLst/>
          </a:prstGeom>
        </p:spPr>
        <p:txBody>
          <a:bodyPr>
            <a:spAutoFit/>
          </a:bodyPr>
          <a:lstStyle/>
          <a:p>
            <a:r>
              <a:rPr lang="en-GB" b="0" dirty="0">
                <a:hlinkClick r:id="rId5"/>
              </a:rPr>
              <a:t>https://ukdataservice.ac.uk/help/secure-lab/what-is-the-five-safes-framework</a:t>
            </a:r>
            <a:r>
              <a:rPr lang="en-GB" b="0" dirty="0" smtClean="0">
                <a:hlinkClick r:id="rId5"/>
              </a:rPr>
              <a:t>/</a:t>
            </a:r>
            <a:r>
              <a:rPr lang="sl-SI" b="0" dirty="0" smtClean="0"/>
              <a:t> </a:t>
            </a:r>
            <a:endParaRPr lang="en-GB" b="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19</a:t>
            </a:fld>
            <a:endParaRPr lang="it-IT" dirty="0"/>
          </a:p>
        </p:txBody>
      </p:sp>
    </p:spTree>
    <p:extLst>
      <p:ext uri="{BB962C8B-B14F-4D97-AF65-F5344CB8AC3E}">
        <p14:creationId xmlns:p14="http://schemas.microsoft.com/office/powerpoint/2010/main" val="18722855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827315" y="254000"/>
            <a:ext cx="12874171" cy="1342571"/>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4800"/>
              <a:buFont typeface="Tahoma"/>
              <a:buNone/>
            </a:pPr>
            <a:r>
              <a:rPr lang="en-GB" sz="4800" noProof="0" dirty="0" smtClean="0"/>
              <a:t>DMP Data Management Plan</a:t>
            </a:r>
            <a:endParaRPr lang="en-GB" sz="4800" noProof="0" dirty="0"/>
          </a:p>
        </p:txBody>
      </p:sp>
      <p:sp>
        <p:nvSpPr>
          <p:cNvPr id="141" name="Google Shape;141;p11"/>
          <p:cNvSpPr txBox="1">
            <a:spLocks noGrp="1"/>
          </p:cNvSpPr>
          <p:nvPr>
            <p:ph type="body" idx="1"/>
          </p:nvPr>
        </p:nvSpPr>
        <p:spPr>
          <a:xfrm>
            <a:off x="827314" y="1596572"/>
            <a:ext cx="12177485" cy="2104571"/>
          </a:xfrm>
          <a:prstGeom prst="rect">
            <a:avLst/>
          </a:prstGeom>
          <a:noFill/>
          <a:ln>
            <a:noFill/>
          </a:ln>
        </p:spPr>
        <p:txBody>
          <a:bodyPr spcFirstLastPara="1" wrap="square" lIns="91425" tIns="45700" rIns="91425" bIns="45700" anchor="t" anchorCtr="0">
            <a:normAutofit/>
          </a:bodyPr>
          <a:lstStyle/>
          <a:p>
            <a:pPr marL="156500" lvl="0" indent="0" algn="l" rtl="0">
              <a:lnSpc>
                <a:spcPct val="150000"/>
              </a:lnSpc>
              <a:spcBef>
                <a:spcPts val="0"/>
              </a:spcBef>
              <a:spcAft>
                <a:spcPts val="0"/>
              </a:spcAft>
              <a:buClr>
                <a:srgbClr val="6A6C76"/>
              </a:buClr>
              <a:buSzPts val="4060"/>
              <a:buFont typeface="Tahoma"/>
              <a:buNone/>
            </a:pPr>
            <a:r>
              <a:rPr lang="en-GB" noProof="0" dirty="0" smtClean="0"/>
              <a:t>Formal document that provides a framework for how to handle the data material during and after the research project.</a:t>
            </a:r>
          </a:p>
          <a:p>
            <a:pPr marL="444500" lvl="0" indent="-30190" algn="l" rtl="0">
              <a:lnSpc>
                <a:spcPct val="150000"/>
              </a:lnSpc>
              <a:spcBef>
                <a:spcPts val="600"/>
              </a:spcBef>
              <a:spcAft>
                <a:spcPts val="0"/>
              </a:spcAft>
              <a:buClr>
                <a:srgbClr val="6A6C76"/>
              </a:buClr>
              <a:buSzPts val="4060"/>
              <a:buFont typeface="Tahoma"/>
              <a:buNone/>
            </a:pPr>
            <a:endParaRPr lang="en-GB" noProof="0" dirty="0" smtClean="0"/>
          </a:p>
          <a:p>
            <a:pPr marL="444500" lvl="0" indent="-30190" algn="l" rtl="0">
              <a:lnSpc>
                <a:spcPct val="150000"/>
              </a:lnSpc>
              <a:spcBef>
                <a:spcPts val="600"/>
              </a:spcBef>
              <a:spcAft>
                <a:spcPts val="0"/>
              </a:spcAft>
              <a:buClr>
                <a:srgbClr val="6A6C76"/>
              </a:buClr>
              <a:buSzPts val="4060"/>
              <a:buFont typeface="Tahoma"/>
              <a:buNone/>
            </a:pPr>
            <a:endParaRPr lang="en-GB" noProof="0" dirty="0"/>
          </a:p>
        </p:txBody>
      </p:sp>
      <p:sp>
        <p:nvSpPr>
          <p:cNvPr id="142" name="Google Shape;142;p11"/>
          <p:cNvSpPr txBox="1"/>
          <p:nvPr/>
        </p:nvSpPr>
        <p:spPr>
          <a:xfrm>
            <a:off x="7416800" y="1872343"/>
            <a:ext cx="8069943" cy="67636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393939"/>
              </a:solidFill>
              <a:latin typeface="Tahoma"/>
              <a:ea typeface="Tahoma"/>
              <a:cs typeface="Tahoma"/>
              <a:sym typeface="Tahoma"/>
            </a:endParaRPr>
          </a:p>
        </p:txBody>
      </p:sp>
      <p:sp>
        <p:nvSpPr>
          <p:cNvPr id="143" name="Google Shape;143;p11"/>
          <p:cNvSpPr txBox="1"/>
          <p:nvPr/>
        </p:nvSpPr>
        <p:spPr>
          <a:xfrm>
            <a:off x="4775882" y="3149589"/>
            <a:ext cx="11785500" cy="5486400"/>
          </a:xfrm>
          <a:prstGeom prst="rect">
            <a:avLst/>
          </a:prstGeom>
          <a:noFill/>
          <a:ln>
            <a:noFill/>
          </a:ln>
        </p:spPr>
        <p:txBody>
          <a:bodyPr spcFirstLastPara="1" wrap="square" lIns="50800" tIns="50800" rIns="50800" bIns="50800" anchor="t" anchorCtr="0">
            <a:normAutofit/>
          </a:bodyPr>
          <a:lstStyle/>
          <a:p>
            <a:pPr marL="156500" marR="0" lvl="0" indent="0" algn="l" rtl="0">
              <a:lnSpc>
                <a:spcPct val="150000"/>
              </a:lnSpc>
              <a:spcBef>
                <a:spcPts val="0"/>
              </a:spcBef>
              <a:spcAft>
                <a:spcPts val="0"/>
              </a:spcAft>
              <a:buClr>
                <a:srgbClr val="6A6C76"/>
              </a:buClr>
              <a:buSzPct val="145000"/>
              <a:buFont typeface="Tahoma"/>
              <a:buNone/>
            </a:pPr>
            <a:r>
              <a:rPr lang="cs-CZ" sz="2800" b="1" i="0" u="none" strike="noStrike" cap="none" dirty="0">
                <a:solidFill>
                  <a:srgbClr val="6A6C76"/>
                </a:solidFill>
                <a:latin typeface="Tahoma"/>
                <a:ea typeface="Tahoma"/>
                <a:cs typeface="Tahoma"/>
                <a:sym typeface="Tahoma"/>
              </a:rPr>
              <a:t>But! </a:t>
            </a:r>
            <a:endParaRPr sz="2800" b="1" i="0" u="none" strike="noStrike" cap="none" dirty="0">
              <a:solidFill>
                <a:srgbClr val="6A6C76"/>
              </a:solidFill>
              <a:latin typeface="Tahoma"/>
              <a:ea typeface="Tahoma"/>
              <a:cs typeface="Tahoma"/>
              <a:sym typeface="Tahoma"/>
            </a:endParaRPr>
          </a:p>
          <a:p>
            <a:pPr marL="156500" marR="0" lvl="0" indent="0" algn="l" rtl="0">
              <a:lnSpc>
                <a:spcPct val="150000"/>
              </a:lnSpc>
              <a:spcBef>
                <a:spcPts val="600"/>
              </a:spcBef>
              <a:spcAft>
                <a:spcPts val="0"/>
              </a:spcAft>
              <a:buClr>
                <a:srgbClr val="6A6C76"/>
              </a:buClr>
              <a:buSzPct val="145000"/>
              <a:buFont typeface="Tahoma"/>
              <a:buNone/>
            </a:pPr>
            <a:r>
              <a:rPr lang="cs-CZ" sz="2800" b="0" i="0" u="none" strike="noStrike" cap="none" dirty="0">
                <a:solidFill>
                  <a:srgbClr val="6A6C76"/>
                </a:solidFill>
                <a:latin typeface="Tahoma"/>
                <a:ea typeface="Tahoma"/>
                <a:cs typeface="Tahoma"/>
                <a:sym typeface="Tahoma"/>
              </a:rPr>
              <a:t>DMP is not only a FORMAL document required by the funder</a:t>
            </a:r>
            <a:r>
              <a:rPr lang="cs-CZ" sz="2800" b="0" i="0" u="none" strike="noStrike" cap="none" dirty="0" smtClean="0">
                <a:solidFill>
                  <a:srgbClr val="6A6C76"/>
                </a:solidFill>
                <a:latin typeface="Tahoma"/>
                <a:ea typeface="Tahoma"/>
                <a:cs typeface="Tahoma"/>
                <a:sym typeface="Tahoma"/>
              </a:rPr>
              <a:t>!</a:t>
            </a:r>
          </a:p>
          <a:p>
            <a:pPr marL="156500" marR="0" lvl="0" indent="0" algn="l" rtl="0">
              <a:lnSpc>
                <a:spcPct val="150000"/>
              </a:lnSpc>
              <a:spcBef>
                <a:spcPts val="600"/>
              </a:spcBef>
              <a:spcAft>
                <a:spcPts val="0"/>
              </a:spcAft>
              <a:buClr>
                <a:srgbClr val="6A6C76"/>
              </a:buClr>
              <a:buSzPct val="145000"/>
              <a:buFont typeface="Tahoma"/>
              <a:buNone/>
            </a:pPr>
            <a:endParaRPr dirty="0"/>
          </a:p>
          <a:p>
            <a:pPr marL="156500" algn="l">
              <a:lnSpc>
                <a:spcPct val="150000"/>
              </a:lnSpc>
              <a:spcBef>
                <a:spcPts val="600"/>
              </a:spcBef>
              <a:buClr>
                <a:srgbClr val="6A6C76"/>
              </a:buClr>
              <a:buSzPct val="145000"/>
            </a:pPr>
            <a:r>
              <a:rPr lang="cs-CZ" sz="2400" b="0" i="0" u="none" strike="noStrike" cap="none" dirty="0">
                <a:solidFill>
                  <a:srgbClr val="6A6C76"/>
                </a:solidFill>
                <a:latin typeface="Tahoma"/>
                <a:ea typeface="Tahoma"/>
                <a:cs typeface="Tahoma"/>
                <a:sym typeface="Tahoma"/>
              </a:rPr>
              <a:t>Researchers must understand that DMP is an extremely practical </a:t>
            </a:r>
            <a:r>
              <a:rPr lang="cs-CZ" sz="2400" b="0" i="0" u="none" strike="noStrike" cap="none" dirty="0" smtClean="0">
                <a:solidFill>
                  <a:srgbClr val="6A6C76"/>
                </a:solidFill>
                <a:latin typeface="Tahoma"/>
                <a:ea typeface="Tahoma"/>
                <a:cs typeface="Tahoma"/>
                <a:sym typeface="Tahoma"/>
              </a:rPr>
              <a:t>tool</a:t>
            </a:r>
            <a:r>
              <a:rPr lang="cs-CZ" b="0" dirty="0">
                <a:solidFill>
                  <a:srgbClr val="6A6C76"/>
                </a:solidFill>
                <a:latin typeface="Tahoma"/>
                <a:ea typeface="Tahoma"/>
                <a:cs typeface="Tahoma"/>
                <a:sym typeface="Tahoma"/>
              </a:rPr>
              <a:t>:</a:t>
            </a:r>
            <a:endParaRPr lang="cs-CZ" dirty="0"/>
          </a:p>
          <a:p>
            <a:pPr marL="499400" marR="0" lvl="0" indent="-326326" algn="l" rtl="0">
              <a:lnSpc>
                <a:spcPct val="150000"/>
              </a:lnSpc>
              <a:spcBef>
                <a:spcPts val="600"/>
              </a:spcBef>
              <a:spcAft>
                <a:spcPts val="0"/>
              </a:spcAft>
              <a:buClr>
                <a:srgbClr val="6A6C76"/>
              </a:buClr>
              <a:buSzPct val="145000"/>
              <a:buFont typeface="Arial"/>
              <a:buChar char="•"/>
            </a:pPr>
            <a:r>
              <a:rPr lang="cs-CZ" sz="2400" b="0" i="0" u="none" strike="noStrike" cap="none" dirty="0" smtClean="0">
                <a:solidFill>
                  <a:srgbClr val="6A6C76"/>
                </a:solidFill>
                <a:latin typeface="Tahoma"/>
                <a:ea typeface="Tahoma"/>
                <a:cs typeface="Tahoma"/>
                <a:sym typeface="Tahoma"/>
              </a:rPr>
              <a:t>DMP </a:t>
            </a:r>
            <a:r>
              <a:rPr lang="cs-CZ" sz="2400" b="0" i="0" u="none" strike="noStrike" cap="none" dirty="0">
                <a:solidFill>
                  <a:srgbClr val="6A6C76"/>
                </a:solidFill>
                <a:latin typeface="Tahoma"/>
                <a:ea typeface="Tahoma"/>
                <a:cs typeface="Tahoma"/>
                <a:sym typeface="Tahoma"/>
              </a:rPr>
              <a:t>substantially improves the workflow in the project</a:t>
            </a:r>
            <a:endParaRPr sz="2400" b="0" i="0" u="none" strike="noStrike" cap="none" dirty="0">
              <a:solidFill>
                <a:srgbClr val="6A6C76"/>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ct val="100000"/>
              <a:buFont typeface="Helvetica Neue"/>
              <a:buNone/>
            </a:pPr>
            <a:endParaRPr sz="2400" b="0" i="0" u="none" strike="noStrike" cap="none" dirty="0">
              <a:solidFill>
                <a:srgbClr val="393939"/>
              </a:solidFill>
              <a:latin typeface="Tahoma"/>
              <a:ea typeface="Tahoma"/>
              <a:cs typeface="Tahoma"/>
              <a:sym typeface="Tahoma"/>
            </a:endParaRPr>
          </a:p>
        </p:txBody>
      </p:sp>
      <p:pic>
        <p:nvPicPr>
          <p:cNvPr id="144" name="Google Shape;144;p11"/>
          <p:cNvPicPr preferRelativeResize="0"/>
          <p:nvPr/>
        </p:nvPicPr>
        <p:blipFill rotWithShape="1">
          <a:blip r:embed="rId3">
            <a:alphaModFix/>
          </a:blip>
          <a:srcRect/>
          <a:stretch/>
        </p:blipFill>
        <p:spPr>
          <a:xfrm>
            <a:off x="649214" y="5648035"/>
            <a:ext cx="3976913" cy="2144193"/>
          </a:xfrm>
          <a:prstGeom prst="rect">
            <a:avLst/>
          </a:prstGeom>
          <a:noFill/>
          <a:ln>
            <a:noFill/>
          </a:ln>
        </p:spPr>
      </p:pic>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s-CZ" smtClean="0"/>
              <a:t>2</a:t>
            </a:fld>
            <a:endParaRPr lang="cs-CZ"/>
          </a:p>
        </p:txBody>
      </p:sp>
    </p:spTree>
    <p:extLst>
      <p:ext uri="{BB962C8B-B14F-4D97-AF65-F5344CB8AC3E}">
        <p14:creationId xmlns:p14="http://schemas.microsoft.com/office/powerpoint/2010/main" val="602251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9276" y="2016689"/>
            <a:ext cx="11186617" cy="6839211"/>
          </a:xfrm>
          <a:prstGeom prst="rect">
            <a:avLst/>
          </a:prstGeom>
        </p:spPr>
      </p:pic>
      <p:sp>
        <p:nvSpPr>
          <p:cNvPr id="2" name="Text Placeholder 1"/>
          <p:cNvSpPr>
            <a:spLocks noGrp="1"/>
          </p:cNvSpPr>
          <p:nvPr>
            <p:ph type="body" idx="1"/>
          </p:nvPr>
        </p:nvSpPr>
        <p:spPr>
          <a:xfrm>
            <a:off x="908780" y="2496210"/>
            <a:ext cx="15700321" cy="6992563"/>
          </a:xfrm>
        </p:spPr>
        <p:txBody>
          <a:bodyPr>
            <a:normAutofit/>
          </a:bodyPr>
          <a:lstStyle/>
          <a:p>
            <a:endParaRPr lang="en-GB" noProof="0" dirty="0" smtClean="0"/>
          </a:p>
          <a:p>
            <a:endParaRPr lang="en-GB" noProof="0" dirty="0"/>
          </a:p>
          <a:p>
            <a:endParaRPr lang="en-GB" noProof="0" dirty="0" smtClean="0"/>
          </a:p>
          <a:p>
            <a:endParaRPr lang="en-GB" noProof="0" dirty="0"/>
          </a:p>
          <a:p>
            <a:endParaRPr lang="en-GB" noProof="0" dirty="0" smtClean="0"/>
          </a:p>
          <a:p>
            <a:endParaRPr lang="en-GB" noProof="0" dirty="0"/>
          </a:p>
          <a:p>
            <a:endParaRPr lang="en-GB" noProof="0" dirty="0" smtClean="0"/>
          </a:p>
          <a:p>
            <a:endParaRPr lang="en-GB" noProof="0" dirty="0"/>
          </a:p>
          <a:p>
            <a:endParaRPr lang="en-GB" noProof="0" dirty="0" smtClean="0"/>
          </a:p>
          <a:p>
            <a:endParaRPr lang="en-GB" noProof="0" dirty="0"/>
          </a:p>
          <a:p>
            <a:endParaRPr lang="en-GB" noProof="0" dirty="0" smtClean="0"/>
          </a:p>
          <a:p>
            <a:endParaRPr lang="en-GB" noProof="0" dirty="0" smtClean="0"/>
          </a:p>
          <a:p>
            <a:pPr marL="0" indent="0">
              <a:buNone/>
            </a:pPr>
            <a:endParaRPr lang="en-GB" noProof="0" dirty="0"/>
          </a:p>
        </p:txBody>
      </p:sp>
      <p:sp>
        <p:nvSpPr>
          <p:cNvPr id="3" name="Title 2"/>
          <p:cNvSpPr>
            <a:spLocks noGrp="1"/>
          </p:cNvSpPr>
          <p:nvPr>
            <p:ph type="title"/>
          </p:nvPr>
        </p:nvSpPr>
        <p:spPr/>
        <p:txBody>
          <a:bodyPr>
            <a:normAutofit/>
          </a:bodyPr>
          <a:lstStyle/>
          <a:p>
            <a:r>
              <a:rPr lang="en-GB" noProof="0" dirty="0" smtClean="0"/>
              <a:t>Considerations about degree of openness </a:t>
            </a:r>
            <a:endParaRPr lang="en-GB" noProof="0" dirty="0"/>
          </a:p>
        </p:txBody>
      </p:sp>
      <p:sp>
        <p:nvSpPr>
          <p:cNvPr id="5" name="TextBox 4"/>
          <p:cNvSpPr txBox="1"/>
          <p:nvPr/>
        </p:nvSpPr>
        <p:spPr>
          <a:xfrm>
            <a:off x="13592722" y="5426439"/>
            <a:ext cx="3747541" cy="4062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sl-SI" sz="2200" b="0" dirty="0" err="1" smtClean="0"/>
              <a:t>Mannheimer</a:t>
            </a:r>
            <a:r>
              <a:rPr lang="sl-SI" sz="2200" b="0" dirty="0"/>
              <a:t>, Sara, </a:t>
            </a:r>
            <a:r>
              <a:rPr lang="sl-SI" sz="2200" b="0" dirty="0" err="1"/>
              <a:t>and</a:t>
            </a:r>
            <a:r>
              <a:rPr lang="sl-SI" sz="2200" b="0" dirty="0"/>
              <a:t> Elizabeth A. </a:t>
            </a:r>
            <a:r>
              <a:rPr lang="sl-SI" sz="2200" b="0" dirty="0" err="1"/>
              <a:t>Hull</a:t>
            </a:r>
            <a:r>
              <a:rPr lang="sl-SI" sz="2200" b="0" dirty="0"/>
              <a:t>. ‘</a:t>
            </a:r>
            <a:r>
              <a:rPr lang="sl-SI" sz="2200" b="0" dirty="0" err="1"/>
              <a:t>Sharing</a:t>
            </a:r>
            <a:r>
              <a:rPr lang="sl-SI" sz="2200" b="0" dirty="0"/>
              <a:t> </a:t>
            </a:r>
            <a:r>
              <a:rPr lang="sl-SI" sz="2200" b="0" dirty="0" err="1"/>
              <a:t>Selves</a:t>
            </a:r>
            <a:r>
              <a:rPr lang="sl-SI" sz="2200" b="0" dirty="0"/>
              <a:t>: </a:t>
            </a:r>
            <a:r>
              <a:rPr lang="sl-SI" sz="2200" b="0" dirty="0" err="1"/>
              <a:t>Developing</a:t>
            </a:r>
            <a:r>
              <a:rPr lang="sl-SI" sz="2200" b="0" dirty="0"/>
              <a:t> </a:t>
            </a:r>
            <a:r>
              <a:rPr lang="sl-SI" sz="2200" b="0" dirty="0" err="1"/>
              <a:t>an</a:t>
            </a:r>
            <a:r>
              <a:rPr lang="sl-SI" sz="2200" b="0" dirty="0"/>
              <a:t> </a:t>
            </a:r>
            <a:r>
              <a:rPr lang="sl-SI" sz="2200" b="0" dirty="0" err="1"/>
              <a:t>Ethical</a:t>
            </a:r>
            <a:r>
              <a:rPr lang="sl-SI" sz="2200" b="0" dirty="0"/>
              <a:t> </a:t>
            </a:r>
            <a:r>
              <a:rPr lang="sl-SI" sz="2200" b="0" dirty="0" err="1"/>
              <a:t>Framework</a:t>
            </a:r>
            <a:r>
              <a:rPr lang="sl-SI" sz="2200" b="0" dirty="0"/>
              <a:t> </a:t>
            </a:r>
            <a:r>
              <a:rPr lang="sl-SI" sz="2200" b="0" dirty="0" err="1"/>
              <a:t>for</a:t>
            </a:r>
            <a:r>
              <a:rPr lang="sl-SI" sz="2200" b="0" dirty="0"/>
              <a:t> </a:t>
            </a:r>
            <a:r>
              <a:rPr lang="sl-SI" sz="2200" b="0" dirty="0" err="1"/>
              <a:t>Curating</a:t>
            </a:r>
            <a:r>
              <a:rPr lang="sl-SI" sz="2200" b="0" dirty="0"/>
              <a:t> Social </a:t>
            </a:r>
            <a:r>
              <a:rPr lang="sl-SI" sz="2200" b="0" dirty="0" err="1"/>
              <a:t>Media</a:t>
            </a:r>
            <a:r>
              <a:rPr lang="sl-SI" sz="2200" b="0" dirty="0"/>
              <a:t> Data’. </a:t>
            </a:r>
            <a:r>
              <a:rPr lang="sl-SI" sz="2200" b="0" i="1" dirty="0" err="1"/>
              <a:t>International</a:t>
            </a:r>
            <a:r>
              <a:rPr lang="sl-SI" sz="2200" b="0" i="1" dirty="0"/>
              <a:t> Journal of </a:t>
            </a:r>
            <a:r>
              <a:rPr lang="sl-SI" sz="2200" b="0" i="1" dirty="0" err="1"/>
              <a:t>Digital</a:t>
            </a:r>
            <a:r>
              <a:rPr lang="sl-SI" sz="2200" b="0" i="1" dirty="0"/>
              <a:t> </a:t>
            </a:r>
            <a:r>
              <a:rPr lang="sl-SI" sz="2200" b="0" i="1" dirty="0" err="1"/>
              <a:t>Curation</a:t>
            </a:r>
            <a:r>
              <a:rPr lang="sl-SI" sz="2200" b="0" dirty="0"/>
              <a:t> 12, no. 2 (18 April 2018): 196–209. </a:t>
            </a:r>
            <a:r>
              <a:rPr lang="sl-SI" sz="2200" b="0" dirty="0">
                <a:hlinkClick r:id="rId3"/>
              </a:rPr>
              <a:t>https://doi.org/10.2218/ijdc.v12i2.518</a:t>
            </a:r>
            <a:r>
              <a:rPr lang="sl-SI" sz="2200" b="0" dirty="0"/>
              <a:t>.</a:t>
            </a: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20</a:t>
            </a:fld>
            <a:endParaRPr lang="it-IT" dirty="0"/>
          </a:p>
        </p:txBody>
      </p:sp>
    </p:spTree>
    <p:extLst>
      <p:ext uri="{BB962C8B-B14F-4D97-AF65-F5344CB8AC3E}">
        <p14:creationId xmlns:p14="http://schemas.microsoft.com/office/powerpoint/2010/main" val="71823025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noProof="0" dirty="0" smtClean="0"/>
          </a:p>
          <a:p>
            <a:r>
              <a:rPr lang="en-GB" noProof="0" dirty="0" smtClean="0"/>
              <a:t>Assess the legal basis of the collected social media data and the rights </a:t>
            </a:r>
          </a:p>
          <a:p>
            <a:r>
              <a:rPr lang="en-GB" noProof="0" dirty="0" smtClean="0"/>
              <a:t>One may need to remove parts of the data (e.g., if they include copyrighted materials) and/or restrict access to the data </a:t>
            </a:r>
          </a:p>
          <a:p>
            <a:endParaRPr lang="en-GB" noProof="0" dirty="0" smtClean="0"/>
          </a:p>
          <a:p>
            <a:r>
              <a:rPr lang="en-GB" b="1" noProof="0" dirty="0" smtClean="0"/>
              <a:t>Contracts with platforms - Terms of Service</a:t>
            </a:r>
          </a:p>
          <a:p>
            <a:endParaRPr lang="en-GB" b="1" noProof="0" dirty="0" smtClean="0"/>
          </a:p>
          <a:p>
            <a:r>
              <a:rPr lang="en-GB" noProof="0" dirty="0" smtClean="0"/>
              <a:t>In the cases in which social media data have been archived, researchers and archives have generally aimed for complying with ToS as much as possible.</a:t>
            </a:r>
          </a:p>
          <a:p>
            <a:endParaRPr lang="en-GB" noProof="0" dirty="0"/>
          </a:p>
        </p:txBody>
      </p:sp>
      <p:sp>
        <p:nvSpPr>
          <p:cNvPr id="3" name="Title 2"/>
          <p:cNvSpPr>
            <a:spLocks noGrp="1"/>
          </p:cNvSpPr>
          <p:nvPr>
            <p:ph type="title"/>
          </p:nvPr>
        </p:nvSpPr>
        <p:spPr/>
        <p:txBody>
          <a:bodyPr/>
          <a:lstStyle/>
          <a:p>
            <a:r>
              <a:rPr lang="en-GB" noProof="0" dirty="0" smtClean="0"/>
              <a:t>Legal challenges in sharing SM data</a:t>
            </a:r>
            <a:endParaRPr lang="en-GB" noProof="0" dirty="0"/>
          </a:p>
        </p:txBody>
      </p:sp>
      <p:sp>
        <p:nvSpPr>
          <p:cNvPr id="4" name="Rectangle 3"/>
          <p:cNvSpPr/>
          <p:nvPr/>
        </p:nvSpPr>
        <p:spPr>
          <a:xfrm>
            <a:off x="650499" y="7982860"/>
            <a:ext cx="8667750" cy="1200329"/>
          </a:xfrm>
          <a:prstGeom prst="rect">
            <a:avLst/>
          </a:prstGeom>
        </p:spPr>
        <p:txBody>
          <a:bodyPr>
            <a:spAutoFit/>
          </a:bodyPr>
          <a:lstStyle/>
          <a:p>
            <a:pPr algn="l"/>
            <a:r>
              <a:rPr lang="hu-HU" sz="1800" b="0" dirty="0"/>
              <a:t>Breuer, Johannes, Borschewski, Kerrin, Bishop, Libby, Vávra, Martin, Štebe, Janez, Strapcova, Katarina, &amp; Hegedűs, Péter. (2021). Archiving Social Media Data: A guide for archivists and researchers (1.2). Zenodo. https://doi.org/10.5281/zenodo.5041072</a:t>
            </a:r>
            <a:endParaRPr lang="en-GB" sz="1800" b="0"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21</a:t>
            </a:fld>
            <a:endParaRPr lang="it-IT" dirty="0"/>
          </a:p>
        </p:txBody>
      </p:sp>
    </p:spTree>
    <p:extLst>
      <p:ext uri="{BB962C8B-B14F-4D97-AF65-F5344CB8AC3E}">
        <p14:creationId xmlns:p14="http://schemas.microsoft.com/office/powerpoint/2010/main" val="426467002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8844" y="2450230"/>
            <a:ext cx="14716508" cy="4998906"/>
          </a:xfrm>
        </p:spPr>
        <p:txBody>
          <a:bodyPr/>
          <a:lstStyle/>
          <a:p>
            <a:r>
              <a:rPr lang="en-GB" noProof="0" dirty="0" smtClean="0"/>
              <a:t>data set “Geotagged Twitter posts from the United States: A tweet collection to investigate representativeness” contains “IDs of geotagged Twitter posts from within the United States” collected in 2014 and 2015.</a:t>
            </a:r>
          </a:p>
          <a:p>
            <a:r>
              <a:rPr lang="en-GB" noProof="0" dirty="0" smtClean="0"/>
              <a:t>The data are organized into many different files (including, e.g., tweet IDs and hashtags per day for U.S. states and counties) </a:t>
            </a:r>
            <a:r>
              <a:rPr lang="en-GB" b="1" noProof="0" dirty="0" smtClean="0"/>
              <a:t>and are only available upon request. </a:t>
            </a:r>
          </a:p>
          <a:p>
            <a:r>
              <a:rPr lang="en-GB" b="1" noProof="0" dirty="0" smtClean="0"/>
              <a:t>In addition to these data files, there is also a Python script </a:t>
            </a:r>
            <a:r>
              <a:rPr lang="en-GB" noProof="0" dirty="0" smtClean="0"/>
              <a:t>for retrieving the tweets using the list of tweet IDs; a process called rehydration.</a:t>
            </a:r>
          </a:p>
          <a:p>
            <a:r>
              <a:rPr lang="en-GB" noProof="0" dirty="0" smtClean="0"/>
              <a:t>As these data are larger, more sensitive, and more complex than the other social media data, the archiving was more complicated in this case. </a:t>
            </a:r>
            <a:endParaRPr lang="en-GB" noProof="0" dirty="0"/>
          </a:p>
        </p:txBody>
      </p:sp>
      <p:sp>
        <p:nvSpPr>
          <p:cNvPr id="3" name="Title 2"/>
          <p:cNvSpPr>
            <a:spLocks noGrp="1"/>
          </p:cNvSpPr>
          <p:nvPr>
            <p:ph type="title"/>
          </p:nvPr>
        </p:nvSpPr>
        <p:spPr/>
        <p:txBody>
          <a:bodyPr/>
          <a:lstStyle/>
          <a:p>
            <a:r>
              <a:rPr lang="en-GB" noProof="0" dirty="0" smtClean="0"/>
              <a:t>Example of „restricted“ sharing of SM data</a:t>
            </a:r>
            <a:endParaRPr lang="en-GB" noProof="0" dirty="0"/>
          </a:p>
        </p:txBody>
      </p:sp>
      <p:sp>
        <p:nvSpPr>
          <p:cNvPr id="4" name="Rectangle 3"/>
          <p:cNvSpPr/>
          <p:nvPr/>
        </p:nvSpPr>
        <p:spPr>
          <a:xfrm>
            <a:off x="7935271" y="8308345"/>
            <a:ext cx="8667750" cy="707886"/>
          </a:xfrm>
          <a:prstGeom prst="rect">
            <a:avLst/>
          </a:prstGeom>
        </p:spPr>
        <p:txBody>
          <a:bodyPr>
            <a:spAutoFit/>
          </a:bodyPr>
          <a:lstStyle/>
          <a:p>
            <a:r>
              <a:rPr lang="en-US" b="0" dirty="0">
                <a:latin typeface="Tahoma" panose="020B0604030504040204" pitchFamily="34" charset="0"/>
              </a:rPr>
              <a:t>Python Script to rehydrate Tweets from Tweet IDs, </a:t>
            </a:r>
            <a:r>
              <a:rPr lang="en-US" sz="1600" b="0" dirty="0">
                <a:solidFill>
                  <a:srgbClr val="1154CC"/>
                </a:solidFill>
                <a:latin typeface="Tahoma" panose="020B0604030504040204" pitchFamily="34" charset="0"/>
              </a:rPr>
              <a:t>https://</a:t>
            </a:r>
            <a:r>
              <a:rPr lang="en-US" sz="1600" b="0" dirty="0" smtClean="0">
                <a:solidFill>
                  <a:srgbClr val="1154CC"/>
                </a:solidFill>
                <a:latin typeface="Tahoma" panose="020B0604030504040204" pitchFamily="34" charset="0"/>
              </a:rPr>
              <a:t>doi.org/10.7802/1504</a:t>
            </a:r>
            <a:endParaRPr lang="en-GB" sz="1600" dirty="0"/>
          </a:p>
        </p:txBody>
      </p:sp>
      <p:sp>
        <p:nvSpPr>
          <p:cNvPr id="5" name="Rectangle 4"/>
          <p:cNvSpPr/>
          <p:nvPr/>
        </p:nvSpPr>
        <p:spPr>
          <a:xfrm>
            <a:off x="9382991" y="6667685"/>
            <a:ext cx="7220030" cy="1477328"/>
          </a:xfrm>
          <a:prstGeom prst="rect">
            <a:avLst/>
          </a:prstGeom>
        </p:spPr>
        <p:txBody>
          <a:bodyPr wrap="square">
            <a:spAutoFit/>
          </a:bodyPr>
          <a:lstStyle/>
          <a:p>
            <a:r>
              <a:rPr lang="sl-SI" sz="1800" b="0" dirty="0" smtClean="0"/>
              <a:t>Data </a:t>
            </a:r>
            <a:r>
              <a:rPr lang="sl-SI" sz="1800" b="0" dirty="0" err="1" smtClean="0"/>
              <a:t>citation</a:t>
            </a:r>
            <a:r>
              <a:rPr lang="sl-SI" sz="1800" b="0" dirty="0" smtClean="0"/>
              <a:t>: </a:t>
            </a:r>
          </a:p>
          <a:p>
            <a:pPr algn="l"/>
            <a:r>
              <a:rPr lang="en-US" sz="1800" b="0" dirty="0" err="1" smtClean="0"/>
              <a:t>Pfeffer</a:t>
            </a:r>
            <a:r>
              <a:rPr lang="en-US" sz="1800" b="0" dirty="0"/>
              <a:t>, Jürgen, &amp; </a:t>
            </a:r>
            <a:r>
              <a:rPr lang="en-US" sz="1800" b="0" dirty="0" err="1"/>
              <a:t>Morstatter</a:t>
            </a:r>
            <a:r>
              <a:rPr lang="en-US" sz="1800" b="0" dirty="0"/>
              <a:t>, Fred (2016). Geotagged Twitter posts from the United States: A tweet collection to investigate representativeness. </a:t>
            </a:r>
            <a:r>
              <a:rPr lang="en-US" sz="1800" b="0" i="1" dirty="0"/>
              <a:t>. Data File Version 1.0.0, </a:t>
            </a:r>
            <a:r>
              <a:rPr lang="en-US" sz="1800" b="0" i="1" dirty="0">
                <a:hlinkClick r:id="rId2"/>
              </a:rPr>
              <a:t>https://doi.org/10.7802/1166</a:t>
            </a:r>
            <a:r>
              <a:rPr lang="en-US" sz="1800" b="0" i="1" dirty="0"/>
              <a:t>.</a:t>
            </a:r>
            <a:endParaRPr lang="en-GB" sz="1800" b="0" dirty="0"/>
          </a:p>
        </p:txBody>
      </p:sp>
      <p:sp>
        <p:nvSpPr>
          <p:cNvPr id="7" name="Rectangle 6"/>
          <p:cNvSpPr/>
          <p:nvPr/>
        </p:nvSpPr>
        <p:spPr>
          <a:xfrm>
            <a:off x="644237" y="6851798"/>
            <a:ext cx="7797368" cy="1477328"/>
          </a:xfrm>
          <a:prstGeom prst="rect">
            <a:avLst/>
          </a:prstGeom>
        </p:spPr>
        <p:txBody>
          <a:bodyPr wrap="square">
            <a:spAutoFit/>
          </a:bodyPr>
          <a:lstStyle/>
          <a:p>
            <a:pPr algn="l"/>
            <a:r>
              <a:rPr lang="sl-SI" sz="1800" b="0" dirty="0" smtClean="0">
                <a:latin typeface="Tahoma" panose="020B0604030504040204" pitchFamily="34" charset="0"/>
              </a:rPr>
              <a:t>More on </a:t>
            </a:r>
            <a:r>
              <a:rPr lang="sl-SI" sz="1800" b="0" dirty="0" err="1" smtClean="0">
                <a:latin typeface="Tahoma" panose="020B0604030504040204" pitchFamily="34" charset="0"/>
              </a:rPr>
              <a:t>challenges</a:t>
            </a:r>
            <a:r>
              <a:rPr lang="sl-SI" sz="1800" b="0" dirty="0" smtClean="0">
                <a:latin typeface="Tahoma" panose="020B0604030504040204" pitchFamily="34" charset="0"/>
              </a:rPr>
              <a:t> of SM data </a:t>
            </a:r>
            <a:r>
              <a:rPr lang="sl-SI" sz="1800" b="0" dirty="0" err="1" smtClean="0">
                <a:latin typeface="Tahoma" panose="020B0604030504040204" pitchFamily="34" charset="0"/>
              </a:rPr>
              <a:t>sharing</a:t>
            </a:r>
            <a:r>
              <a:rPr lang="sl-SI" sz="1800" b="0" dirty="0" smtClean="0">
                <a:latin typeface="Tahoma" panose="020B0604030504040204" pitchFamily="34" charset="0"/>
              </a:rPr>
              <a:t>:</a:t>
            </a:r>
          </a:p>
          <a:p>
            <a:pPr algn="l"/>
            <a:r>
              <a:rPr lang="en-GB" sz="1800" b="0" dirty="0" smtClean="0">
                <a:latin typeface="Tahoma" panose="020B0604030504040204" pitchFamily="34" charset="0"/>
              </a:rPr>
              <a:t>Kinder-</a:t>
            </a:r>
            <a:r>
              <a:rPr lang="en-GB" sz="1800" b="0" dirty="0" err="1" smtClean="0">
                <a:latin typeface="Tahoma" panose="020B0604030504040204" pitchFamily="34" charset="0"/>
              </a:rPr>
              <a:t>Kurlanda</a:t>
            </a:r>
            <a:r>
              <a:rPr lang="en-GB" sz="1800" b="0" dirty="0">
                <a:latin typeface="Tahoma" panose="020B0604030504040204" pitchFamily="34" charset="0"/>
              </a:rPr>
              <a:t>, K., Weller, K., Zenk-Möltgen, W., </a:t>
            </a:r>
            <a:r>
              <a:rPr lang="en-GB" sz="1800" b="0" dirty="0" err="1">
                <a:latin typeface="Tahoma" panose="020B0604030504040204" pitchFamily="34" charset="0"/>
              </a:rPr>
              <a:t>Pfeffer</a:t>
            </a:r>
            <a:r>
              <a:rPr lang="en-GB" sz="1800" b="0" dirty="0">
                <a:latin typeface="Tahoma" panose="020B0604030504040204" pitchFamily="34" charset="0"/>
              </a:rPr>
              <a:t>, J., &amp; </a:t>
            </a:r>
            <a:r>
              <a:rPr lang="en-GB" sz="1800" b="0" dirty="0" err="1">
                <a:latin typeface="Tahoma" panose="020B0604030504040204" pitchFamily="34" charset="0"/>
              </a:rPr>
              <a:t>Morstatter</a:t>
            </a:r>
            <a:r>
              <a:rPr lang="en-GB" sz="1800" b="0" dirty="0">
                <a:latin typeface="Tahoma" panose="020B0604030504040204" pitchFamily="34" charset="0"/>
              </a:rPr>
              <a:t>, F. (2017). Archiving information from geotagged tweets to promote reproducibility and comparability in social media research. Big Data &amp; Society, 4(2), 1–14. </a:t>
            </a:r>
            <a:r>
              <a:rPr lang="en-GB" sz="1800" b="0" dirty="0">
                <a:solidFill>
                  <a:srgbClr val="1154CC"/>
                </a:solidFill>
                <a:latin typeface="Tahoma" panose="020B0604030504040204" pitchFamily="34" charset="0"/>
              </a:rPr>
              <a:t>https://doi.org/10.1177/2053951717736336 </a:t>
            </a:r>
            <a:endParaRPr lang="en-GB" sz="1800" b="0" dirty="0"/>
          </a:p>
        </p:txBody>
      </p:sp>
      <p:sp>
        <p:nvSpPr>
          <p:cNvPr id="6" name="Slide Number Placeholder 5"/>
          <p:cNvSpPr>
            <a:spLocks noGrp="1"/>
          </p:cNvSpPr>
          <p:nvPr>
            <p:ph type="sldNum" sz="quarter" idx="2"/>
          </p:nvPr>
        </p:nvSpPr>
        <p:spPr/>
        <p:txBody>
          <a:bodyPr/>
          <a:lstStyle/>
          <a:p>
            <a:fld id="{86CB4B4D-7CA3-9044-876B-883B54F8677D}" type="slidenum">
              <a:rPr lang="it-IT" smtClean="0"/>
              <a:pPr/>
              <a:t>22</a:t>
            </a:fld>
            <a:endParaRPr lang="it-IT" dirty="0"/>
          </a:p>
        </p:txBody>
      </p:sp>
      <p:cxnSp>
        <p:nvCxnSpPr>
          <p:cNvPr id="9" name="Straight Arrow Connector 8"/>
          <p:cNvCxnSpPr/>
          <p:nvPr/>
        </p:nvCxnSpPr>
        <p:spPr>
          <a:xfrm>
            <a:off x="9250680" y="5151120"/>
            <a:ext cx="15240" cy="3178006"/>
          </a:xfrm>
          <a:prstGeom prst="straightConnector1">
            <a:avLst/>
          </a:prstGeom>
          <a:noFill/>
          <a:ln w="25400" cap="flat">
            <a:solidFill>
              <a:srgbClr val="000000">
                <a:alpha val="21000"/>
              </a:srgbClr>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1208816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7653329" cy="4998906"/>
          </a:xfrm>
        </p:spPr>
        <p:txBody>
          <a:bodyPr/>
          <a:lstStyle/>
          <a:p>
            <a:r>
              <a:rPr lang="en-GB" noProof="0" dirty="0" smtClean="0"/>
              <a:t>Exercise questions: </a:t>
            </a:r>
          </a:p>
          <a:p>
            <a:endParaRPr lang="en-GB" noProof="0" dirty="0" smtClean="0"/>
          </a:p>
          <a:p>
            <a:r>
              <a:rPr lang="en-GB" noProof="0" dirty="0" smtClean="0"/>
              <a:t>Are CC licences usable for licencing data?</a:t>
            </a:r>
            <a:endParaRPr lang="sl-SI" noProof="0" dirty="0" smtClean="0"/>
          </a:p>
          <a:p>
            <a:endParaRPr lang="en-GB" noProof="0" dirty="0" smtClean="0"/>
          </a:p>
          <a:p>
            <a:r>
              <a:rPr lang="en-GB" noProof="0" dirty="0" smtClean="0"/>
              <a:t>Which one to use for which type of data access? (e.g. considering </a:t>
            </a:r>
            <a:r>
              <a:rPr lang="sl-SI" noProof="0" dirty="0" smtClean="0"/>
              <a:t>Open</a:t>
            </a:r>
            <a:r>
              <a:rPr lang="en-GB" noProof="0" dirty="0" smtClean="0"/>
              <a:t>, PUF, SUF, </a:t>
            </a:r>
            <a:r>
              <a:rPr lang="en-GB" noProof="0" dirty="0" err="1" smtClean="0"/>
              <a:t>ScUf</a:t>
            </a:r>
            <a:r>
              <a:rPr lang="en-GB" noProof="0" dirty="0" smtClean="0"/>
              <a:t> types)</a:t>
            </a:r>
            <a:endParaRPr lang="en-GB" noProof="0" dirty="0"/>
          </a:p>
        </p:txBody>
      </p:sp>
      <p:sp>
        <p:nvSpPr>
          <p:cNvPr id="3" name="Title 2"/>
          <p:cNvSpPr>
            <a:spLocks noGrp="1"/>
          </p:cNvSpPr>
          <p:nvPr>
            <p:ph type="title"/>
          </p:nvPr>
        </p:nvSpPr>
        <p:spPr/>
        <p:txBody>
          <a:bodyPr/>
          <a:lstStyle/>
          <a:p>
            <a:r>
              <a:rPr lang="en-GB" noProof="0" dirty="0" smtClean="0"/>
              <a:t>(Standard) Creative Commons licences</a:t>
            </a:r>
            <a:endParaRPr lang="en-GB" noProof="0" dirty="0"/>
          </a:p>
        </p:txBody>
      </p:sp>
      <p:graphicFrame>
        <p:nvGraphicFramePr>
          <p:cNvPr id="4" name="Table 3"/>
          <p:cNvGraphicFramePr>
            <a:graphicFrameLocks noGrp="1"/>
          </p:cNvGraphicFramePr>
          <p:nvPr>
            <p:extLst>
              <p:ext uri="{D42A27DB-BD31-4B8C-83A1-F6EECF244321}">
                <p14:modId xmlns:p14="http://schemas.microsoft.com/office/powerpoint/2010/main" val="1203034020"/>
              </p:ext>
            </p:extLst>
          </p:nvPr>
        </p:nvGraphicFramePr>
        <p:xfrm>
          <a:off x="8562109" y="2496211"/>
          <a:ext cx="7709199" cy="5674647"/>
        </p:xfrm>
        <a:graphic>
          <a:graphicData uri="http://schemas.openxmlformats.org/drawingml/2006/table">
            <a:tbl>
              <a:tblPr>
                <a:tableStyleId>{5940675A-B579-460E-94D1-54222C63F5DA}</a:tableStyleId>
              </a:tblPr>
              <a:tblGrid>
                <a:gridCol w="1909174">
                  <a:extLst>
                    <a:ext uri="{9D8B030D-6E8A-4147-A177-3AD203B41FA5}">
                      <a16:colId xmlns:a16="http://schemas.microsoft.com/office/drawing/2014/main" val="3815568107"/>
                    </a:ext>
                  </a:extLst>
                </a:gridCol>
                <a:gridCol w="1160005">
                  <a:extLst>
                    <a:ext uri="{9D8B030D-6E8A-4147-A177-3AD203B41FA5}">
                      <a16:colId xmlns:a16="http://schemas.microsoft.com/office/drawing/2014/main" val="2734134871"/>
                    </a:ext>
                  </a:extLst>
                </a:gridCol>
                <a:gridCol w="1160005">
                  <a:extLst>
                    <a:ext uri="{9D8B030D-6E8A-4147-A177-3AD203B41FA5}">
                      <a16:colId xmlns:a16="http://schemas.microsoft.com/office/drawing/2014/main" val="2303021731"/>
                    </a:ext>
                  </a:extLst>
                </a:gridCol>
                <a:gridCol w="1160005">
                  <a:extLst>
                    <a:ext uri="{9D8B030D-6E8A-4147-A177-3AD203B41FA5}">
                      <a16:colId xmlns:a16="http://schemas.microsoft.com/office/drawing/2014/main" val="410884778"/>
                    </a:ext>
                  </a:extLst>
                </a:gridCol>
                <a:gridCol w="1160005">
                  <a:extLst>
                    <a:ext uri="{9D8B030D-6E8A-4147-A177-3AD203B41FA5}">
                      <a16:colId xmlns:a16="http://schemas.microsoft.com/office/drawing/2014/main" val="2075216038"/>
                    </a:ext>
                  </a:extLst>
                </a:gridCol>
                <a:gridCol w="1160005">
                  <a:extLst>
                    <a:ext uri="{9D8B030D-6E8A-4147-A177-3AD203B41FA5}">
                      <a16:colId xmlns:a16="http://schemas.microsoft.com/office/drawing/2014/main" val="2809548767"/>
                    </a:ext>
                  </a:extLst>
                </a:gridCol>
              </a:tblGrid>
              <a:tr h="2520603">
                <a:tc>
                  <a:txBody>
                    <a:bodyPr/>
                    <a:lstStyle/>
                    <a:p>
                      <a:pPr algn="l" fontAlgn="ctr"/>
                      <a:r>
                        <a:rPr lang="sl-SI" sz="2400" u="none" strike="noStrike" dirty="0">
                          <a:effectLst/>
                        </a:rPr>
                        <a:t>Licence</a:t>
                      </a:r>
                      <a:endParaRPr lang="sl-SI"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400" u="none" strike="noStrike" dirty="0">
                          <a:effectLst/>
                        </a:rPr>
                        <a:t>Can I copy &amp; redistribute the work?</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400" u="none" strike="noStrike" dirty="0">
                          <a:effectLst/>
                        </a:rPr>
                        <a:t>Is it required to attribute the author?</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400" u="none" strike="noStrike" dirty="0">
                          <a:effectLst/>
                        </a:rPr>
                        <a:t>Can I use the work commercially?</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400" u="none" strike="noStrike" dirty="0">
                          <a:effectLst/>
                        </a:rPr>
                        <a:t>Am I allowed to adapt the work? </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400" u="none" strike="noStrike" dirty="0">
                          <a:effectLst/>
                        </a:rPr>
                        <a:t>Can I change the </a:t>
                      </a:r>
                      <a:r>
                        <a:rPr lang="en-US" sz="2400" u="none" strike="noStrike" dirty="0" err="1">
                          <a:effectLst/>
                        </a:rPr>
                        <a:t>licence</a:t>
                      </a:r>
                      <a:r>
                        <a:rPr lang="en-US" sz="2400" u="none" strike="noStrike" dirty="0">
                          <a:effectLst/>
                        </a:rPr>
                        <a:t> when redistributing?</a:t>
                      </a:r>
                      <a:endParaRPr lang="en-US" sz="2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99139825"/>
                  </a:ext>
                </a:extLst>
              </a:tr>
              <a:tr h="369688">
                <a:tc>
                  <a:txBody>
                    <a:bodyPr/>
                    <a:lstStyle/>
                    <a:p>
                      <a:pPr algn="l" fontAlgn="ctr"/>
                      <a:r>
                        <a:rPr lang="sl-SI" sz="2400" u="none" strike="noStrike">
                          <a:effectLst/>
                        </a:rPr>
                        <a:t>CC0</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b="1" u="none" strike="noStrike" dirty="0">
                          <a:effectLst/>
                        </a:rPr>
                        <a:t>N</a:t>
                      </a:r>
                      <a:endParaRPr lang="sl-SI"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Y</a:t>
                      </a:r>
                      <a:endParaRPr lang="sl-SI"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46918918"/>
                  </a:ext>
                </a:extLst>
              </a:tr>
              <a:tr h="369688">
                <a:tc>
                  <a:txBody>
                    <a:bodyPr/>
                    <a:lstStyle/>
                    <a:p>
                      <a:pPr algn="l" fontAlgn="ctr"/>
                      <a:r>
                        <a:rPr lang="sl-SI" sz="2400" u="none" strike="noStrike">
                          <a:effectLst/>
                        </a:rPr>
                        <a:t>CC BY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Y</a:t>
                      </a:r>
                      <a:endParaRPr lang="sl-SI"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73501881"/>
                  </a:ext>
                </a:extLst>
              </a:tr>
              <a:tr h="369688">
                <a:tc>
                  <a:txBody>
                    <a:bodyPr/>
                    <a:lstStyle/>
                    <a:p>
                      <a:pPr algn="l" fontAlgn="ctr"/>
                      <a:r>
                        <a:rPr lang="sl-SI" sz="2400" u="none" strike="noStrike">
                          <a:effectLst/>
                        </a:rPr>
                        <a:t>CC BY-SA</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Y</a:t>
                      </a:r>
                      <a:endParaRPr lang="sl-SI"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N</a:t>
                      </a:r>
                      <a:endParaRPr lang="sl-SI" sz="2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2377715"/>
                  </a:ext>
                </a:extLst>
              </a:tr>
              <a:tr h="537729">
                <a:tc>
                  <a:txBody>
                    <a:bodyPr/>
                    <a:lstStyle/>
                    <a:p>
                      <a:pPr algn="l" fontAlgn="ctr"/>
                      <a:r>
                        <a:rPr lang="sl-SI" sz="2400" u="none" strike="noStrike">
                          <a:effectLst/>
                        </a:rPr>
                        <a:t>CC BY-ND</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N</a:t>
                      </a:r>
                      <a:endParaRPr lang="sl-SI"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85035910"/>
                  </a:ext>
                </a:extLst>
              </a:tr>
              <a:tr h="369688">
                <a:tc>
                  <a:txBody>
                    <a:bodyPr/>
                    <a:lstStyle/>
                    <a:p>
                      <a:pPr algn="l" fontAlgn="ctr"/>
                      <a:r>
                        <a:rPr lang="sl-SI" sz="2400" u="none" strike="noStrike">
                          <a:effectLst/>
                        </a:rPr>
                        <a:t>CC BY-NC</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N</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Y</a:t>
                      </a:r>
                      <a:endParaRPr lang="sl-SI" sz="2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0824393"/>
                  </a:ext>
                </a:extLst>
              </a:tr>
              <a:tr h="537729">
                <a:tc>
                  <a:txBody>
                    <a:bodyPr/>
                    <a:lstStyle/>
                    <a:p>
                      <a:pPr algn="l" fontAlgn="ctr"/>
                      <a:r>
                        <a:rPr lang="sl-SI" sz="2400" u="none" strike="noStrike">
                          <a:effectLst/>
                        </a:rPr>
                        <a:t>CC BY-NC-SA</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N</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N</a:t>
                      </a:r>
                      <a:endParaRPr lang="sl-SI" sz="2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10445951"/>
                  </a:ext>
                </a:extLst>
              </a:tr>
              <a:tr h="537729">
                <a:tc>
                  <a:txBody>
                    <a:bodyPr/>
                    <a:lstStyle/>
                    <a:p>
                      <a:pPr algn="l" fontAlgn="ctr"/>
                      <a:r>
                        <a:rPr lang="sl-SI" sz="2400" u="none" strike="noStrike">
                          <a:effectLst/>
                        </a:rPr>
                        <a:t>CC BY-NC-ND</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Y</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N</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a:effectLst/>
                        </a:rPr>
                        <a:t>N</a:t>
                      </a:r>
                      <a:endParaRPr lang="sl-SI" sz="2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sl-SI" sz="2400" u="none" strike="noStrike" dirty="0">
                          <a:effectLst/>
                        </a:rPr>
                        <a:t>Y</a:t>
                      </a:r>
                      <a:endParaRPr lang="sl-SI" sz="2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70777989"/>
                  </a:ext>
                </a:extLst>
              </a:tr>
            </a:tbl>
          </a:graphicData>
        </a:graphic>
      </p:graphicFrame>
      <p:sp>
        <p:nvSpPr>
          <p:cNvPr id="5" name="Slide Number Placeholder 4"/>
          <p:cNvSpPr>
            <a:spLocks noGrp="1"/>
          </p:cNvSpPr>
          <p:nvPr>
            <p:ph type="sldNum" sz="quarter" idx="2"/>
          </p:nvPr>
        </p:nvSpPr>
        <p:spPr/>
        <p:txBody>
          <a:bodyPr/>
          <a:lstStyle/>
          <a:p>
            <a:fld id="{86CB4B4D-7CA3-9044-876B-883B54F8677D}" type="slidenum">
              <a:rPr lang="it-IT" smtClean="0"/>
              <a:pPr/>
              <a:t>23</a:t>
            </a:fld>
            <a:endParaRPr lang="it-IT" dirty="0"/>
          </a:p>
        </p:txBody>
      </p:sp>
    </p:spTree>
    <p:extLst>
      <p:ext uri="{BB962C8B-B14F-4D97-AF65-F5344CB8AC3E}">
        <p14:creationId xmlns:p14="http://schemas.microsoft.com/office/powerpoint/2010/main" val="293949440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199736"/>
            <a:ext cx="14716508" cy="7692409"/>
          </a:xfrm>
        </p:spPr>
        <p:txBody>
          <a:bodyPr>
            <a:normAutofit fontScale="92500"/>
          </a:bodyPr>
          <a:lstStyle/>
          <a:p>
            <a:endParaRPr lang="en-GB" noProof="0" dirty="0" smtClean="0"/>
          </a:p>
          <a:p>
            <a:r>
              <a:rPr lang="sl-SI" noProof="0" dirty="0" smtClean="0"/>
              <a:t>„</a:t>
            </a:r>
            <a:r>
              <a:rPr lang="en-GB" noProof="0" dirty="0" smtClean="0"/>
              <a:t>I certify that the author(s) of the manuscript have documented permission to redistribute/publish the data contained within this replication package.</a:t>
            </a:r>
            <a:r>
              <a:rPr lang="sl-SI" noProof="0" dirty="0" smtClean="0"/>
              <a:t>“</a:t>
            </a:r>
            <a:endParaRPr lang="en-GB" noProof="0" dirty="0" smtClean="0"/>
          </a:p>
          <a:p>
            <a:r>
              <a:rPr lang="en-GB" noProof="0" dirty="0" smtClean="0"/>
              <a:t>Appropriate permission are documented in the LICENSE.txt file. (Optional, but recommended) </a:t>
            </a:r>
          </a:p>
          <a:p>
            <a:r>
              <a:rPr lang="en-GB" noProof="0" dirty="0" smtClean="0"/>
              <a:t>License for Data INSTRUCTIONS: </a:t>
            </a:r>
            <a:endParaRPr lang="sl-SI" noProof="0" dirty="0" smtClean="0"/>
          </a:p>
          <a:p>
            <a:pPr lvl="1"/>
            <a:r>
              <a:rPr lang="en-GB" noProof="0" dirty="0" smtClean="0"/>
              <a:t>Most data repositories provide for a default license, but do not impose a specific license. Authors should actively select a license. This should be provided in a LICENSE.txt file, separately from the README, possibly combined with the license for any code. </a:t>
            </a:r>
            <a:endParaRPr lang="sl-SI" noProof="0" dirty="0" smtClean="0"/>
          </a:p>
          <a:p>
            <a:pPr lvl="1"/>
            <a:r>
              <a:rPr lang="sl-SI" noProof="0" dirty="0" smtClean="0"/>
              <a:t>T</a:t>
            </a:r>
            <a:r>
              <a:rPr lang="en-GB" noProof="0" dirty="0" smtClean="0"/>
              <a:t>he LICENSE.txt file might contain the concatenation of all the licenses that apply (for instance, a custom license for one file, plus a CC-BY license for another file). </a:t>
            </a:r>
          </a:p>
          <a:p>
            <a:r>
              <a:rPr lang="en-GB" noProof="0" dirty="0" smtClean="0"/>
              <a:t>NOTE: </a:t>
            </a:r>
            <a:r>
              <a:rPr lang="sl-SI" noProof="0" dirty="0" smtClean="0"/>
              <a:t>A</a:t>
            </a:r>
            <a:r>
              <a:rPr lang="en-GB" noProof="0" dirty="0" smtClean="0"/>
              <a:t> license may be sticky and be defined by the original data creator. Example: The data are licensed under a Creative Commons/CC-BY-NC license. See LICENSE.txt for details. </a:t>
            </a:r>
          </a:p>
          <a:p>
            <a:r>
              <a:rPr lang="en-GB" noProof="0" dirty="0" smtClean="0"/>
              <a:t>Summary of Availability </a:t>
            </a:r>
          </a:p>
          <a:p>
            <a:pPr lvl="1"/>
            <a:r>
              <a:rPr lang="en-GB" noProof="0" dirty="0" smtClean="0"/>
              <a:t>All data are publicly available. </a:t>
            </a:r>
          </a:p>
          <a:p>
            <a:pPr lvl="1"/>
            <a:r>
              <a:rPr lang="en-GB" noProof="0" dirty="0" smtClean="0"/>
              <a:t>Some data cannot be made publicly available. </a:t>
            </a:r>
          </a:p>
          <a:p>
            <a:pPr lvl="1"/>
            <a:r>
              <a:rPr lang="en-GB" noProof="0" dirty="0" smtClean="0"/>
              <a:t>No data can be made publicly available. </a:t>
            </a:r>
            <a:endParaRPr lang="en-GB" noProof="0" dirty="0"/>
          </a:p>
        </p:txBody>
      </p:sp>
      <p:sp>
        <p:nvSpPr>
          <p:cNvPr id="3" name="Title 2"/>
          <p:cNvSpPr>
            <a:spLocks noGrp="1"/>
          </p:cNvSpPr>
          <p:nvPr>
            <p:ph type="title"/>
          </p:nvPr>
        </p:nvSpPr>
        <p:spPr/>
        <p:txBody>
          <a:bodyPr>
            <a:normAutofit fontScale="90000"/>
          </a:bodyPr>
          <a:lstStyle/>
          <a:p>
            <a:r>
              <a:rPr lang="en-GB" noProof="0" dirty="0" smtClean="0"/>
              <a:t>Example LICENCE.txt that accompany the replication data shared </a:t>
            </a:r>
            <a:endParaRPr lang="en-GB" noProof="0" dirty="0"/>
          </a:p>
        </p:txBody>
      </p:sp>
      <p:sp>
        <p:nvSpPr>
          <p:cNvPr id="4" name="TextBox 3"/>
          <p:cNvSpPr txBox="1"/>
          <p:nvPr/>
        </p:nvSpPr>
        <p:spPr>
          <a:xfrm>
            <a:off x="12109622" y="7957751"/>
            <a:ext cx="4497859" cy="1235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https://</a:t>
            </a: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social-science-data-editors.github.io/template_README/templates/README.pdf</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2"/>
          </p:nvPr>
        </p:nvSpPr>
        <p:spPr/>
        <p:txBody>
          <a:bodyPr/>
          <a:lstStyle/>
          <a:p>
            <a:fld id="{86CB4B4D-7CA3-9044-876B-883B54F8677D}" type="slidenum">
              <a:rPr lang="it-IT" smtClean="0"/>
              <a:pPr/>
              <a:t>24</a:t>
            </a:fld>
            <a:endParaRPr lang="it-IT" dirty="0"/>
          </a:p>
        </p:txBody>
      </p:sp>
    </p:spTree>
    <p:extLst>
      <p:ext uri="{BB962C8B-B14F-4D97-AF65-F5344CB8AC3E}">
        <p14:creationId xmlns:p14="http://schemas.microsoft.com/office/powerpoint/2010/main" val="218588466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DDI 2.5 metadata </a:t>
            </a:r>
          </a:p>
          <a:p>
            <a:r>
              <a:rPr lang="en-GB" noProof="0" dirty="0" smtClean="0"/>
              <a:t>CESSDA and DDI controlled vocabularies: which information to keep during the project to be able to fill the information needed (data collection</a:t>
            </a:r>
            <a:r>
              <a:rPr lang="sl-SI" noProof="0" dirty="0" smtClean="0"/>
              <a:t> </a:t>
            </a:r>
            <a:r>
              <a:rPr lang="en-GB" sz="2800" b="0" i="0" spc="0" baseline="0" dirty="0" smtClean="0">
                <a:ln>
                  <a:noFill/>
                </a:ln>
                <a:solidFill>
                  <a:srgbClr val="6A6C76"/>
                </a:solidFill>
                <a:effectLst/>
                <a:latin typeface="Tahoma" panose="020B0604030504040204" pitchFamily="34" charset="0"/>
                <a:ea typeface="Tahoma" panose="020B0604030504040204" pitchFamily="34" charset="0"/>
                <a:cs typeface="Tahoma" panose="020B0604030504040204" pitchFamily="34" charset="0"/>
              </a:rPr>
              <a:t>situation</a:t>
            </a:r>
            <a:r>
              <a:rPr lang="en-GB" noProof="0" dirty="0" smtClean="0"/>
              <a:t>, measures to control quality, sampling characteristics and response rate)</a:t>
            </a:r>
          </a:p>
          <a:p>
            <a:r>
              <a:rPr lang="en-GB" noProof="0" dirty="0" smtClean="0"/>
              <a:t>ELSST </a:t>
            </a:r>
            <a:endParaRPr lang="sl-SI" noProof="0" dirty="0" smtClean="0"/>
          </a:p>
          <a:p>
            <a:r>
              <a:rPr lang="en-GB" noProof="0" dirty="0" smtClean="0"/>
              <a:t>Related materials (reports, readme</a:t>
            </a:r>
            <a:r>
              <a:rPr lang="sl-SI" noProof="0" dirty="0" smtClean="0"/>
              <a:t>, LICENCE.txt</a:t>
            </a:r>
            <a:r>
              <a:rPr lang="en-GB" noProof="0" dirty="0" smtClean="0"/>
              <a:t>...) </a:t>
            </a:r>
            <a:endParaRPr lang="en-GB" noProof="0" dirty="0"/>
          </a:p>
        </p:txBody>
      </p:sp>
      <p:sp>
        <p:nvSpPr>
          <p:cNvPr id="3" name="Title 2"/>
          <p:cNvSpPr>
            <a:spLocks noGrp="1"/>
          </p:cNvSpPr>
          <p:nvPr>
            <p:ph type="title"/>
          </p:nvPr>
        </p:nvSpPr>
        <p:spPr/>
        <p:txBody>
          <a:bodyPr>
            <a:normAutofit fontScale="90000"/>
          </a:bodyPr>
          <a:lstStyle/>
          <a:p>
            <a:r>
              <a:rPr lang="en-GB" noProof="0" dirty="0" smtClean="0"/>
              <a:t>Metadata, Controlled vocabularies and </a:t>
            </a:r>
            <a:r>
              <a:rPr lang="sl-SI" noProof="0" dirty="0" smtClean="0"/>
              <a:t>R</a:t>
            </a:r>
            <a:r>
              <a:rPr lang="en-GB" noProof="0" dirty="0" smtClean="0"/>
              <a:t>elated </a:t>
            </a:r>
            <a:r>
              <a:rPr lang="sl-SI" noProof="0" dirty="0" smtClean="0"/>
              <a:t>M</a:t>
            </a:r>
            <a:r>
              <a:rPr lang="en-GB" noProof="0" dirty="0" err="1" smtClean="0"/>
              <a:t>aterials</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25</a:t>
            </a:fld>
            <a:endParaRPr lang="it-IT" dirty="0"/>
          </a:p>
        </p:txBody>
      </p:sp>
    </p:spTree>
    <p:extLst>
      <p:ext uri="{BB962C8B-B14F-4D97-AF65-F5344CB8AC3E}">
        <p14:creationId xmlns:p14="http://schemas.microsoft.com/office/powerpoint/2010/main" val="269311152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Metadata is extremely important for FAIR (FAIR data and metadata)!</a:t>
            </a:r>
          </a:p>
          <a:p>
            <a:endParaRPr lang="en-GB" noProof="0" dirty="0" smtClean="0"/>
          </a:p>
          <a:p>
            <a:r>
              <a:rPr lang="en-GB" noProof="0" dirty="0" smtClean="0"/>
              <a:t>Metadata is structured machine and human readable information that</a:t>
            </a:r>
          </a:p>
          <a:p>
            <a:pPr lvl="1"/>
            <a:r>
              <a:rPr lang="sl-SI" dirty="0"/>
              <a:t>D</a:t>
            </a:r>
            <a:r>
              <a:rPr lang="en-GB" noProof="0" dirty="0" smtClean="0"/>
              <a:t>escribes the context (study description) </a:t>
            </a:r>
            <a:r>
              <a:rPr lang="sl-SI" noProof="0" dirty="0" smtClean="0"/>
              <a:t>of data </a:t>
            </a:r>
            <a:r>
              <a:rPr lang="sl-SI" noProof="0" dirty="0" err="1" smtClean="0"/>
              <a:t>creation</a:t>
            </a:r>
            <a:endParaRPr lang="en-GB" noProof="0" dirty="0" smtClean="0"/>
          </a:p>
          <a:p>
            <a:pPr lvl="1"/>
            <a:r>
              <a:rPr lang="sl-SI" dirty="0"/>
              <a:t>W</a:t>
            </a:r>
            <a:r>
              <a:rPr lang="en-GB" noProof="0" dirty="0" smtClean="0"/>
              <a:t>here and how to find it, access and what are the conditions</a:t>
            </a:r>
          </a:p>
          <a:p>
            <a:pPr lvl="1"/>
            <a:r>
              <a:rPr lang="en-GB" noProof="0" dirty="0" smtClean="0"/>
              <a:t>It can contain the description of the data files and variables</a:t>
            </a:r>
          </a:p>
          <a:p>
            <a:pPr lvl="1"/>
            <a:endParaRPr lang="en-GB" noProof="0" dirty="0" smtClean="0"/>
          </a:p>
          <a:p>
            <a:pPr marL="601000" lvl="1" indent="0">
              <a:buNone/>
            </a:pPr>
            <a:r>
              <a:rPr lang="sl-SI" noProof="0" dirty="0" smtClean="0"/>
              <a:t>Data </a:t>
            </a:r>
            <a:r>
              <a:rPr lang="sl-SI" noProof="0" dirty="0" err="1" smtClean="0"/>
              <a:t>documentation</a:t>
            </a:r>
            <a:r>
              <a:rPr lang="sl-SI" noProof="0" dirty="0" smtClean="0"/>
              <a:t> </a:t>
            </a:r>
            <a:r>
              <a:rPr lang="sl-SI" noProof="0" dirty="0" err="1" smtClean="0"/>
              <a:t>Initiative</a:t>
            </a:r>
            <a:r>
              <a:rPr lang="sl-SI" noProof="0" dirty="0" smtClean="0"/>
              <a:t> (</a:t>
            </a:r>
            <a:r>
              <a:rPr lang="en-GB" noProof="0" dirty="0" smtClean="0"/>
              <a:t>DDI</a:t>
            </a:r>
            <a:r>
              <a:rPr lang="sl-SI" noProof="0" dirty="0" smtClean="0"/>
              <a:t>)</a:t>
            </a:r>
            <a:r>
              <a:rPr lang="en-GB" noProof="0" dirty="0" smtClean="0"/>
              <a:t> is THE community accepted </a:t>
            </a:r>
            <a:r>
              <a:rPr lang="en-GB" dirty="0"/>
              <a:t>metadata standard </a:t>
            </a:r>
            <a:r>
              <a:rPr lang="en-GB" noProof="0" dirty="0" smtClean="0"/>
              <a:t>used for social sciences, designed and kept by DDI alliance </a:t>
            </a:r>
            <a:r>
              <a:rPr lang="en-GB" noProof="0" dirty="0" smtClean="0">
                <a:sym typeface="Wingdings" panose="05000000000000000000" pitchFamily="2" charset="2"/>
              </a:rPr>
              <a:t> </a:t>
            </a:r>
            <a:r>
              <a:rPr lang="en-GB" noProof="0" dirty="0" smtClean="0">
                <a:sym typeface="Wingdings" panose="05000000000000000000" pitchFamily="2" charset="2"/>
                <a:hlinkClick r:id="rId2"/>
              </a:rPr>
              <a:t>https://ddialliance.org/</a:t>
            </a:r>
            <a:r>
              <a:rPr lang="en-GB" noProof="0" dirty="0" smtClean="0">
                <a:sym typeface="Wingdings" panose="05000000000000000000" pitchFamily="2" charset="2"/>
              </a:rPr>
              <a:t> </a:t>
            </a:r>
            <a:endParaRPr lang="en-GB" noProof="0" dirty="0"/>
          </a:p>
        </p:txBody>
      </p:sp>
      <p:sp>
        <p:nvSpPr>
          <p:cNvPr id="3" name="Title 2"/>
          <p:cNvSpPr>
            <a:spLocks noGrp="1"/>
          </p:cNvSpPr>
          <p:nvPr>
            <p:ph type="title"/>
          </p:nvPr>
        </p:nvSpPr>
        <p:spPr/>
        <p:txBody>
          <a:bodyPr/>
          <a:lstStyle/>
          <a:p>
            <a:r>
              <a:rPr lang="en-GB" noProof="0" dirty="0" smtClean="0"/>
              <a:t>What is metadata?</a:t>
            </a:r>
            <a:endParaRPr lang="en-GB" noProof="0" dirty="0"/>
          </a:p>
        </p:txBody>
      </p:sp>
      <p:pic>
        <p:nvPicPr>
          <p:cNvPr id="4" name="Picture 3"/>
          <p:cNvPicPr>
            <a:picLocks noChangeAspect="1"/>
          </p:cNvPicPr>
          <p:nvPr/>
        </p:nvPicPr>
        <p:blipFill>
          <a:blip r:embed="rId3"/>
          <a:stretch>
            <a:fillRect/>
          </a:stretch>
        </p:blipFill>
        <p:spPr>
          <a:xfrm>
            <a:off x="2138137" y="7289991"/>
            <a:ext cx="9258313" cy="1637525"/>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it-IT" smtClean="0"/>
              <a:pPr/>
              <a:t>26</a:t>
            </a:fld>
            <a:endParaRPr lang="it-IT" dirty="0"/>
          </a:p>
        </p:txBody>
      </p:sp>
    </p:spTree>
    <p:extLst>
      <p:ext uri="{BB962C8B-B14F-4D97-AF65-F5344CB8AC3E}">
        <p14:creationId xmlns:p14="http://schemas.microsoft.com/office/powerpoint/2010/main" val="40600583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34808" y="2922096"/>
            <a:ext cx="14716508" cy="4998906"/>
          </a:xfrm>
        </p:spPr>
        <p:txBody>
          <a:bodyPr/>
          <a:lstStyle/>
          <a:p>
            <a:endParaRPr lang="en-GB" dirty="0"/>
          </a:p>
        </p:txBody>
      </p:sp>
      <p:sp>
        <p:nvSpPr>
          <p:cNvPr id="3" name="Title 2"/>
          <p:cNvSpPr>
            <a:spLocks noGrp="1"/>
          </p:cNvSpPr>
          <p:nvPr>
            <p:ph type="title"/>
          </p:nvPr>
        </p:nvSpPr>
        <p:spPr/>
        <p:txBody>
          <a:bodyPr>
            <a:normAutofit fontScale="90000"/>
          </a:bodyPr>
          <a:lstStyle/>
          <a:p>
            <a:r>
              <a:rPr lang="en-GB" noProof="0" dirty="0" smtClean="0"/>
              <a:t>Metadata </a:t>
            </a:r>
            <a:br>
              <a:rPr lang="en-GB" noProof="0" dirty="0" smtClean="0"/>
            </a:br>
            <a:r>
              <a:rPr lang="en-GB" noProof="0" dirty="0" smtClean="0"/>
              <a:t>elements </a:t>
            </a:r>
            <a:br>
              <a:rPr lang="en-GB" noProof="0" dirty="0" smtClean="0"/>
            </a:br>
            <a:r>
              <a:rPr lang="en-GB" noProof="0" dirty="0" smtClean="0"/>
              <a:t>for citation</a:t>
            </a:r>
            <a:endParaRPr lang="en-GB" noProof="0" dirty="0"/>
          </a:p>
        </p:txBody>
      </p:sp>
      <p:pic>
        <p:nvPicPr>
          <p:cNvPr id="6" name="Picture 5"/>
          <p:cNvPicPr>
            <a:picLocks noChangeAspect="1"/>
          </p:cNvPicPr>
          <p:nvPr/>
        </p:nvPicPr>
        <p:blipFill>
          <a:blip r:embed="rId2"/>
          <a:stretch>
            <a:fillRect/>
          </a:stretch>
        </p:blipFill>
        <p:spPr>
          <a:xfrm>
            <a:off x="4759890" y="111335"/>
            <a:ext cx="12192202" cy="9333286"/>
          </a:xfrm>
          <a:prstGeom prst="rect">
            <a:avLst/>
          </a:prstGeom>
        </p:spPr>
      </p:pic>
      <p:sp>
        <p:nvSpPr>
          <p:cNvPr id="4" name="Slide Number Placeholder 3"/>
          <p:cNvSpPr>
            <a:spLocks noGrp="1"/>
          </p:cNvSpPr>
          <p:nvPr>
            <p:ph type="sldNum" sz="quarter" idx="2"/>
          </p:nvPr>
        </p:nvSpPr>
        <p:spPr/>
        <p:txBody>
          <a:bodyPr/>
          <a:lstStyle/>
          <a:p>
            <a:fld id="{86CB4B4D-7CA3-9044-876B-883B54F8677D}" type="slidenum">
              <a:rPr lang="it-IT" smtClean="0"/>
              <a:pPr/>
              <a:t>27</a:t>
            </a:fld>
            <a:endParaRPr lang="it-IT" dirty="0"/>
          </a:p>
        </p:txBody>
      </p:sp>
    </p:spTree>
    <p:extLst>
      <p:ext uri="{BB962C8B-B14F-4D97-AF65-F5344CB8AC3E}">
        <p14:creationId xmlns:p14="http://schemas.microsoft.com/office/powerpoint/2010/main" val="260181872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2" y="2496210"/>
            <a:ext cx="9004174" cy="5809589"/>
          </a:xfrm>
        </p:spPr>
        <p:txBody>
          <a:bodyPr>
            <a:normAutofit/>
          </a:bodyPr>
          <a:lstStyle/>
          <a:p>
            <a:r>
              <a:rPr lang="en-GB" noProof="0" dirty="0" smtClean="0"/>
              <a:t>Users (including data creator) are obliged to fully cite the data in the Bibliography of resulting research report</a:t>
            </a:r>
          </a:p>
          <a:p>
            <a:r>
              <a:rPr lang="en-GB" noProof="0" dirty="0" smtClean="0"/>
              <a:t>The Citation should include the Author, year, Publisher (or Data distributor), and the PID with the version number</a:t>
            </a:r>
          </a:p>
          <a:p>
            <a:endParaRPr lang="en-GB" noProof="0" dirty="0" smtClean="0"/>
          </a:p>
          <a:p>
            <a:r>
              <a:rPr lang="en-GB" noProof="0" dirty="0" smtClean="0"/>
              <a:t>„A persistent identifier (PI or PID) is </a:t>
            </a:r>
            <a:r>
              <a:rPr lang="en-GB" b="1" noProof="0" dirty="0" smtClean="0"/>
              <a:t>a long-lasting reference to a document, file, web page, or other digital object</a:t>
            </a:r>
            <a:r>
              <a:rPr lang="en-GB" noProof="0" dirty="0" smtClean="0"/>
              <a:t>. Most PIDs have a </a:t>
            </a:r>
            <a:r>
              <a:rPr lang="en-GB" b="1" noProof="0" dirty="0" smtClean="0"/>
              <a:t>unique identifier </a:t>
            </a:r>
            <a:r>
              <a:rPr lang="en-GB" noProof="0" dirty="0" smtClean="0"/>
              <a:t>which is linked to </a:t>
            </a:r>
            <a:r>
              <a:rPr lang="en-GB" b="1" noProof="0" dirty="0" smtClean="0"/>
              <a:t>the current address </a:t>
            </a:r>
            <a:r>
              <a:rPr lang="en-GB" noProof="0" dirty="0" smtClean="0"/>
              <a:t>of the metadata</a:t>
            </a:r>
            <a:endParaRPr lang="en-GB" noProof="0" dirty="0"/>
          </a:p>
        </p:txBody>
      </p:sp>
      <p:sp>
        <p:nvSpPr>
          <p:cNvPr id="3" name="Title 2"/>
          <p:cNvSpPr>
            <a:spLocks noGrp="1"/>
          </p:cNvSpPr>
          <p:nvPr>
            <p:ph type="title"/>
          </p:nvPr>
        </p:nvSpPr>
        <p:spPr/>
        <p:txBody>
          <a:bodyPr/>
          <a:lstStyle/>
          <a:p>
            <a:r>
              <a:rPr lang="en-GB" noProof="0" dirty="0" smtClean="0"/>
              <a:t>Citation of the published data</a:t>
            </a:r>
            <a:endParaRPr lang="en-GB" noProof="0" dirty="0"/>
          </a:p>
        </p:txBody>
      </p:sp>
      <p:pic>
        <p:nvPicPr>
          <p:cNvPr id="4" name="Picture 3"/>
          <p:cNvPicPr>
            <a:picLocks noChangeAspect="1"/>
          </p:cNvPicPr>
          <p:nvPr/>
        </p:nvPicPr>
        <p:blipFill>
          <a:blip r:embed="rId2"/>
          <a:stretch>
            <a:fillRect/>
          </a:stretch>
        </p:blipFill>
        <p:spPr>
          <a:xfrm>
            <a:off x="10099417" y="6393579"/>
            <a:ext cx="7035169" cy="3178423"/>
          </a:xfrm>
          <a:prstGeom prst="rect">
            <a:avLst/>
          </a:prstGeom>
        </p:spPr>
      </p:pic>
      <p:sp>
        <p:nvSpPr>
          <p:cNvPr id="5" name="Rectangle 4"/>
          <p:cNvSpPr/>
          <p:nvPr/>
        </p:nvSpPr>
        <p:spPr>
          <a:xfrm>
            <a:off x="10393680" y="817916"/>
            <a:ext cx="6554444" cy="4401205"/>
          </a:xfrm>
          <a:prstGeom prst="rect">
            <a:avLst/>
          </a:prstGeom>
        </p:spPr>
        <p:txBody>
          <a:bodyPr wrap="square">
            <a:spAutoFit/>
          </a:bodyPr>
          <a:lstStyle/>
          <a:p>
            <a:pPr lvl="0" algn="l" fontAlgn="base">
              <a:buSzPts val="1000"/>
              <a:tabLst>
                <a:tab pos="457200" algn="l"/>
              </a:tabLst>
            </a:pPr>
            <a:r>
              <a:rPr lang="sl-SI" dirty="0" err="1" smtClean="0">
                <a:latin typeface="Arial" panose="020B0604020202020204" pitchFamily="34" charset="0"/>
                <a:ea typeface="Times New Roman" panose="02020603050405020304" pitchFamily="18" charset="0"/>
              </a:rPr>
              <a:t>Elements</a:t>
            </a:r>
            <a:r>
              <a:rPr lang="sl-SI" dirty="0" smtClean="0">
                <a:latin typeface="Arial" panose="020B0604020202020204" pitchFamily="34" charset="0"/>
                <a:ea typeface="Times New Roman" panose="02020603050405020304" pitchFamily="18" charset="0"/>
              </a:rPr>
              <a:t> of FAIR-</a:t>
            </a:r>
            <a:r>
              <a:rPr lang="sl-SI" dirty="0" err="1" smtClean="0">
                <a:latin typeface="Arial" panose="020B0604020202020204" pitchFamily="34" charset="0"/>
                <a:ea typeface="Times New Roman" panose="02020603050405020304" pitchFamily="18" charset="0"/>
              </a:rPr>
              <a:t>ification</a:t>
            </a:r>
            <a:r>
              <a:rPr lang="sl-SI" dirty="0" smtClean="0">
                <a:latin typeface="Arial" panose="020B0604020202020204" pitchFamily="34" charset="0"/>
                <a:ea typeface="Times New Roman" panose="02020603050405020304" pitchFamily="18" charset="0"/>
              </a:rPr>
              <a:t>: </a:t>
            </a:r>
          </a:p>
          <a:p>
            <a:pPr lvl="0" algn="l" fontAlgn="base">
              <a:buSzPts val="1000"/>
              <a:tabLst>
                <a:tab pos="457200" algn="l"/>
              </a:tabLst>
            </a:pPr>
            <a:endParaRPr lang="sl-SI" dirty="0">
              <a:latin typeface="Arial" panose="020B0604020202020204" pitchFamily="34" charset="0"/>
              <a:ea typeface="Times New Roman" panose="02020603050405020304" pitchFamily="18" charset="0"/>
            </a:endParaRPr>
          </a:p>
          <a:p>
            <a:pPr lvl="0" algn="l" fontAlgn="base">
              <a:buSzPts val="1000"/>
              <a:tabLst>
                <a:tab pos="457200" algn="l"/>
              </a:tabLst>
            </a:pPr>
            <a:r>
              <a:rPr lang="fr-BE" dirty="0" err="1" smtClean="0">
                <a:latin typeface="Arial" panose="020B0604020202020204" pitchFamily="34" charset="0"/>
                <a:ea typeface="Times New Roman" panose="02020603050405020304" pitchFamily="18" charset="0"/>
              </a:rPr>
              <a:t>Author</a:t>
            </a:r>
            <a:r>
              <a:rPr lang="fr-BE" dirty="0" smtClean="0">
                <a:latin typeface="Arial" panose="020B0604020202020204" pitchFamily="34" charset="0"/>
                <a:ea typeface="Times New Roman" panose="02020603050405020304" pitchFamily="18" charset="0"/>
              </a:rPr>
              <a:t>(s</a:t>
            </a:r>
            <a:r>
              <a:rPr lang="fr-BE" dirty="0">
                <a:latin typeface="Arial" panose="020B0604020202020204" pitchFamily="34" charset="0"/>
                <a:ea typeface="Times New Roman" panose="02020603050405020304" pitchFamily="18" charset="0"/>
              </a:rPr>
              <a:t>) PID            </a:t>
            </a:r>
            <a:endParaRPr lang="sl-SI" sz="2800" dirty="0">
              <a:latin typeface="Times New Roman" panose="02020603050405020304" pitchFamily="18" charset="0"/>
              <a:ea typeface="Calibri" panose="020F0502020204030204" pitchFamily="34" charset="0"/>
            </a:endParaRPr>
          </a:p>
          <a:p>
            <a:pPr marL="342900" indent="-342900" algn="l">
              <a:buFont typeface="Arial" panose="020B0604020202020204" pitchFamily="34" charset="0"/>
              <a:buChar char="•"/>
            </a:pPr>
            <a:r>
              <a:rPr lang="en-IE" dirty="0" smtClean="0">
                <a:latin typeface="Arial" panose="020B0604020202020204" pitchFamily="34" charset="0"/>
                <a:ea typeface="Calibri" panose="020F0502020204030204" pitchFamily="34" charset="0"/>
              </a:rPr>
              <a:t>Author(s</a:t>
            </a:r>
            <a:r>
              <a:rPr lang="en-IE" dirty="0">
                <a:latin typeface="Arial" panose="020B0604020202020204" pitchFamily="34" charset="0"/>
                <a:ea typeface="Calibri" panose="020F0502020204030204" pitchFamily="34" charset="0"/>
              </a:rPr>
              <a:t>) PID (</a:t>
            </a:r>
            <a:r>
              <a:rPr lang="en-IE" dirty="0" err="1">
                <a:latin typeface="Arial" panose="020B0604020202020204" pitchFamily="34" charset="0"/>
                <a:ea typeface="Calibri" panose="020F0502020204030204" pitchFamily="34" charset="0"/>
              </a:rPr>
              <a:t>eg</a:t>
            </a:r>
            <a:r>
              <a:rPr lang="en-IE" dirty="0">
                <a:latin typeface="Arial" panose="020B0604020202020204" pitchFamily="34" charset="0"/>
                <a:ea typeface="Calibri" panose="020F0502020204030204" pitchFamily="34" charset="0"/>
              </a:rPr>
              <a:t>. </a:t>
            </a:r>
            <a:r>
              <a:rPr lang="fr-BE" dirty="0">
                <a:latin typeface="Arial" panose="020B0604020202020204" pitchFamily="34" charset="0"/>
                <a:ea typeface="Calibri" panose="020F0502020204030204" pitchFamily="34" charset="0"/>
              </a:rPr>
              <a:t>ORCID, or </a:t>
            </a:r>
            <a:r>
              <a:rPr lang="fr-BE" dirty="0" err="1">
                <a:latin typeface="Arial" panose="020B0604020202020204" pitchFamily="34" charset="0"/>
                <a:ea typeface="Calibri" panose="020F0502020204030204" pitchFamily="34" charset="0"/>
              </a:rPr>
              <a:t>other</a:t>
            </a:r>
            <a:r>
              <a:rPr lang="fr-BE" dirty="0">
                <a:latin typeface="Arial" panose="020B0604020202020204" pitchFamily="34" charset="0"/>
                <a:ea typeface="Calibri" panose="020F0502020204030204" pitchFamily="34" charset="0"/>
              </a:rPr>
              <a:t> global unique, persistent and </a:t>
            </a:r>
            <a:r>
              <a:rPr lang="fr-BE" dirty="0" err="1">
                <a:latin typeface="Arial" panose="020B0604020202020204" pitchFamily="34" charset="0"/>
                <a:ea typeface="Calibri" panose="020F0502020204030204" pitchFamily="34" charset="0"/>
              </a:rPr>
              <a:t>resolvable</a:t>
            </a:r>
            <a:r>
              <a:rPr lang="fr-BE" dirty="0">
                <a:latin typeface="Arial" panose="020B0604020202020204" pitchFamily="34" charset="0"/>
                <a:ea typeface="Calibri" panose="020F0502020204030204" pitchFamily="34" charset="0"/>
              </a:rPr>
              <a:t> </a:t>
            </a:r>
            <a:r>
              <a:rPr lang="fr-BE" dirty="0" err="1">
                <a:latin typeface="Arial" panose="020B0604020202020204" pitchFamily="34" charset="0"/>
                <a:ea typeface="Calibri" panose="020F0502020204030204" pitchFamily="34" charset="0"/>
              </a:rPr>
              <a:t>identifiers</a:t>
            </a:r>
            <a:r>
              <a:rPr lang="fr-BE" dirty="0">
                <a:latin typeface="Arial" panose="020B0604020202020204" pitchFamily="34" charset="0"/>
                <a:ea typeface="Calibri" panose="020F0502020204030204" pitchFamily="34" charset="0"/>
              </a:rPr>
              <a:t>)?</a:t>
            </a:r>
            <a:endParaRPr lang="sl-SI" dirty="0">
              <a:latin typeface="Calibri" panose="020F0502020204030204" pitchFamily="34" charset="0"/>
              <a:ea typeface="Calibri" panose="020F0502020204030204" pitchFamily="34" charset="0"/>
            </a:endParaRPr>
          </a:p>
          <a:p>
            <a:pPr lvl="0" algn="l" fontAlgn="base">
              <a:buSzPts val="1000"/>
              <a:tabLst>
                <a:tab pos="457200" algn="l"/>
              </a:tabLst>
            </a:pPr>
            <a:r>
              <a:rPr lang="fr-BE" dirty="0">
                <a:latin typeface="Arial" panose="020B0604020202020204" pitchFamily="34" charset="0"/>
                <a:ea typeface="Times New Roman" panose="02020603050405020304" pitchFamily="18" charset="0"/>
              </a:rPr>
              <a:t>Organisation PID      </a:t>
            </a:r>
            <a:endParaRPr lang="sl-SI" sz="2800" dirty="0">
              <a:latin typeface="Times New Roman" panose="02020603050405020304" pitchFamily="18" charset="0"/>
              <a:ea typeface="Calibri" panose="020F0502020204030204" pitchFamily="34" charset="0"/>
            </a:endParaRPr>
          </a:p>
          <a:p>
            <a:pPr marL="457200" indent="-457200" algn="l">
              <a:buFont typeface="Arial" panose="020B0604020202020204" pitchFamily="34" charset="0"/>
              <a:buChar char="•"/>
            </a:pPr>
            <a:r>
              <a:rPr lang="en-IE" sz="2800" dirty="0">
                <a:latin typeface="Arial" panose="020B0604020202020204" pitchFamily="34" charset="0"/>
                <a:ea typeface="Calibri" panose="020F0502020204030204" pitchFamily="34" charset="0"/>
              </a:rPr>
              <a:t>Is there a specific field in the metadata schema of your repository dedicated to the Organisation PID of the Author(s</a:t>
            </a:r>
            <a:r>
              <a:rPr lang="en-IE" sz="2800" dirty="0" smtClean="0">
                <a:latin typeface="Arial" panose="020B0604020202020204" pitchFamily="34" charset="0"/>
                <a:ea typeface="Calibri" panose="020F0502020204030204" pitchFamily="34" charset="0"/>
              </a:rPr>
              <a:t>)</a:t>
            </a:r>
            <a:endParaRPr lang="en-GB" dirty="0"/>
          </a:p>
        </p:txBody>
      </p:sp>
      <p:cxnSp>
        <p:nvCxnSpPr>
          <p:cNvPr id="7" name="Straight Arrow Connector 6"/>
          <p:cNvCxnSpPr/>
          <p:nvPr/>
        </p:nvCxnSpPr>
        <p:spPr>
          <a:xfrm>
            <a:off x="4419600" y="7634498"/>
            <a:ext cx="7153457" cy="990599"/>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p:cNvSpPr/>
          <p:nvPr/>
        </p:nvSpPr>
        <p:spPr>
          <a:xfrm>
            <a:off x="2574798" y="8470466"/>
            <a:ext cx="6668813" cy="461665"/>
          </a:xfrm>
          <a:prstGeom prst="rect">
            <a:avLst/>
          </a:prstGeom>
        </p:spPr>
        <p:txBody>
          <a:bodyPr wrap="none">
            <a:spAutoFit/>
          </a:bodyPr>
          <a:lstStyle/>
          <a:p>
            <a:r>
              <a:rPr lang="en-GB" dirty="0">
                <a:hlinkClick r:id="rId3"/>
              </a:rPr>
              <a:t>https://www.adp.fdv.uni-lj.si/opisi/popis11p</a:t>
            </a:r>
            <a:r>
              <a:rPr lang="en-GB" dirty="0" smtClean="0">
                <a:hlinkClick r:id="rId3"/>
              </a:rPr>
              <a:t>/</a:t>
            </a:r>
            <a:r>
              <a:rPr lang="sl-SI" dirty="0" smtClean="0"/>
              <a:t> </a:t>
            </a:r>
            <a:endParaRPr lang="en-GB" dirty="0"/>
          </a:p>
        </p:txBody>
      </p:sp>
      <p:cxnSp>
        <p:nvCxnSpPr>
          <p:cNvPr id="11" name="Straight Arrow Connector 10"/>
          <p:cNvCxnSpPr/>
          <p:nvPr/>
        </p:nvCxnSpPr>
        <p:spPr>
          <a:xfrm flipH="1">
            <a:off x="8758619" y="8853016"/>
            <a:ext cx="3270122" cy="171769"/>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flipV="1">
            <a:off x="6463545" y="7495116"/>
            <a:ext cx="970188" cy="97535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Slide Number Placeholder 5"/>
          <p:cNvSpPr>
            <a:spLocks noGrp="1"/>
          </p:cNvSpPr>
          <p:nvPr>
            <p:ph type="sldNum" sz="quarter" idx="2"/>
          </p:nvPr>
        </p:nvSpPr>
        <p:spPr/>
        <p:txBody>
          <a:bodyPr/>
          <a:lstStyle/>
          <a:p>
            <a:fld id="{86CB4B4D-7CA3-9044-876B-883B54F8677D}" type="slidenum">
              <a:rPr lang="it-IT" smtClean="0"/>
              <a:pPr/>
              <a:t>28</a:t>
            </a:fld>
            <a:endParaRPr lang="it-IT" dirty="0"/>
          </a:p>
        </p:txBody>
      </p:sp>
    </p:spTree>
    <p:extLst>
      <p:ext uri="{BB962C8B-B14F-4D97-AF65-F5344CB8AC3E}">
        <p14:creationId xmlns:p14="http://schemas.microsoft.com/office/powerpoint/2010/main" val="1922198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1991638"/>
            <a:ext cx="14716508" cy="7057769"/>
          </a:xfrm>
        </p:spPr>
        <p:txBody>
          <a:bodyPr>
            <a:normAutofit fontScale="92500" lnSpcReduction="10000"/>
          </a:bodyPr>
          <a:lstStyle/>
          <a:p>
            <a:pPr marL="0" lvl="0" indent="0" fontAlgn="base">
              <a:buNone/>
            </a:pPr>
            <a:endParaRPr lang="en-GB" b="1" noProof="0" dirty="0" smtClean="0"/>
          </a:p>
          <a:p>
            <a:pPr marL="0" lvl="0" indent="0" fontAlgn="base">
              <a:buNone/>
            </a:pPr>
            <a:endParaRPr lang="en-GB" b="1" noProof="0" dirty="0" smtClean="0"/>
          </a:p>
          <a:p>
            <a:pPr marL="0" lvl="0" indent="0" fontAlgn="base">
              <a:buNone/>
            </a:pPr>
            <a:r>
              <a:rPr lang="en-GB" noProof="0" dirty="0" smtClean="0"/>
              <a:t>In case the uploaded item is linked to a Research Grant: </a:t>
            </a:r>
            <a:endParaRPr lang="en-GB" sz="3200" noProof="0" dirty="0" smtClean="0"/>
          </a:p>
          <a:p>
            <a:pPr lvl="1" fontAlgn="base"/>
            <a:r>
              <a:rPr lang="en-GB" b="1" noProof="0" dirty="0" smtClean="0"/>
              <a:t>Funding Stream</a:t>
            </a:r>
            <a:endParaRPr lang="en-GB" sz="3200" noProof="0" dirty="0" smtClean="0"/>
          </a:p>
          <a:p>
            <a:r>
              <a:rPr lang="en-GB" noProof="0" dirty="0" smtClean="0"/>
              <a:t>Does the metadata schema of your repository contain a specific field to indicate the Funding Stream (e</a:t>
            </a:r>
            <a:r>
              <a:rPr lang="sl-SI" noProof="0" dirty="0" smtClean="0"/>
              <a:t>.</a:t>
            </a:r>
            <a:r>
              <a:rPr lang="en-GB" noProof="0" dirty="0" smtClean="0"/>
              <a:t>g. H2020, Horizon Europe)? </a:t>
            </a:r>
          </a:p>
          <a:p>
            <a:pPr fontAlgn="base"/>
            <a:r>
              <a:rPr lang="en-GB" sz="2000" noProof="0" dirty="0" smtClean="0"/>
              <a:t>o</a:t>
            </a:r>
            <a:r>
              <a:rPr lang="en-GB" sz="800" noProof="0" dirty="0" smtClean="0"/>
              <a:t>   </a:t>
            </a:r>
            <a:r>
              <a:rPr lang="en-GB" b="1" noProof="0" dirty="0" smtClean="0"/>
              <a:t>Project Name</a:t>
            </a:r>
            <a:endParaRPr lang="en-GB" noProof="0" dirty="0" smtClean="0"/>
          </a:p>
          <a:p>
            <a:r>
              <a:rPr lang="sl-SI" noProof="0" dirty="0" smtClean="0"/>
              <a:t>(…)</a:t>
            </a:r>
            <a:endParaRPr lang="en-GB" noProof="0" dirty="0" smtClean="0"/>
          </a:p>
          <a:p>
            <a:pPr fontAlgn="base"/>
            <a:r>
              <a:rPr lang="en-GB" sz="2000" noProof="0" dirty="0" smtClean="0"/>
              <a:t>o</a:t>
            </a:r>
            <a:r>
              <a:rPr lang="en-GB" sz="800" noProof="0" dirty="0" smtClean="0"/>
              <a:t>   </a:t>
            </a:r>
            <a:r>
              <a:rPr lang="en-GB" b="1" noProof="0" dirty="0" smtClean="0"/>
              <a:t>Project Acronym</a:t>
            </a:r>
            <a:endParaRPr lang="en-GB" noProof="0" dirty="0" smtClean="0"/>
          </a:p>
          <a:p>
            <a:r>
              <a:rPr lang="en-GB" noProof="0" dirty="0" smtClean="0"/>
              <a:t>. </a:t>
            </a:r>
          </a:p>
          <a:p>
            <a:pPr fontAlgn="base"/>
            <a:r>
              <a:rPr lang="en-GB" sz="2000" noProof="0" dirty="0" smtClean="0"/>
              <a:t>o</a:t>
            </a:r>
            <a:r>
              <a:rPr lang="en-GB" sz="800" noProof="0" dirty="0" smtClean="0"/>
              <a:t>   </a:t>
            </a:r>
            <a:r>
              <a:rPr lang="en-GB" b="1" noProof="0" dirty="0" smtClean="0"/>
              <a:t>Grant Number</a:t>
            </a:r>
            <a:endParaRPr lang="en-GB" noProof="0" dirty="0" smtClean="0"/>
          </a:p>
          <a:p>
            <a:endParaRPr lang="sl-SI" noProof="0" dirty="0" smtClean="0"/>
          </a:p>
          <a:p>
            <a:pPr fontAlgn="base"/>
            <a:r>
              <a:rPr lang="en-GB" sz="2000" noProof="0" dirty="0" smtClean="0"/>
              <a:t>o</a:t>
            </a:r>
            <a:r>
              <a:rPr lang="en-GB" sz="800" noProof="0" dirty="0" smtClean="0"/>
              <a:t>   </a:t>
            </a:r>
            <a:r>
              <a:rPr lang="en-GB" b="1" noProof="0" dirty="0" smtClean="0"/>
              <a:t>Grant PID</a:t>
            </a:r>
            <a:endParaRPr lang="en-GB" noProof="0" dirty="0" smtClean="0"/>
          </a:p>
          <a:p>
            <a:r>
              <a:rPr lang="en-GB" noProof="0" dirty="0" smtClean="0"/>
              <a:t>Does the metadata schema of your repository contain a specific field for  the Grant PID (which is different from Grant number, it is a PID, such as a DOI, or any other global unique, persistent and resolvable identifier associated with the grant)? </a:t>
            </a:r>
            <a:endParaRPr lang="en-GB" noProof="0" dirty="0"/>
          </a:p>
        </p:txBody>
      </p:sp>
      <p:sp>
        <p:nvSpPr>
          <p:cNvPr id="3" name="Title 2"/>
          <p:cNvSpPr>
            <a:spLocks noGrp="1"/>
          </p:cNvSpPr>
          <p:nvPr>
            <p:ph type="title"/>
          </p:nvPr>
        </p:nvSpPr>
        <p:spPr/>
        <p:txBody>
          <a:bodyPr/>
          <a:lstStyle/>
          <a:p>
            <a:r>
              <a:rPr lang="en-GB" b="1" noProof="0" dirty="0" smtClean="0"/>
              <a:t>Funding information</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29</a:t>
            </a:fld>
            <a:endParaRPr lang="it-IT" dirty="0"/>
          </a:p>
        </p:txBody>
      </p:sp>
    </p:spTree>
    <p:extLst>
      <p:ext uri="{BB962C8B-B14F-4D97-AF65-F5344CB8AC3E}">
        <p14:creationId xmlns:p14="http://schemas.microsoft.com/office/powerpoint/2010/main" val="31973494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Inspired by: DMP Checklist </a:t>
            </a:r>
          </a:p>
          <a:p>
            <a:r>
              <a:rPr lang="en-GB" noProof="0" dirty="0" smtClean="0"/>
              <a:t>Useful to remind you on critical aspects of your data management project</a:t>
            </a:r>
          </a:p>
          <a:p>
            <a:endParaRPr lang="en-GB" noProof="0" dirty="0" smtClean="0"/>
          </a:p>
          <a:p>
            <a:endParaRPr lang="en-GB" noProof="0" dirty="0" smtClean="0"/>
          </a:p>
          <a:p>
            <a:endParaRPr lang="en-GB" noProof="0" dirty="0"/>
          </a:p>
        </p:txBody>
      </p:sp>
      <p:sp>
        <p:nvSpPr>
          <p:cNvPr id="3" name="Title 2"/>
          <p:cNvSpPr>
            <a:spLocks noGrp="1"/>
          </p:cNvSpPr>
          <p:nvPr>
            <p:ph type="title"/>
          </p:nvPr>
        </p:nvSpPr>
        <p:spPr/>
        <p:txBody>
          <a:bodyPr>
            <a:normAutofit fontScale="90000"/>
          </a:bodyPr>
          <a:lstStyle/>
          <a:p>
            <a:r>
              <a:rPr lang="en-GB" noProof="0" dirty="0" smtClean="0"/>
              <a:t>Recap Lecture one - DMP questions addressed</a:t>
            </a:r>
            <a:endParaRPr lang="en-GB" noProof="0" dirty="0"/>
          </a:p>
        </p:txBody>
      </p:sp>
      <p:pic>
        <p:nvPicPr>
          <p:cNvPr id="7" name="Picture 6"/>
          <p:cNvPicPr>
            <a:picLocks noChangeAspect="1"/>
          </p:cNvPicPr>
          <p:nvPr/>
        </p:nvPicPr>
        <p:blipFill>
          <a:blip r:embed="rId2"/>
          <a:stretch>
            <a:fillRect/>
          </a:stretch>
        </p:blipFill>
        <p:spPr>
          <a:xfrm>
            <a:off x="502443" y="7142520"/>
            <a:ext cx="6991350" cy="1247775"/>
          </a:xfrm>
          <a:prstGeom prst="rect">
            <a:avLst/>
          </a:prstGeom>
        </p:spPr>
      </p:pic>
      <p:sp>
        <p:nvSpPr>
          <p:cNvPr id="9" name="TextBox 8"/>
          <p:cNvSpPr txBox="1"/>
          <p:nvPr/>
        </p:nvSpPr>
        <p:spPr>
          <a:xfrm>
            <a:off x="13146375" y="3459172"/>
            <a:ext cx="4022281" cy="3072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p>
            <a:pPr algn="l"/>
            <a:r>
              <a:rPr lang="en-GB" sz="2000" b="0" dirty="0" smtClean="0"/>
              <a:t>Source: </a:t>
            </a:r>
            <a:r>
              <a:rPr lang="sl-SI" sz="2000" b="0" dirty="0" err="1" smtClean="0"/>
              <a:t>Hina</a:t>
            </a:r>
            <a:r>
              <a:rPr lang="sl-SI" sz="2000" b="0" dirty="0" smtClean="0"/>
              <a:t> </a:t>
            </a:r>
            <a:r>
              <a:rPr lang="sl-SI" sz="2000" b="0" dirty="0" err="1"/>
              <a:t>Zahid</a:t>
            </a:r>
            <a:r>
              <a:rPr lang="sl-SI" sz="2000" b="0" dirty="0"/>
              <a:t>, Cristina Magder, </a:t>
            </a:r>
            <a:r>
              <a:rPr lang="sl-SI" sz="2000" b="0" dirty="0" err="1"/>
              <a:t>Anca</a:t>
            </a:r>
            <a:r>
              <a:rPr lang="sl-SI" sz="2000" b="0" dirty="0"/>
              <a:t> Vlad, &amp; </a:t>
            </a:r>
            <a:r>
              <a:rPr lang="sl-SI" sz="2000" b="0" dirty="0" err="1"/>
              <a:t>Maureen</a:t>
            </a:r>
            <a:r>
              <a:rPr lang="sl-SI" sz="2000" b="0" dirty="0"/>
              <a:t> </a:t>
            </a:r>
            <a:r>
              <a:rPr lang="sl-SI" sz="2000" b="0" dirty="0" err="1"/>
              <a:t>Haaker</a:t>
            </a:r>
            <a:r>
              <a:rPr lang="sl-SI" sz="2000" b="0" dirty="0"/>
              <a:t>. (2022, </a:t>
            </a:r>
            <a:r>
              <a:rPr lang="sl-SI" sz="2000" b="0" dirty="0" err="1"/>
              <a:t>February</a:t>
            </a:r>
            <a:r>
              <a:rPr lang="sl-SI" sz="2000" b="0" dirty="0"/>
              <a:t> 23). Data Management </a:t>
            </a:r>
            <a:r>
              <a:rPr lang="sl-SI" sz="2000" b="0" dirty="0" err="1"/>
              <a:t>Planning</a:t>
            </a:r>
            <a:r>
              <a:rPr lang="sl-SI" sz="2000" b="0" dirty="0"/>
              <a:t> </a:t>
            </a:r>
            <a:r>
              <a:rPr lang="sl-SI" sz="2000" b="0" dirty="0" err="1"/>
              <a:t>and</a:t>
            </a:r>
            <a:r>
              <a:rPr lang="sl-SI" sz="2000" b="0" dirty="0"/>
              <a:t> </a:t>
            </a:r>
            <a:r>
              <a:rPr lang="sl-SI" sz="2000" b="0" dirty="0" err="1"/>
              <a:t>Overcoming</a:t>
            </a:r>
            <a:r>
              <a:rPr lang="sl-SI" sz="2000" b="0" dirty="0"/>
              <a:t> </a:t>
            </a:r>
            <a:r>
              <a:rPr lang="sl-SI" sz="2000" b="0" dirty="0" err="1"/>
              <a:t>Challenges</a:t>
            </a:r>
            <a:r>
              <a:rPr lang="sl-SI" sz="2000" b="0" dirty="0"/>
              <a:t> in Social </a:t>
            </a:r>
            <a:r>
              <a:rPr lang="sl-SI" sz="2000" b="0" dirty="0" err="1"/>
              <a:t>Sciences</a:t>
            </a:r>
            <a:r>
              <a:rPr lang="sl-SI" sz="2000" b="0" dirty="0"/>
              <a:t> Data </a:t>
            </a:r>
            <a:r>
              <a:rPr lang="sl-SI" sz="2000" b="0" dirty="0" err="1"/>
              <a:t>Sharing</a:t>
            </a:r>
            <a:r>
              <a:rPr lang="sl-SI" sz="2000" b="0" dirty="0"/>
              <a:t> - </a:t>
            </a:r>
            <a:r>
              <a:rPr lang="sl-SI" sz="2000" b="0" dirty="0" err="1"/>
              <a:t>Day</a:t>
            </a:r>
            <a:r>
              <a:rPr lang="sl-SI" sz="2000" b="0" dirty="0"/>
              <a:t> 1. </a:t>
            </a:r>
            <a:r>
              <a:rPr lang="sl-SI" sz="2000" b="0" dirty="0" err="1"/>
              <a:t>Zenodo</a:t>
            </a:r>
            <a:r>
              <a:rPr lang="sl-SI" sz="2000" b="0" dirty="0"/>
              <a:t>. </a:t>
            </a:r>
            <a:r>
              <a:rPr lang="sl-SI" sz="2000" b="0" dirty="0">
                <a:hlinkClick r:id="rId3"/>
              </a:rPr>
              <a:t>https://</a:t>
            </a:r>
            <a:r>
              <a:rPr lang="sl-SI" sz="2000" b="0" dirty="0" smtClean="0">
                <a:hlinkClick r:id="rId3"/>
              </a:rPr>
              <a:t>doi.org/10.5281/zenodo.6246973</a:t>
            </a:r>
            <a:r>
              <a:rPr lang="en-GB" sz="2000" b="0" dirty="0" smtClean="0"/>
              <a:t> </a:t>
            </a:r>
            <a:endPar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stretch>
            <a:fillRect/>
          </a:stretch>
        </p:blipFill>
        <p:spPr>
          <a:xfrm>
            <a:off x="502443" y="3727903"/>
            <a:ext cx="8753475" cy="1905000"/>
          </a:xfrm>
          <a:prstGeom prst="rect">
            <a:avLst/>
          </a:prstGeom>
        </p:spPr>
      </p:pic>
      <p:pic>
        <p:nvPicPr>
          <p:cNvPr id="6" name="Picture 5"/>
          <p:cNvPicPr>
            <a:picLocks noChangeAspect="1"/>
          </p:cNvPicPr>
          <p:nvPr/>
        </p:nvPicPr>
        <p:blipFill>
          <a:blip r:embed="rId5"/>
          <a:stretch>
            <a:fillRect/>
          </a:stretch>
        </p:blipFill>
        <p:spPr>
          <a:xfrm>
            <a:off x="7900131" y="6415513"/>
            <a:ext cx="8943975" cy="2095500"/>
          </a:xfrm>
          <a:prstGeom prst="rect">
            <a:avLst/>
          </a:prstGeom>
        </p:spPr>
      </p:pic>
      <p:sp>
        <p:nvSpPr>
          <p:cNvPr id="10" name="Slide Number Placeholder 9"/>
          <p:cNvSpPr>
            <a:spLocks noGrp="1"/>
          </p:cNvSpPr>
          <p:nvPr>
            <p:ph type="sldNum" sz="quarter" idx="2"/>
          </p:nvPr>
        </p:nvSpPr>
        <p:spPr/>
        <p:txBody>
          <a:bodyPr/>
          <a:lstStyle/>
          <a:p>
            <a:fld id="{86CB4B4D-7CA3-9044-876B-883B54F8677D}" type="slidenum">
              <a:rPr lang="it-IT" smtClean="0"/>
              <a:pPr/>
              <a:t>3</a:t>
            </a:fld>
            <a:endParaRPr lang="it-IT" dirty="0"/>
          </a:p>
        </p:txBody>
      </p:sp>
    </p:spTree>
    <p:extLst>
      <p:ext uri="{BB962C8B-B14F-4D97-AF65-F5344CB8AC3E}">
        <p14:creationId xmlns:p14="http://schemas.microsoft.com/office/powerpoint/2010/main" val="97110090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lvl="0" fontAlgn="base"/>
            <a:r>
              <a:rPr lang="en-GB" sz="3600" noProof="0" dirty="0" smtClean="0"/>
              <a:t>The benefits of CVs are easy to appreciate: using the same words to mean the same thing guarantees shared understanding</a:t>
            </a:r>
          </a:p>
          <a:p>
            <a:pPr lvl="0" fontAlgn="base"/>
            <a:r>
              <a:rPr lang="en-GB" sz="3600" noProof="0" dirty="0" smtClean="0"/>
              <a:t>They also form the basis of machine-automation</a:t>
            </a:r>
          </a:p>
          <a:p>
            <a:pPr lvl="0" fontAlgn="base"/>
            <a:r>
              <a:rPr lang="en-GB" sz="3600" noProof="0" dirty="0" smtClean="0"/>
              <a:t>The FAIR principles emphasize CVs –especially for Interoperability (I2)</a:t>
            </a:r>
          </a:p>
          <a:p>
            <a:pPr fontAlgn="base"/>
            <a:r>
              <a:rPr lang="en-GB" noProof="0" dirty="0" smtClean="0"/>
              <a:t>Different purposes</a:t>
            </a:r>
          </a:p>
          <a:p>
            <a:pPr lvl="1" fontAlgn="base"/>
            <a:r>
              <a:rPr lang="en-GB" sz="3600" noProof="0" dirty="0" smtClean="0"/>
              <a:t>Search and navigate for collections of data (topics, keywords)</a:t>
            </a:r>
          </a:p>
          <a:p>
            <a:pPr lvl="1" fontAlgn="base"/>
            <a:r>
              <a:rPr lang="en-GB" sz="3600" noProof="0" dirty="0" smtClean="0"/>
              <a:t>Describe methodology</a:t>
            </a:r>
          </a:p>
          <a:p>
            <a:pPr lvl="1" fontAlgn="base"/>
            <a:r>
              <a:rPr lang="en-GB" sz="3600" noProof="0" dirty="0" smtClean="0"/>
              <a:t>File and data content (units, categories, variables „concepts“)</a:t>
            </a:r>
          </a:p>
          <a:p>
            <a:endParaRPr lang="en-GB" sz="3600" noProof="0" dirty="0"/>
          </a:p>
        </p:txBody>
      </p:sp>
      <p:sp>
        <p:nvSpPr>
          <p:cNvPr id="3" name="Title 2"/>
          <p:cNvSpPr>
            <a:spLocks noGrp="1"/>
          </p:cNvSpPr>
          <p:nvPr>
            <p:ph type="title"/>
          </p:nvPr>
        </p:nvSpPr>
        <p:spPr/>
        <p:txBody>
          <a:bodyPr>
            <a:normAutofit/>
          </a:bodyPr>
          <a:lstStyle/>
          <a:p>
            <a:r>
              <a:rPr lang="en-GB" noProof="0" dirty="0" smtClean="0"/>
              <a:t>DDI Controlled Vocabularies</a:t>
            </a:r>
            <a:endParaRPr lang="en-GB" noProof="0" dirty="0"/>
          </a:p>
        </p:txBody>
      </p:sp>
      <p:sp>
        <p:nvSpPr>
          <p:cNvPr id="4" name="Rectangle 3"/>
          <p:cNvSpPr/>
          <p:nvPr/>
        </p:nvSpPr>
        <p:spPr>
          <a:xfrm>
            <a:off x="8669338" y="7827556"/>
            <a:ext cx="8667750" cy="707886"/>
          </a:xfrm>
          <a:prstGeom prst="rect">
            <a:avLst/>
          </a:prstGeom>
        </p:spPr>
        <p:txBody>
          <a:bodyPr>
            <a:spAutoFit/>
          </a:bodyPr>
          <a:lstStyle/>
          <a:p>
            <a:pPr algn="l"/>
            <a:r>
              <a:rPr lang="en-GB" sz="2000" b="0" dirty="0">
                <a:hlinkClick r:id="rId2"/>
              </a:rPr>
              <a:t>https://codata.org/initiatives/data-skills/ddi-training-webinars/ddi-controlled-vocabularies-the-cessda-workbench-skos-and-xkos</a:t>
            </a:r>
            <a:r>
              <a:rPr lang="en-GB" sz="2000" b="0" dirty="0" smtClean="0">
                <a:hlinkClick r:id="rId2"/>
              </a:rPr>
              <a:t>/</a:t>
            </a:r>
            <a:r>
              <a:rPr lang="sl-SI" sz="2000" b="0" dirty="0" smtClean="0"/>
              <a:t> </a:t>
            </a:r>
            <a:endParaRPr lang="en-GB" sz="2000" b="0"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30</a:t>
            </a:fld>
            <a:endParaRPr lang="it-IT" dirty="0"/>
          </a:p>
        </p:txBody>
      </p:sp>
    </p:spTree>
    <p:extLst>
      <p:ext uri="{BB962C8B-B14F-4D97-AF65-F5344CB8AC3E}">
        <p14:creationId xmlns:p14="http://schemas.microsoft.com/office/powerpoint/2010/main" val="412684818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2471939" cy="4998906"/>
          </a:xfrm>
        </p:spPr>
        <p:txBody>
          <a:bodyPr>
            <a:normAutofit fontScale="85000" lnSpcReduction="10000"/>
          </a:bodyPr>
          <a:lstStyle/>
          <a:p>
            <a:r>
              <a:rPr lang="en-GB" noProof="0" dirty="0" smtClean="0"/>
              <a:t>Multilingual thesaurus for the social sciences</a:t>
            </a:r>
          </a:p>
          <a:p>
            <a:r>
              <a:rPr lang="en-GB" noProof="0" dirty="0" smtClean="0"/>
              <a:t>The thesaurus consists of over 3,300 concepts and covers the core social science disciplines: politics, sociology, economics, education, law, crime, demography, health, employment, information and communication technology, and environmental science.</a:t>
            </a:r>
          </a:p>
          <a:p>
            <a:r>
              <a:rPr lang="en-GB" noProof="0" dirty="0" smtClean="0"/>
              <a:t>ELSST is used for data discovery within CESSDA and facilitates access to data resources across Europe, independent of domain, resource, language or vocabulary.</a:t>
            </a:r>
          </a:p>
          <a:p>
            <a:r>
              <a:rPr lang="en-GB" noProof="0" dirty="0" smtClean="0"/>
              <a:t>ELSST is currently available in 16 languages: Danish, Dutch, Czech, English, Finnish, French, German, Greek, Hungarian, Icelandic, Lithuanian, Norwegian, Romanian, Slovenian, Spanish, and Swedish.</a:t>
            </a:r>
          </a:p>
          <a:p>
            <a:endParaRPr lang="en-GB" noProof="0" dirty="0" smtClean="0"/>
          </a:p>
          <a:p>
            <a:r>
              <a:rPr lang="en-GB" noProof="0" dirty="0" smtClean="0"/>
              <a:t>Members of CESSDA collaborate on updates and translations</a:t>
            </a:r>
          </a:p>
          <a:p>
            <a:r>
              <a:rPr lang="en-GB" noProof="0" dirty="0" smtClean="0"/>
              <a:t>Since ELSST version 3 (Sept 2022), URNs are now available for all concepts e.g. </a:t>
            </a:r>
            <a:r>
              <a:rPr lang="en-GB" sz="2400" noProof="0" dirty="0" err="1" smtClean="0"/>
              <a:t>dct:identifier</a:t>
            </a:r>
            <a:r>
              <a:rPr lang="en-GB" sz="2400" noProof="0" dirty="0" smtClean="0"/>
              <a:t> urn:ddi:int.cessda.elsst:a712b1ab-d6da-4fd6-ad34-4eaebdb58f6f:3</a:t>
            </a:r>
            <a:endParaRPr lang="en-GB" noProof="0" dirty="0" smtClean="0"/>
          </a:p>
          <a:p>
            <a:endParaRPr lang="en-GB" noProof="0" dirty="0"/>
          </a:p>
        </p:txBody>
      </p:sp>
      <p:sp>
        <p:nvSpPr>
          <p:cNvPr id="3" name="Title 2"/>
          <p:cNvSpPr>
            <a:spLocks noGrp="1"/>
          </p:cNvSpPr>
          <p:nvPr>
            <p:ph type="title"/>
          </p:nvPr>
        </p:nvSpPr>
        <p:spPr/>
        <p:txBody>
          <a:bodyPr>
            <a:normAutofit fontScale="90000"/>
          </a:bodyPr>
          <a:lstStyle/>
          <a:p>
            <a:r>
              <a:rPr lang="en-GB" noProof="0" dirty="0" smtClean="0"/>
              <a:t>The European Language Social Science Thesaurus (ELSST)</a:t>
            </a:r>
            <a:endParaRPr lang="en-GB" noProof="0" dirty="0"/>
          </a:p>
        </p:txBody>
      </p:sp>
      <p:sp>
        <p:nvSpPr>
          <p:cNvPr id="4" name="Rectangle 3"/>
          <p:cNvSpPr/>
          <p:nvPr/>
        </p:nvSpPr>
        <p:spPr>
          <a:xfrm>
            <a:off x="7749514" y="8108754"/>
            <a:ext cx="5192448" cy="461665"/>
          </a:xfrm>
          <a:prstGeom prst="rect">
            <a:avLst/>
          </a:prstGeom>
        </p:spPr>
        <p:txBody>
          <a:bodyPr wrap="none">
            <a:spAutoFit/>
          </a:bodyPr>
          <a:lstStyle/>
          <a:p>
            <a:r>
              <a:rPr lang="en-GB" dirty="0">
                <a:hlinkClick r:id="rId2"/>
              </a:rPr>
              <a:t>https://</a:t>
            </a:r>
            <a:r>
              <a:rPr lang="en-GB" dirty="0" smtClean="0">
                <a:hlinkClick r:id="rId2"/>
              </a:rPr>
              <a:t>elsst.cessda.eu/index.html</a:t>
            </a:r>
            <a:r>
              <a:rPr lang="sl-SI" dirty="0" smtClean="0"/>
              <a:t> </a:t>
            </a:r>
            <a:endParaRPr lang="en-GB"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31</a:t>
            </a:fld>
            <a:endParaRPr lang="it-IT" dirty="0"/>
          </a:p>
        </p:txBody>
      </p:sp>
      <p:sp>
        <p:nvSpPr>
          <p:cNvPr id="6" name="Rectangle 5"/>
          <p:cNvSpPr/>
          <p:nvPr/>
        </p:nvSpPr>
        <p:spPr>
          <a:xfrm>
            <a:off x="12295823" y="5073950"/>
            <a:ext cx="5044440" cy="3046988"/>
          </a:xfrm>
          <a:prstGeom prst="rect">
            <a:avLst/>
          </a:prstGeom>
        </p:spPr>
        <p:txBody>
          <a:bodyPr wrap="square">
            <a:spAutoFit/>
          </a:bodyPr>
          <a:lstStyle/>
          <a:p>
            <a:pPr algn="l"/>
            <a:r>
              <a:rPr lang="en-GB" dirty="0" smtClean="0"/>
              <a:t>CESSDA Metadata Office provides instructions about how to use it:</a:t>
            </a:r>
          </a:p>
          <a:p>
            <a:pPr algn="l"/>
            <a:endParaRPr lang="en-GB" dirty="0" smtClean="0"/>
          </a:p>
          <a:p>
            <a:pPr algn="l"/>
            <a:r>
              <a:rPr lang="en-GB" dirty="0" smtClean="0"/>
              <a:t>elements of study and data variables level metadata where it‘s appropriate to </a:t>
            </a:r>
            <a:r>
              <a:rPr lang="en-GB" dirty="0" err="1" smtClean="0"/>
              <a:t>refere</a:t>
            </a:r>
            <a:r>
              <a:rPr lang="en-GB" dirty="0" smtClean="0"/>
              <a:t> to ELSST terms</a:t>
            </a:r>
            <a:endParaRPr lang="en-GB" dirty="0"/>
          </a:p>
        </p:txBody>
      </p:sp>
    </p:spTree>
    <p:extLst>
      <p:ext uri="{BB962C8B-B14F-4D97-AF65-F5344CB8AC3E}">
        <p14:creationId xmlns:p14="http://schemas.microsoft.com/office/powerpoint/2010/main" val="209685363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833" y="1882574"/>
            <a:ext cx="6713034" cy="8200974"/>
          </a:xfrm>
          <a:prstGeom prst="rect">
            <a:avLst/>
          </a:prstGeom>
        </p:spPr>
      </p:pic>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noProof="0" dirty="0" smtClean="0"/>
              <a:t>DDI CV examples</a:t>
            </a:r>
            <a:endParaRPr lang="en-GB" noProof="0" dirty="0"/>
          </a:p>
        </p:txBody>
      </p:sp>
      <p:pic>
        <p:nvPicPr>
          <p:cNvPr id="5" name="Picture 4"/>
          <p:cNvPicPr>
            <a:picLocks noChangeAspect="1"/>
          </p:cNvPicPr>
          <p:nvPr/>
        </p:nvPicPr>
        <p:blipFill>
          <a:blip r:embed="rId3"/>
          <a:stretch>
            <a:fillRect/>
          </a:stretch>
        </p:blipFill>
        <p:spPr>
          <a:xfrm>
            <a:off x="7448544" y="1079234"/>
            <a:ext cx="5829311" cy="7438233"/>
          </a:xfrm>
          <a:prstGeom prst="rect">
            <a:avLst/>
          </a:prstGeom>
        </p:spPr>
      </p:pic>
      <p:sp>
        <p:nvSpPr>
          <p:cNvPr id="6" name="Rectangle 5"/>
          <p:cNvSpPr/>
          <p:nvPr/>
        </p:nvSpPr>
        <p:spPr>
          <a:xfrm>
            <a:off x="13445067" y="2706976"/>
            <a:ext cx="4385733" cy="1938992"/>
          </a:xfrm>
          <a:prstGeom prst="rect">
            <a:avLst/>
          </a:prstGeom>
        </p:spPr>
        <p:txBody>
          <a:bodyPr wrap="square">
            <a:spAutoFit/>
          </a:bodyPr>
          <a:lstStyle/>
          <a:p>
            <a:pPr algn="l"/>
            <a:r>
              <a:rPr lang="sl-SI" b="0" dirty="0">
                <a:solidFill>
                  <a:srgbClr val="1E87F0"/>
                </a:solidFill>
                <a:latin typeface="BlinkMacSystemFont"/>
                <a:hlinkClick r:id="rId4"/>
              </a:rPr>
              <a:t>DDI </a:t>
            </a:r>
            <a:r>
              <a:rPr lang="sl-SI" b="0" dirty="0" smtClean="0">
                <a:solidFill>
                  <a:srgbClr val="1E87F0"/>
                </a:solidFill>
                <a:latin typeface="BlinkMacSystemFont"/>
                <a:hlinkClick r:id="rId4"/>
              </a:rPr>
              <a:t>2.5</a:t>
            </a:r>
            <a:r>
              <a:rPr lang="sl-SI" b="0" dirty="0" smtClean="0">
                <a:solidFill>
                  <a:srgbClr val="1E87F0"/>
                </a:solidFill>
                <a:latin typeface="BlinkMacSystemFont"/>
              </a:rPr>
              <a:t> </a:t>
            </a:r>
            <a:r>
              <a:rPr lang="sl-SI" b="0" dirty="0" err="1" smtClean="0">
                <a:solidFill>
                  <a:srgbClr val="1E87F0"/>
                </a:solidFill>
                <a:latin typeface="BlinkMacSystemFont"/>
              </a:rPr>
              <a:t>Usage</a:t>
            </a:r>
            <a:endParaRPr lang="sl-SI" b="0" dirty="0">
              <a:solidFill>
                <a:srgbClr val="212529"/>
              </a:solidFill>
              <a:latin typeface="BlinkMacSystemFont"/>
            </a:endParaRPr>
          </a:p>
          <a:p>
            <a:pPr algn="l"/>
            <a:r>
              <a:rPr lang="sl-SI" b="0" dirty="0">
                <a:solidFill>
                  <a:srgbClr val="212529"/>
                </a:solidFill>
                <a:latin typeface="BlinkMacSystemFont"/>
              </a:rPr>
              <a:t>Element/</a:t>
            </a:r>
            <a:r>
              <a:rPr lang="sl-SI" b="0" dirty="0" err="1">
                <a:solidFill>
                  <a:srgbClr val="212529"/>
                </a:solidFill>
                <a:latin typeface="BlinkMacSystemFont"/>
              </a:rPr>
              <a:t>Attribute</a:t>
            </a:r>
            <a:r>
              <a:rPr lang="sl-SI" b="0" dirty="0">
                <a:solidFill>
                  <a:srgbClr val="212529"/>
                </a:solidFill>
                <a:latin typeface="BlinkMacSystemFont"/>
              </a:rPr>
              <a:t> name: </a:t>
            </a:r>
            <a:r>
              <a:rPr lang="sl-SI" b="0" dirty="0" err="1">
                <a:solidFill>
                  <a:srgbClr val="1E87F0"/>
                </a:solidFill>
                <a:latin typeface="BlinkMacSystemFont"/>
                <a:hlinkClick r:id="rId5"/>
              </a:rPr>
              <a:t>anlyUnit@unit</a:t>
            </a:r>
            <a:endParaRPr lang="sl-SI" b="0" dirty="0">
              <a:solidFill>
                <a:srgbClr val="212529"/>
              </a:solidFill>
              <a:latin typeface="BlinkMacSystemFont"/>
            </a:endParaRPr>
          </a:p>
          <a:p>
            <a:pPr algn="l"/>
            <a:r>
              <a:rPr lang="sl-SI" b="0" dirty="0">
                <a:solidFill>
                  <a:srgbClr val="212529"/>
                </a:solidFill>
                <a:latin typeface="BlinkMacSystemFont"/>
              </a:rPr>
              <a:t>Element/</a:t>
            </a:r>
            <a:r>
              <a:rPr lang="sl-SI" b="0" dirty="0" err="1">
                <a:solidFill>
                  <a:srgbClr val="212529"/>
                </a:solidFill>
                <a:latin typeface="BlinkMacSystemFont"/>
              </a:rPr>
              <a:t>Attribute</a:t>
            </a:r>
            <a:r>
              <a:rPr lang="sl-SI" b="0" dirty="0">
                <a:solidFill>
                  <a:srgbClr val="212529"/>
                </a:solidFill>
                <a:latin typeface="BlinkMacSystemFont"/>
              </a:rPr>
              <a:t> name: </a:t>
            </a:r>
            <a:r>
              <a:rPr lang="sl-SI" b="0" dirty="0" err="1">
                <a:solidFill>
                  <a:srgbClr val="1E87F0"/>
                </a:solidFill>
                <a:latin typeface="BlinkMacSystemFont"/>
                <a:hlinkClick r:id="rId6"/>
              </a:rPr>
              <a:t>anlysUnit</a:t>
            </a:r>
            <a:endParaRPr lang="sl-SI" b="0" dirty="0">
              <a:solidFill>
                <a:srgbClr val="212529"/>
              </a:solidFill>
              <a:latin typeface="BlinkMacSystemFont"/>
            </a:endParaRPr>
          </a:p>
        </p:txBody>
      </p:sp>
      <p:sp>
        <p:nvSpPr>
          <p:cNvPr id="7" name="Slide Number Placeholder 6"/>
          <p:cNvSpPr>
            <a:spLocks noGrp="1"/>
          </p:cNvSpPr>
          <p:nvPr>
            <p:ph type="sldNum" sz="quarter" idx="2"/>
          </p:nvPr>
        </p:nvSpPr>
        <p:spPr/>
        <p:txBody>
          <a:bodyPr/>
          <a:lstStyle/>
          <a:p>
            <a:fld id="{86CB4B4D-7CA3-9044-876B-883B54F8677D}" type="slidenum">
              <a:rPr lang="it-IT" smtClean="0"/>
              <a:pPr/>
              <a:t>32</a:t>
            </a:fld>
            <a:endParaRPr lang="it-IT" dirty="0"/>
          </a:p>
        </p:txBody>
      </p:sp>
    </p:spTree>
    <p:extLst>
      <p:ext uri="{BB962C8B-B14F-4D97-AF65-F5344CB8AC3E}">
        <p14:creationId xmlns:p14="http://schemas.microsoft.com/office/powerpoint/2010/main" val="222628018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DDI Study Description Method section</a:t>
            </a:r>
            <a:endParaRPr lang="en-GB" noProof="0" dirty="0"/>
          </a:p>
        </p:txBody>
      </p:sp>
      <p:sp>
        <p:nvSpPr>
          <p:cNvPr id="6" name="Text Placeholder 1"/>
          <p:cNvSpPr>
            <a:spLocks noGrp="1"/>
          </p:cNvSpPr>
          <p:nvPr>
            <p:ph type="body" idx="1"/>
          </p:nvPr>
        </p:nvSpPr>
        <p:spPr>
          <a:xfrm>
            <a:off x="908781" y="2496211"/>
            <a:ext cx="7000779" cy="4998906"/>
          </a:xfrm>
        </p:spPr>
        <p:txBody>
          <a:bodyPr>
            <a:normAutofit fontScale="85000" lnSpcReduction="20000"/>
          </a:bodyPr>
          <a:lstStyle/>
          <a:p>
            <a:pPr marL="0" indent="0">
              <a:buNone/>
            </a:pPr>
            <a:r>
              <a:rPr lang="sl-SI" noProof="0" dirty="0" smtClean="0"/>
              <a:t>Some </a:t>
            </a:r>
            <a:r>
              <a:rPr lang="sl-SI" noProof="0" dirty="0" err="1" smtClean="0"/>
              <a:t>usefull</a:t>
            </a:r>
            <a:r>
              <a:rPr lang="en-GB" noProof="0" dirty="0" smtClean="0"/>
              <a:t> DDI/CESSDA CV for method section</a:t>
            </a:r>
            <a:endParaRPr lang="sl-SI" noProof="0" dirty="0" smtClean="0"/>
          </a:p>
          <a:p>
            <a:pPr marL="0" indent="0">
              <a:buNone/>
            </a:pPr>
            <a:endParaRPr lang="sl-SI" dirty="0"/>
          </a:p>
          <a:p>
            <a:pPr marL="0" indent="0">
              <a:buNone/>
            </a:pPr>
            <a:endParaRPr lang="en-GB" noProof="0" dirty="0" smtClean="0"/>
          </a:p>
          <a:p>
            <a:r>
              <a:rPr lang="en-GB" b="1" noProof="0" dirty="0" smtClean="0">
                <a:hlinkClick r:id="rId2"/>
              </a:rPr>
              <a:t>Sampling Procedure </a:t>
            </a:r>
            <a:r>
              <a:rPr lang="en-GB" i="1" noProof="0" dirty="0" smtClean="0">
                <a:hlinkClick r:id="rId2"/>
              </a:rPr>
              <a:t>(</a:t>
            </a:r>
            <a:r>
              <a:rPr lang="en-GB" i="1" noProof="0" dirty="0" err="1" smtClean="0">
                <a:hlinkClick r:id="rId2"/>
              </a:rPr>
              <a:t>SamplingProcedure</a:t>
            </a:r>
            <a:r>
              <a:rPr lang="en-GB" i="1" noProof="0" dirty="0" smtClean="0">
                <a:hlinkClick r:id="rId2"/>
              </a:rPr>
              <a:t>)</a:t>
            </a:r>
            <a:endParaRPr lang="en-GB" b="1" noProof="0" dirty="0" smtClean="0"/>
          </a:p>
          <a:p>
            <a:pPr lvl="1"/>
            <a:r>
              <a:rPr lang="en-GB" noProof="0" dirty="0" smtClean="0"/>
              <a:t>A typology of sampling methods.</a:t>
            </a:r>
          </a:p>
          <a:p>
            <a:r>
              <a:rPr lang="en-GB" b="1" noProof="0" dirty="0" smtClean="0">
                <a:hlinkClick r:id="rId3"/>
              </a:rPr>
              <a:t>Type of Instrument </a:t>
            </a:r>
            <a:r>
              <a:rPr lang="en-GB" i="1" noProof="0" dirty="0" smtClean="0">
                <a:hlinkClick r:id="rId3"/>
              </a:rPr>
              <a:t>(</a:t>
            </a:r>
            <a:r>
              <a:rPr lang="en-GB" i="1" noProof="0" dirty="0" err="1" smtClean="0">
                <a:hlinkClick r:id="rId3"/>
              </a:rPr>
              <a:t>TypeOfInstrument</a:t>
            </a:r>
            <a:r>
              <a:rPr lang="en-GB" i="1" noProof="0" dirty="0" smtClean="0">
                <a:hlinkClick r:id="rId3"/>
              </a:rPr>
              <a:t>)</a:t>
            </a:r>
            <a:endParaRPr lang="en-GB" b="1" noProof="0" dirty="0" smtClean="0"/>
          </a:p>
          <a:p>
            <a:pPr lvl="1"/>
            <a:r>
              <a:rPr lang="en-GB" noProof="0" dirty="0" smtClean="0"/>
              <a:t>Includes a typology of data collection instruments.</a:t>
            </a:r>
          </a:p>
          <a:p>
            <a:r>
              <a:rPr lang="en-GB" b="1" u="sng" noProof="0" dirty="0" smtClean="0">
                <a:hlinkClick r:id="rId4"/>
              </a:rPr>
              <a:t>Mode Of Collection </a:t>
            </a:r>
            <a:r>
              <a:rPr lang="en-GB" i="1" u="sng" noProof="0" dirty="0" smtClean="0">
                <a:hlinkClick r:id="rId4"/>
              </a:rPr>
              <a:t>(</a:t>
            </a:r>
            <a:r>
              <a:rPr lang="en-GB" i="1" u="sng" noProof="0" dirty="0" err="1" smtClean="0">
                <a:hlinkClick r:id="rId4"/>
              </a:rPr>
              <a:t>ModeOfCollection</a:t>
            </a:r>
            <a:r>
              <a:rPr lang="en-GB" i="1" u="sng" noProof="0" dirty="0" smtClean="0">
                <a:hlinkClick r:id="rId4"/>
              </a:rPr>
              <a:t>)</a:t>
            </a:r>
            <a:endParaRPr lang="en-GB" b="1" noProof="0" dirty="0" smtClean="0"/>
          </a:p>
          <a:p>
            <a:pPr lvl="1"/>
            <a:r>
              <a:rPr lang="en-GB" noProof="0" dirty="0" smtClean="0"/>
              <a:t>The procedure, technique, or mode of inquiry used to attain the data.</a:t>
            </a:r>
          </a:p>
          <a:p>
            <a:pPr marL="0" indent="0">
              <a:buNone/>
            </a:pPr>
            <a:r>
              <a:rPr lang="en-GB" noProof="0" dirty="0" smtClean="0"/>
              <a:t/>
            </a:r>
            <a:br>
              <a:rPr lang="en-GB" noProof="0" dirty="0" smtClean="0"/>
            </a:br>
            <a:endParaRPr lang="en-GB" noProof="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33</a:t>
            </a:fld>
            <a:endParaRPr lang="it-IT" dirty="0"/>
          </a:p>
        </p:txBody>
      </p:sp>
      <p:pic>
        <p:nvPicPr>
          <p:cNvPr id="4" name="Picture 3"/>
          <p:cNvPicPr>
            <a:picLocks noChangeAspect="1"/>
          </p:cNvPicPr>
          <p:nvPr/>
        </p:nvPicPr>
        <p:blipFill>
          <a:blip r:embed="rId5"/>
          <a:stretch>
            <a:fillRect/>
          </a:stretch>
        </p:blipFill>
        <p:spPr>
          <a:xfrm>
            <a:off x="8545506" y="2133599"/>
            <a:ext cx="8810924" cy="5989321"/>
          </a:xfrm>
          <a:prstGeom prst="rect">
            <a:avLst/>
          </a:prstGeom>
        </p:spPr>
      </p:pic>
      <p:cxnSp>
        <p:nvCxnSpPr>
          <p:cNvPr id="7" name="Straight Arrow Connector 6"/>
          <p:cNvCxnSpPr/>
          <p:nvPr/>
        </p:nvCxnSpPr>
        <p:spPr>
          <a:xfrm>
            <a:off x="7467600" y="4632960"/>
            <a:ext cx="960120" cy="1524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9351465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noProof="0" dirty="0" smtClean="0"/>
              <a:t>Some information for DDI metadata is descriptive</a:t>
            </a:r>
            <a:endParaRPr lang="en-GB" noProof="0" dirty="0"/>
          </a:p>
        </p:txBody>
      </p:sp>
      <p:sp>
        <p:nvSpPr>
          <p:cNvPr id="4" name="Text Placeholder 3"/>
          <p:cNvSpPr>
            <a:spLocks noGrp="1"/>
          </p:cNvSpPr>
          <p:nvPr>
            <p:ph type="body" idx="1"/>
          </p:nvPr>
        </p:nvSpPr>
        <p:spPr>
          <a:xfrm>
            <a:off x="908782" y="2055945"/>
            <a:ext cx="10605886" cy="7226094"/>
          </a:xfrm>
        </p:spPr>
        <p:txBody>
          <a:bodyPr>
            <a:normAutofit fontScale="55000" lnSpcReduction="20000"/>
          </a:bodyPr>
          <a:lstStyle/>
          <a:p>
            <a:r>
              <a:rPr lang="en-GB" noProof="0" dirty="0" smtClean="0"/>
              <a:t>Example (Hafner-Fink et al. 2022):  </a:t>
            </a:r>
          </a:p>
          <a:p>
            <a:r>
              <a:rPr lang="en-GB" b="1" noProof="0" dirty="0" smtClean="0"/>
              <a:t>Characteristics of Data Collection Situation</a:t>
            </a:r>
          </a:p>
          <a:p>
            <a:r>
              <a:rPr lang="en-GB" noProof="0" dirty="0" smtClean="0"/>
              <a:t>In this SJM survey it was possible to participate either online (self-completion of an online questionnaire) or over mail (self-completion of a letter questionnaire). A written invitation to participate was sent to all individuals from the sample list on November 9 with a personalized code to enter the online survey. The survey interface was created using the tool </a:t>
            </a:r>
            <a:r>
              <a:rPr lang="en-GB" noProof="0" dirty="0" err="1" smtClean="0"/>
              <a:t>EnKlik</a:t>
            </a:r>
            <a:r>
              <a:rPr lang="en-GB" noProof="0" dirty="0" smtClean="0"/>
              <a:t> survey - 1KA (open source application for web survey). In case the person didn’t want or couldn’t participate online they were given the option to respond via the letter questionnaire.</a:t>
            </a:r>
          </a:p>
          <a:p>
            <a:r>
              <a:rPr lang="en-GB" b="1" noProof="0" dirty="0" smtClean="0"/>
              <a:t>Actions to Minimize Losses</a:t>
            </a:r>
          </a:p>
          <a:p>
            <a:r>
              <a:rPr lang="en-GB" noProof="0" dirty="0" smtClean="0"/>
              <a:t>In the invite letter, we have promised a gift card worth 10 € to all the participants who will carefully and completely fill in the questionnaire (either online or in writing). After two, four and eight weeks a reminder to participate in the survey was also sent.</a:t>
            </a:r>
          </a:p>
          <a:p>
            <a:r>
              <a:rPr lang="en-GB" b="1" noProof="0" dirty="0" smtClean="0"/>
              <a:t>Weighting</a:t>
            </a:r>
          </a:p>
          <a:p>
            <a:r>
              <a:rPr lang="en-GB" noProof="0" dirty="0" smtClean="0"/>
              <a:t>With the raking method, a post-stratification weight was formed on a combination of variables: Gender x Age and Region x Type of Settlement.</a:t>
            </a:r>
          </a:p>
          <a:p>
            <a:r>
              <a:rPr lang="en-GB" b="1" noProof="0" dirty="0" smtClean="0"/>
              <a:t>Cleaning Operations</a:t>
            </a:r>
          </a:p>
          <a:p>
            <a:r>
              <a:rPr lang="en-GB" noProof="0" dirty="0" smtClean="0"/>
              <a:t>Data was cleaned. Logical controls and skips were performed. Logical controls and skips were performed.</a:t>
            </a:r>
          </a:p>
          <a:p>
            <a:r>
              <a:rPr lang="en-GB" b="1" noProof="0" dirty="0" smtClean="0"/>
              <a:t>Response Rate</a:t>
            </a:r>
          </a:p>
          <a:p>
            <a:r>
              <a:rPr lang="en-GB" noProof="0" dirty="0" smtClean="0"/>
              <a:t>There were 2,500 units in the sample, of which 1,022 duly completed the questionnaire. 147 individuals didn't wish to participate, 1331 units were unknown or inappropriate units. The participation rate is therefore 40.8 %.</a:t>
            </a:r>
          </a:p>
          <a:p>
            <a:endParaRPr lang="en-GB" noProof="0" dirty="0" smtClean="0"/>
          </a:p>
          <a:p>
            <a:r>
              <a:rPr lang="en-GB" sz="7300" noProof="0" dirty="0" smtClean="0"/>
              <a:t>DMP: </a:t>
            </a:r>
            <a:r>
              <a:rPr lang="sl-SI" sz="7300" noProof="0" dirty="0" smtClean="0"/>
              <a:t>Plan </a:t>
            </a:r>
            <a:r>
              <a:rPr lang="en-GB" sz="7300" noProof="0" dirty="0" smtClean="0"/>
              <a:t>to collect </a:t>
            </a:r>
            <a:r>
              <a:rPr lang="en-GB" sz="7300" dirty="0" smtClean="0"/>
              <a:t>information during data collection about details to be able to report afterward</a:t>
            </a:r>
            <a:r>
              <a:rPr lang="sl-SI" sz="7300" dirty="0" smtClean="0"/>
              <a:t>. </a:t>
            </a:r>
            <a:r>
              <a:rPr lang="en-GB" sz="7300" dirty="0" smtClean="0"/>
              <a:t>Keep research logs for </a:t>
            </a:r>
            <a:r>
              <a:rPr lang="en-GB" sz="7300" dirty="0" err="1" smtClean="0"/>
              <a:t>qualidata</a:t>
            </a:r>
            <a:r>
              <a:rPr lang="en-GB" sz="7300" dirty="0" smtClean="0"/>
              <a:t>.</a:t>
            </a:r>
            <a:endParaRPr lang="en-GB" sz="7300" dirty="0"/>
          </a:p>
        </p:txBody>
      </p:sp>
      <p:sp>
        <p:nvSpPr>
          <p:cNvPr id="5" name="Rectangle 4"/>
          <p:cNvSpPr/>
          <p:nvPr/>
        </p:nvSpPr>
        <p:spPr>
          <a:xfrm>
            <a:off x="8447804" y="8104834"/>
            <a:ext cx="8667750" cy="1477328"/>
          </a:xfrm>
          <a:prstGeom prst="rect">
            <a:avLst/>
          </a:prstGeom>
        </p:spPr>
        <p:txBody>
          <a:bodyPr>
            <a:spAutoFit/>
          </a:bodyPr>
          <a:lstStyle/>
          <a:p>
            <a:pPr algn="l"/>
            <a:r>
              <a:rPr lang="sl-SI" sz="1800" b="0" dirty="0">
                <a:solidFill>
                  <a:srgbClr val="A94442"/>
                </a:solidFill>
              </a:rPr>
              <a:t>Hafner Fink, </a:t>
            </a:r>
            <a:r>
              <a:rPr lang="sl-SI" sz="1800" b="0" dirty="0" smtClean="0">
                <a:solidFill>
                  <a:srgbClr val="A94442"/>
                </a:solidFill>
              </a:rPr>
              <a:t>et </a:t>
            </a:r>
            <a:r>
              <a:rPr lang="sl-SI" sz="1800" b="0" dirty="0" err="1" smtClean="0">
                <a:solidFill>
                  <a:srgbClr val="A94442"/>
                </a:solidFill>
              </a:rPr>
              <a:t>al</a:t>
            </a:r>
            <a:r>
              <a:rPr lang="sl-SI" sz="1800" b="0" dirty="0" smtClean="0">
                <a:solidFill>
                  <a:srgbClr val="A94442"/>
                </a:solidFill>
              </a:rPr>
              <a:t>.. </a:t>
            </a:r>
            <a:r>
              <a:rPr lang="sl-SI" sz="1800" b="0" dirty="0">
                <a:solidFill>
                  <a:srgbClr val="A94442"/>
                </a:solidFill>
              </a:rPr>
              <a:t>(2022). </a:t>
            </a:r>
            <a:r>
              <a:rPr lang="sl-SI" sz="1800" b="0" i="1" dirty="0" err="1">
                <a:solidFill>
                  <a:srgbClr val="A94442"/>
                </a:solidFill>
              </a:rPr>
              <a:t>Slovenian</a:t>
            </a:r>
            <a:r>
              <a:rPr lang="sl-SI" sz="1800" b="0" i="1" dirty="0">
                <a:solidFill>
                  <a:srgbClr val="A94442"/>
                </a:solidFill>
              </a:rPr>
              <a:t> </a:t>
            </a:r>
            <a:r>
              <a:rPr lang="sl-SI" sz="1800" b="0" i="1" dirty="0" err="1">
                <a:solidFill>
                  <a:srgbClr val="A94442"/>
                </a:solidFill>
              </a:rPr>
              <a:t>Public</a:t>
            </a:r>
            <a:r>
              <a:rPr lang="sl-SI" sz="1800" b="0" i="1" dirty="0">
                <a:solidFill>
                  <a:srgbClr val="A94442"/>
                </a:solidFill>
              </a:rPr>
              <a:t> </a:t>
            </a:r>
            <a:r>
              <a:rPr lang="sl-SI" sz="1800" b="0" i="1" dirty="0" err="1">
                <a:solidFill>
                  <a:srgbClr val="A94442"/>
                </a:solidFill>
              </a:rPr>
              <a:t>Opinion</a:t>
            </a:r>
            <a:r>
              <a:rPr lang="sl-SI" sz="1800" b="0" i="1" dirty="0">
                <a:solidFill>
                  <a:srgbClr val="A94442"/>
                </a:solidFill>
              </a:rPr>
              <a:t>, 2021/1: </a:t>
            </a:r>
            <a:r>
              <a:rPr lang="sl-SI" sz="1800" b="0" i="1" dirty="0" err="1">
                <a:solidFill>
                  <a:srgbClr val="A94442"/>
                </a:solidFill>
              </a:rPr>
              <a:t>Mirror</a:t>
            </a:r>
            <a:r>
              <a:rPr lang="sl-SI" sz="1800" b="0" i="1" dirty="0">
                <a:solidFill>
                  <a:srgbClr val="A94442"/>
                </a:solidFill>
              </a:rPr>
              <a:t> of </a:t>
            </a:r>
            <a:r>
              <a:rPr lang="sl-SI" sz="1800" b="0" i="1" dirty="0" err="1">
                <a:solidFill>
                  <a:srgbClr val="A94442"/>
                </a:solidFill>
              </a:rPr>
              <a:t>Public</a:t>
            </a:r>
            <a:r>
              <a:rPr lang="sl-SI" sz="1800" b="0" i="1" dirty="0">
                <a:solidFill>
                  <a:srgbClr val="A94442"/>
                </a:solidFill>
              </a:rPr>
              <a:t> </a:t>
            </a:r>
            <a:r>
              <a:rPr lang="sl-SI" sz="1800" b="0" i="1" dirty="0" err="1">
                <a:solidFill>
                  <a:srgbClr val="A94442"/>
                </a:solidFill>
              </a:rPr>
              <a:t>Opinion</a:t>
            </a:r>
            <a:r>
              <a:rPr lang="sl-SI" sz="1800" b="0" i="1" dirty="0">
                <a:solidFill>
                  <a:srgbClr val="A94442"/>
                </a:solidFill>
              </a:rPr>
              <a:t>, </a:t>
            </a:r>
            <a:r>
              <a:rPr lang="sl-SI" sz="1800" b="0" i="1" dirty="0" err="1">
                <a:solidFill>
                  <a:srgbClr val="A94442"/>
                </a:solidFill>
              </a:rPr>
              <a:t>Health</a:t>
            </a:r>
            <a:r>
              <a:rPr lang="sl-SI" sz="1800" b="0" i="1" dirty="0">
                <a:solidFill>
                  <a:srgbClr val="A94442"/>
                </a:solidFill>
              </a:rPr>
              <a:t> </a:t>
            </a:r>
            <a:r>
              <a:rPr lang="sl-SI" sz="1800" b="0" i="1" dirty="0" err="1">
                <a:solidFill>
                  <a:srgbClr val="A94442"/>
                </a:solidFill>
              </a:rPr>
              <a:t>and</a:t>
            </a:r>
            <a:r>
              <a:rPr lang="sl-SI" sz="1800" b="0" i="1" dirty="0">
                <a:solidFill>
                  <a:srgbClr val="A94442"/>
                </a:solidFill>
              </a:rPr>
              <a:t> </a:t>
            </a:r>
            <a:r>
              <a:rPr lang="sl-SI" sz="1800" b="0" i="1" dirty="0" err="1">
                <a:solidFill>
                  <a:srgbClr val="A94442"/>
                </a:solidFill>
              </a:rPr>
              <a:t>Health</a:t>
            </a:r>
            <a:r>
              <a:rPr lang="sl-SI" sz="1800" b="0" i="1" dirty="0">
                <a:solidFill>
                  <a:srgbClr val="A94442"/>
                </a:solidFill>
              </a:rPr>
              <a:t> </a:t>
            </a:r>
            <a:r>
              <a:rPr lang="sl-SI" sz="1800" b="0" i="1" dirty="0" err="1">
                <a:solidFill>
                  <a:srgbClr val="A94442"/>
                </a:solidFill>
              </a:rPr>
              <a:t>Care</a:t>
            </a:r>
            <a:r>
              <a:rPr lang="sl-SI" sz="1800" b="0" i="1" dirty="0">
                <a:solidFill>
                  <a:srgbClr val="A94442"/>
                </a:solidFill>
              </a:rPr>
              <a:t> (ISSP 2021), </a:t>
            </a:r>
            <a:r>
              <a:rPr lang="sl-SI" sz="1800" b="0" i="1" dirty="0" err="1">
                <a:solidFill>
                  <a:srgbClr val="A94442"/>
                </a:solidFill>
              </a:rPr>
              <a:t>Attitudes</a:t>
            </a:r>
            <a:r>
              <a:rPr lang="sl-SI" sz="1800" b="0" i="1" dirty="0">
                <a:solidFill>
                  <a:srgbClr val="A94442"/>
                </a:solidFill>
              </a:rPr>
              <a:t> </a:t>
            </a:r>
            <a:r>
              <a:rPr lang="sl-SI" sz="1800" b="0" i="1" dirty="0" err="1">
                <a:solidFill>
                  <a:srgbClr val="A94442"/>
                </a:solidFill>
              </a:rPr>
              <a:t>towards</a:t>
            </a:r>
            <a:r>
              <a:rPr lang="sl-SI" sz="1800" b="0" i="1" dirty="0">
                <a:solidFill>
                  <a:srgbClr val="A94442"/>
                </a:solidFill>
              </a:rPr>
              <a:t> </a:t>
            </a:r>
            <a:r>
              <a:rPr lang="sl-SI" sz="1800" b="0" i="1" dirty="0" err="1">
                <a:solidFill>
                  <a:srgbClr val="A94442"/>
                </a:solidFill>
              </a:rPr>
              <a:t>work</a:t>
            </a:r>
            <a:r>
              <a:rPr lang="sl-SI" sz="1800" b="0" i="1" dirty="0">
                <a:solidFill>
                  <a:srgbClr val="A94442"/>
                </a:solidFill>
              </a:rPr>
              <a:t> of </a:t>
            </a:r>
            <a:r>
              <a:rPr lang="sl-SI" sz="1800" b="0" i="1" dirty="0" err="1">
                <a:solidFill>
                  <a:srgbClr val="A94442"/>
                </a:solidFill>
              </a:rPr>
              <a:t>the</a:t>
            </a:r>
            <a:r>
              <a:rPr lang="sl-SI" sz="1800" b="0" i="1" dirty="0">
                <a:solidFill>
                  <a:srgbClr val="A94442"/>
                </a:solidFill>
              </a:rPr>
              <a:t> </a:t>
            </a:r>
            <a:r>
              <a:rPr lang="sl-SI" sz="1800" b="0" i="1" dirty="0" err="1">
                <a:solidFill>
                  <a:srgbClr val="A94442"/>
                </a:solidFill>
              </a:rPr>
              <a:t>public</a:t>
            </a:r>
            <a:r>
              <a:rPr lang="sl-SI" sz="1800" b="0" i="1" dirty="0">
                <a:solidFill>
                  <a:srgbClr val="A94442"/>
                </a:solidFill>
              </a:rPr>
              <a:t> </a:t>
            </a:r>
            <a:r>
              <a:rPr lang="sl-SI" sz="1800" b="0" i="1" dirty="0" err="1">
                <a:solidFill>
                  <a:srgbClr val="A94442"/>
                </a:solidFill>
              </a:rPr>
              <a:t>prosecutor's</a:t>
            </a:r>
            <a:r>
              <a:rPr lang="sl-SI" sz="1800" b="0" i="1" dirty="0">
                <a:solidFill>
                  <a:srgbClr val="A94442"/>
                </a:solidFill>
              </a:rPr>
              <a:t>, </a:t>
            </a:r>
            <a:r>
              <a:rPr lang="sl-SI" sz="1800" b="0" i="1" dirty="0" err="1">
                <a:solidFill>
                  <a:srgbClr val="A94442"/>
                </a:solidFill>
              </a:rPr>
              <a:t>Attitudes</a:t>
            </a:r>
            <a:r>
              <a:rPr lang="sl-SI" sz="1800" b="0" i="1" dirty="0">
                <a:solidFill>
                  <a:srgbClr val="A94442"/>
                </a:solidFill>
              </a:rPr>
              <a:t> </a:t>
            </a:r>
            <a:r>
              <a:rPr lang="sl-SI" sz="1800" b="0" i="1" dirty="0" err="1">
                <a:solidFill>
                  <a:srgbClr val="A94442"/>
                </a:solidFill>
              </a:rPr>
              <a:t>towards</a:t>
            </a:r>
            <a:r>
              <a:rPr lang="sl-SI" sz="1800" b="0" i="1" dirty="0">
                <a:solidFill>
                  <a:srgbClr val="A94442"/>
                </a:solidFill>
              </a:rPr>
              <a:t> </a:t>
            </a:r>
            <a:r>
              <a:rPr lang="sl-SI" sz="1800" b="0" i="1" dirty="0" err="1">
                <a:solidFill>
                  <a:srgbClr val="A94442"/>
                </a:solidFill>
              </a:rPr>
              <a:t>Sport</a:t>
            </a:r>
            <a:r>
              <a:rPr lang="sl-SI" sz="1800" b="0" i="1" dirty="0">
                <a:solidFill>
                  <a:srgbClr val="A94442"/>
                </a:solidFill>
              </a:rPr>
              <a:t>, </a:t>
            </a:r>
            <a:r>
              <a:rPr lang="sl-SI" sz="1800" b="0" i="1" dirty="0" err="1">
                <a:solidFill>
                  <a:srgbClr val="A94442"/>
                </a:solidFill>
              </a:rPr>
              <a:t>Attitudes</a:t>
            </a:r>
            <a:r>
              <a:rPr lang="sl-SI" sz="1800" b="0" i="1" dirty="0">
                <a:solidFill>
                  <a:srgbClr val="A94442"/>
                </a:solidFill>
              </a:rPr>
              <a:t> </a:t>
            </a:r>
            <a:r>
              <a:rPr lang="sl-SI" sz="1800" b="0" i="1" dirty="0" err="1">
                <a:solidFill>
                  <a:srgbClr val="A94442"/>
                </a:solidFill>
              </a:rPr>
              <a:t>towards</a:t>
            </a:r>
            <a:r>
              <a:rPr lang="sl-SI" sz="1800" b="0" i="1" dirty="0">
                <a:solidFill>
                  <a:srgbClr val="A94442"/>
                </a:solidFill>
              </a:rPr>
              <a:t> </a:t>
            </a:r>
            <a:r>
              <a:rPr lang="sl-SI" sz="1800" b="0" i="1" dirty="0" err="1">
                <a:solidFill>
                  <a:srgbClr val="A94442"/>
                </a:solidFill>
              </a:rPr>
              <a:t>music</a:t>
            </a:r>
            <a:r>
              <a:rPr lang="sl-SI" sz="1800" b="0" dirty="0">
                <a:solidFill>
                  <a:srgbClr val="A94442"/>
                </a:solidFill>
              </a:rPr>
              <a:t> [Data file]. Ljubljana: </a:t>
            </a:r>
            <a:r>
              <a:rPr lang="sl-SI" sz="1800" b="0" dirty="0" err="1">
                <a:solidFill>
                  <a:srgbClr val="A94442"/>
                </a:solidFill>
              </a:rPr>
              <a:t>University</a:t>
            </a:r>
            <a:r>
              <a:rPr lang="sl-SI" sz="1800" b="0" dirty="0">
                <a:solidFill>
                  <a:srgbClr val="A94442"/>
                </a:solidFill>
              </a:rPr>
              <a:t> of Ljubljana, </a:t>
            </a:r>
            <a:r>
              <a:rPr lang="sl-SI" sz="1800" b="0" dirty="0" err="1">
                <a:solidFill>
                  <a:srgbClr val="A94442"/>
                </a:solidFill>
              </a:rPr>
              <a:t>Slovenian</a:t>
            </a:r>
            <a:r>
              <a:rPr lang="sl-SI" sz="1800" b="0" dirty="0">
                <a:solidFill>
                  <a:srgbClr val="A94442"/>
                </a:solidFill>
              </a:rPr>
              <a:t> Social Science Data </a:t>
            </a:r>
            <a:r>
              <a:rPr lang="sl-SI" sz="1800" b="0" dirty="0" err="1">
                <a:solidFill>
                  <a:srgbClr val="A94442"/>
                </a:solidFill>
              </a:rPr>
              <a:t>Archives</a:t>
            </a:r>
            <a:r>
              <a:rPr lang="sl-SI" sz="1800" b="0" dirty="0">
                <a:solidFill>
                  <a:srgbClr val="A94442"/>
                </a:solidFill>
              </a:rPr>
              <a:t>. ADP - </a:t>
            </a:r>
            <a:r>
              <a:rPr lang="sl-SI" sz="1800" b="0" dirty="0" err="1">
                <a:solidFill>
                  <a:srgbClr val="A94442"/>
                </a:solidFill>
              </a:rPr>
              <a:t>IDNo</a:t>
            </a:r>
            <a:r>
              <a:rPr lang="sl-SI" sz="1800" b="0" dirty="0">
                <a:solidFill>
                  <a:srgbClr val="A94442"/>
                </a:solidFill>
              </a:rPr>
              <a:t>: SJM211. https://doi.org/10.17898/ADP_SJM211_V1</a:t>
            </a:r>
            <a:endParaRPr lang="en-GB" sz="1800" dirty="0"/>
          </a:p>
        </p:txBody>
      </p:sp>
      <p:pic>
        <p:nvPicPr>
          <p:cNvPr id="6" name="Picture 5"/>
          <p:cNvPicPr>
            <a:picLocks noChangeAspect="1"/>
          </p:cNvPicPr>
          <p:nvPr/>
        </p:nvPicPr>
        <p:blipFill>
          <a:blip r:embed="rId2"/>
          <a:stretch>
            <a:fillRect/>
          </a:stretch>
        </p:blipFill>
        <p:spPr>
          <a:xfrm>
            <a:off x="11653044" y="3441992"/>
            <a:ext cx="5687219" cy="2419688"/>
          </a:xfrm>
          <a:prstGeom prst="rect">
            <a:avLst/>
          </a:prstGeom>
        </p:spPr>
      </p:pic>
      <p:sp>
        <p:nvSpPr>
          <p:cNvPr id="7" name="Rectangle 6"/>
          <p:cNvSpPr/>
          <p:nvPr/>
        </p:nvSpPr>
        <p:spPr>
          <a:xfrm>
            <a:off x="11785600" y="6059927"/>
            <a:ext cx="3994680" cy="923330"/>
          </a:xfrm>
          <a:prstGeom prst="rect">
            <a:avLst/>
          </a:prstGeom>
        </p:spPr>
        <p:txBody>
          <a:bodyPr wrap="square">
            <a:spAutoFit/>
          </a:bodyPr>
          <a:lstStyle/>
          <a:p>
            <a:pPr algn="l"/>
            <a:r>
              <a:rPr lang="en-GB" sz="1800" b="0" dirty="0">
                <a:hlinkClick r:id="rId3"/>
              </a:rPr>
              <a:t>https://</a:t>
            </a:r>
            <a:r>
              <a:rPr lang="en-GB" sz="1800" b="0" dirty="0" smtClean="0">
                <a:hlinkClick r:id="rId3"/>
              </a:rPr>
              <a:t>www.europeansocialsurvey.org/docs/round11/questionnaire/ESS11_project_specification.pdf</a:t>
            </a:r>
            <a:r>
              <a:rPr lang="sl-SI" sz="1800" b="0" dirty="0" smtClean="0"/>
              <a:t> </a:t>
            </a:r>
            <a:endParaRPr lang="en-GB" sz="1800" b="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34</a:t>
            </a:fld>
            <a:endParaRPr lang="it-IT" dirty="0"/>
          </a:p>
        </p:txBody>
      </p:sp>
    </p:spTree>
    <p:extLst>
      <p:ext uri="{BB962C8B-B14F-4D97-AF65-F5344CB8AC3E}">
        <p14:creationId xmlns:p14="http://schemas.microsoft.com/office/powerpoint/2010/main" val="142949820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6841278" cy="4998906"/>
          </a:xfrm>
        </p:spPr>
        <p:txBody>
          <a:bodyPr/>
          <a:lstStyle/>
          <a:p>
            <a:r>
              <a:rPr lang="en-GB" noProof="0" dirty="0" smtClean="0"/>
              <a:t>All related materials can be shared within the DDI metadata, including the actual access to the documents.</a:t>
            </a:r>
          </a:p>
          <a:p>
            <a:endParaRPr lang="en-GB" noProof="0" dirty="0" smtClean="0"/>
          </a:p>
          <a:p>
            <a:r>
              <a:rPr lang="en-GB" noProof="0" dirty="0" smtClean="0"/>
              <a:t>What is missing, that we already mentioned?  </a:t>
            </a:r>
            <a:endParaRPr lang="sl-SI" dirty="0"/>
          </a:p>
          <a:p>
            <a:r>
              <a:rPr lang="sl-SI" noProof="0" dirty="0" err="1" smtClean="0"/>
              <a:t>Reproductibility</a:t>
            </a:r>
            <a:r>
              <a:rPr lang="sl-SI" noProof="0" dirty="0" smtClean="0"/>
              <a:t>?</a:t>
            </a:r>
            <a:endParaRPr lang="en-GB" noProof="0" dirty="0"/>
          </a:p>
        </p:txBody>
      </p:sp>
      <p:sp>
        <p:nvSpPr>
          <p:cNvPr id="3" name="Title 2"/>
          <p:cNvSpPr>
            <a:spLocks noGrp="1"/>
          </p:cNvSpPr>
          <p:nvPr>
            <p:ph type="title"/>
          </p:nvPr>
        </p:nvSpPr>
        <p:spPr/>
        <p:txBody>
          <a:bodyPr/>
          <a:lstStyle/>
          <a:p>
            <a:r>
              <a:rPr lang="en-GB" noProof="0" dirty="0" smtClean="0"/>
              <a:t>Related materials and documents to share</a:t>
            </a:r>
            <a:endParaRPr lang="en-GB" noProof="0" dirty="0"/>
          </a:p>
        </p:txBody>
      </p:sp>
      <p:pic>
        <p:nvPicPr>
          <p:cNvPr id="4" name="Picture 3"/>
          <p:cNvPicPr>
            <a:picLocks noChangeAspect="1"/>
          </p:cNvPicPr>
          <p:nvPr/>
        </p:nvPicPr>
        <p:blipFill>
          <a:blip r:embed="rId2"/>
          <a:stretch>
            <a:fillRect/>
          </a:stretch>
        </p:blipFill>
        <p:spPr>
          <a:xfrm>
            <a:off x="7750059" y="2712760"/>
            <a:ext cx="9011908" cy="6658904"/>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it-IT" smtClean="0"/>
              <a:pPr/>
              <a:t>35</a:t>
            </a:fld>
            <a:endParaRPr lang="it-IT" dirty="0"/>
          </a:p>
        </p:txBody>
      </p:sp>
    </p:spTree>
    <p:extLst>
      <p:ext uri="{BB962C8B-B14F-4D97-AF65-F5344CB8AC3E}">
        <p14:creationId xmlns:p14="http://schemas.microsoft.com/office/powerpoint/2010/main" val="248252700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CESSDA </a:t>
            </a:r>
            <a:r>
              <a:rPr lang="en-GB" noProof="0" dirty="0" err="1" smtClean="0"/>
              <a:t>DCatalogue</a:t>
            </a:r>
            <a:r>
              <a:rPr lang="en-GB" noProof="0" dirty="0" smtClean="0"/>
              <a:t> </a:t>
            </a:r>
          </a:p>
          <a:p>
            <a:r>
              <a:rPr lang="en-GB" noProof="0" dirty="0" smtClean="0"/>
              <a:t>Disciplinary vs. General repository</a:t>
            </a:r>
          </a:p>
          <a:p>
            <a:r>
              <a:rPr lang="en-GB" noProof="0" dirty="0" smtClean="0"/>
              <a:t>Long term preservation processing vs. Short term self-archiving </a:t>
            </a:r>
          </a:p>
          <a:p>
            <a:r>
              <a:rPr lang="en-GB" noProof="0" dirty="0" smtClean="0"/>
              <a:t>…</a:t>
            </a:r>
          </a:p>
          <a:p>
            <a:endParaRPr lang="en-GB" noProof="0" dirty="0"/>
          </a:p>
        </p:txBody>
      </p:sp>
      <p:sp>
        <p:nvSpPr>
          <p:cNvPr id="3" name="Title 2"/>
          <p:cNvSpPr>
            <a:spLocks noGrp="1"/>
          </p:cNvSpPr>
          <p:nvPr>
            <p:ph type="title"/>
          </p:nvPr>
        </p:nvSpPr>
        <p:spPr/>
        <p:txBody>
          <a:bodyPr/>
          <a:lstStyle/>
          <a:p>
            <a:r>
              <a:rPr lang="en-GB" noProof="0" dirty="0" smtClean="0"/>
              <a:t>Publishing data in selected repository</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36</a:t>
            </a:fld>
            <a:endParaRPr lang="it-IT" dirty="0"/>
          </a:p>
        </p:txBody>
      </p:sp>
    </p:spTree>
    <p:extLst>
      <p:ext uri="{BB962C8B-B14F-4D97-AF65-F5344CB8AC3E}">
        <p14:creationId xmlns:p14="http://schemas.microsoft.com/office/powerpoint/2010/main" val="285415348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body" idx="1"/>
          </p:nvPr>
        </p:nvSpPr>
        <p:spPr>
          <a:xfrm>
            <a:off x="595745" y="798288"/>
            <a:ext cx="7261299" cy="85827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2400"/>
              <a:buFont typeface="Tahoma"/>
              <a:buNone/>
            </a:pPr>
            <a:r>
              <a:rPr lang="en-GB" sz="2400" noProof="0" dirty="0" smtClean="0"/>
              <a:t>Our vision is that the provision of </a:t>
            </a:r>
            <a:r>
              <a:rPr lang="en-GB" sz="2400" b="1" noProof="0" dirty="0" smtClean="0"/>
              <a:t>access to social science data</a:t>
            </a:r>
            <a:r>
              <a:rPr lang="en-GB" sz="2400" noProof="0" dirty="0" smtClean="0"/>
              <a:t> and metadata is vital – for both science and society.</a:t>
            </a:r>
            <a:endParaRPr lang="en-GB" noProof="0" dirty="0" smtClean="0"/>
          </a:p>
          <a:p>
            <a:pPr marL="0" lvl="0" indent="0" algn="l" rtl="0">
              <a:lnSpc>
                <a:spcPct val="100000"/>
              </a:lnSpc>
              <a:spcBef>
                <a:spcPts val="600"/>
              </a:spcBef>
              <a:spcAft>
                <a:spcPts val="0"/>
              </a:spcAft>
              <a:buClr>
                <a:srgbClr val="FFFFFF"/>
              </a:buClr>
              <a:buSzPts val="2400"/>
              <a:buFont typeface="Tahoma"/>
              <a:buNone/>
            </a:pPr>
            <a:endParaRPr lang="en-GB" sz="2400" noProof="0" dirty="0" smtClean="0"/>
          </a:p>
          <a:p>
            <a:pPr marL="0" lvl="0" indent="0" algn="l" rtl="0">
              <a:lnSpc>
                <a:spcPct val="100000"/>
              </a:lnSpc>
              <a:spcBef>
                <a:spcPts val="600"/>
              </a:spcBef>
              <a:spcAft>
                <a:spcPts val="0"/>
              </a:spcAft>
              <a:buClr>
                <a:srgbClr val="FFFFFF"/>
              </a:buClr>
              <a:buSzPts val="2400"/>
              <a:buFont typeface="Tahoma"/>
              <a:buNone/>
            </a:pPr>
            <a:r>
              <a:rPr lang="en-GB" sz="2400" noProof="0" dirty="0" smtClean="0"/>
              <a:t>For this we must offer </a:t>
            </a:r>
            <a:r>
              <a:rPr lang="en-GB" sz="2400" b="1" noProof="0" dirty="0" smtClean="0"/>
              <a:t>services to data producers</a:t>
            </a:r>
            <a:r>
              <a:rPr lang="en-GB" sz="2400" noProof="0" dirty="0" smtClean="0"/>
              <a:t> to easily describe and store their data – if needed in a secured environment.</a:t>
            </a:r>
            <a:br>
              <a:rPr lang="en-GB" sz="2400" noProof="0" dirty="0" smtClean="0"/>
            </a:br>
            <a:endParaRPr lang="en-GB" sz="2400" noProof="0" dirty="0" smtClean="0"/>
          </a:p>
          <a:p>
            <a:pPr marL="0" lvl="0" indent="0" algn="l" rtl="0">
              <a:lnSpc>
                <a:spcPct val="100000"/>
              </a:lnSpc>
              <a:spcBef>
                <a:spcPts val="600"/>
              </a:spcBef>
              <a:spcAft>
                <a:spcPts val="0"/>
              </a:spcAft>
              <a:buClr>
                <a:srgbClr val="FFFFFF"/>
              </a:buClr>
              <a:buSzPts val="2400"/>
              <a:buFont typeface="Tahoma"/>
              <a:buNone/>
            </a:pPr>
            <a:r>
              <a:rPr lang="en-GB" sz="2400" noProof="0" dirty="0" smtClean="0"/>
              <a:t>We will adhere to the </a:t>
            </a:r>
            <a:r>
              <a:rPr lang="en-GB" sz="2400" b="1" noProof="0" dirty="0" smtClean="0"/>
              <a:t>FAIR</a:t>
            </a:r>
            <a:r>
              <a:rPr lang="en-GB" sz="2400" noProof="0" dirty="0" smtClean="0"/>
              <a:t> (Findable, Accessible, Interoperable, Reusable) data principles to make data findable and provide information about the data, where they are, how they can be accessed.</a:t>
            </a:r>
            <a:br>
              <a:rPr lang="en-GB" sz="2400" noProof="0" dirty="0" smtClean="0"/>
            </a:br>
            <a:endParaRPr lang="en-GB" sz="2400" noProof="0" dirty="0" smtClean="0"/>
          </a:p>
          <a:p>
            <a:pPr marL="0" lvl="0" indent="0" algn="l" rtl="0">
              <a:lnSpc>
                <a:spcPct val="100000"/>
              </a:lnSpc>
              <a:spcBef>
                <a:spcPts val="600"/>
              </a:spcBef>
              <a:spcAft>
                <a:spcPts val="0"/>
              </a:spcAft>
              <a:buClr>
                <a:srgbClr val="FFFFFF"/>
              </a:buClr>
              <a:buSzPts val="2400"/>
              <a:buFont typeface="Tahoma"/>
              <a:buNone/>
            </a:pPr>
            <a:r>
              <a:rPr lang="en-GB" sz="2400" noProof="0" dirty="0" smtClean="0"/>
              <a:t>We will also focus on providing </a:t>
            </a:r>
            <a:r>
              <a:rPr lang="en-GB" sz="2400" b="1" noProof="0" dirty="0" smtClean="0"/>
              <a:t>training</a:t>
            </a:r>
            <a:r>
              <a:rPr lang="en-GB" sz="2400" noProof="0" dirty="0" smtClean="0"/>
              <a:t> and enabling the transfer of expertise and sharing of knowledge on data, as well as relevant rules and regulations.</a:t>
            </a:r>
            <a:endParaRPr lang="en-GB" noProof="0" dirty="0"/>
          </a:p>
        </p:txBody>
      </p:sp>
      <p:pic>
        <p:nvPicPr>
          <p:cNvPr id="173" name="Google Shape;173;p3"/>
          <p:cNvPicPr preferRelativeResize="0"/>
          <p:nvPr/>
        </p:nvPicPr>
        <p:blipFill rotWithShape="1">
          <a:blip r:embed="rId3">
            <a:alphaModFix/>
          </a:blip>
          <a:srcRect/>
          <a:stretch/>
        </p:blipFill>
        <p:spPr>
          <a:xfrm>
            <a:off x="8858025" y="483725"/>
            <a:ext cx="8482226" cy="8582774"/>
          </a:xfrm>
          <a:prstGeom prst="rect">
            <a:avLst/>
          </a:prstGeom>
          <a:noFill/>
          <a:ln>
            <a:noFill/>
          </a:ln>
        </p:spPr>
      </p:pic>
    </p:spTree>
    <p:extLst>
      <p:ext uri="{BB962C8B-B14F-4D97-AF65-F5344CB8AC3E}">
        <p14:creationId xmlns:p14="http://schemas.microsoft.com/office/powerpoint/2010/main" val="1572391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p:nvPr/>
        </p:nvSpPr>
        <p:spPr>
          <a:xfrm>
            <a:off x="2779144" y="939718"/>
            <a:ext cx="9553032" cy="99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6C77"/>
              </a:buClr>
              <a:buSzPts val="4800"/>
              <a:buFont typeface="Tahoma"/>
              <a:buNone/>
            </a:pPr>
            <a:r>
              <a:rPr lang="no-NO" sz="4800" b="0" i="0" u="none" strike="noStrike" cap="none">
                <a:solidFill>
                  <a:srgbClr val="6A6C77"/>
                </a:solidFill>
                <a:latin typeface="Tahoma"/>
                <a:ea typeface="Tahoma"/>
                <a:cs typeface="Tahoma"/>
                <a:sym typeface="Tahoma"/>
              </a:rPr>
              <a:t>CESSDA Data Catalogue</a:t>
            </a:r>
            <a:endParaRPr sz="1400" b="0" i="0" u="none" strike="noStrike" cap="none">
              <a:solidFill>
                <a:srgbClr val="000000"/>
              </a:solidFill>
              <a:latin typeface="Arial"/>
              <a:ea typeface="Arial"/>
              <a:cs typeface="Arial"/>
              <a:sym typeface="Arial"/>
            </a:endParaRPr>
          </a:p>
        </p:txBody>
      </p:sp>
      <p:pic>
        <p:nvPicPr>
          <p:cNvPr id="197" name="Google Shape;197;p6" descr="A screenshot of a social media post&#10;&#10;Description automatically generated"/>
          <p:cNvPicPr preferRelativeResize="0"/>
          <p:nvPr/>
        </p:nvPicPr>
        <p:blipFill rotWithShape="1">
          <a:blip r:embed="rId3">
            <a:alphaModFix/>
          </a:blip>
          <a:srcRect/>
          <a:stretch/>
        </p:blipFill>
        <p:spPr>
          <a:xfrm>
            <a:off x="2903454" y="2008907"/>
            <a:ext cx="10712004" cy="6602311"/>
          </a:xfrm>
          <a:prstGeom prst="rect">
            <a:avLst/>
          </a:prstGeom>
          <a:noFill/>
          <a:ln>
            <a:noFill/>
          </a:ln>
        </p:spPr>
      </p:pic>
      <p:sp>
        <p:nvSpPr>
          <p:cNvPr id="198" name="Google Shape;198;p6"/>
          <p:cNvSpPr txBox="1"/>
          <p:nvPr/>
        </p:nvSpPr>
        <p:spPr>
          <a:xfrm>
            <a:off x="9150723" y="486584"/>
            <a:ext cx="4450977" cy="618565"/>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75B7E8"/>
              </a:buClr>
              <a:buSzPct val="108108"/>
              <a:buFont typeface="Tahoma"/>
              <a:buNone/>
            </a:pPr>
            <a:r>
              <a:rPr lang="no-NO" sz="2400" b="0" i="0" u="none" strike="noStrike" cap="none">
                <a:solidFill>
                  <a:srgbClr val="75B7E8"/>
                </a:solidFill>
                <a:latin typeface="Tahoma"/>
                <a:ea typeface="Tahoma"/>
                <a:cs typeface="Tahoma"/>
                <a:sym typeface="Tahoma"/>
              </a:rPr>
              <a:t>https://datacatalogue.cessda.eu/</a:t>
            </a:r>
            <a:endParaRPr sz="1400" b="0" i="0" u="none" strike="noStrike" cap="none">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o-NO" smtClean="0"/>
              <a:t>38</a:t>
            </a:fld>
            <a:endParaRPr lang="no-NO"/>
          </a:p>
        </p:txBody>
      </p:sp>
    </p:spTree>
    <p:extLst>
      <p:ext uri="{BB962C8B-B14F-4D97-AF65-F5344CB8AC3E}">
        <p14:creationId xmlns:p14="http://schemas.microsoft.com/office/powerpoint/2010/main" val="1081970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Advantages of CESSDA Services</a:t>
            </a:r>
            <a:endParaRPr lang="en-GB" noProof="0" dirty="0"/>
          </a:p>
        </p:txBody>
      </p:sp>
      <p:sp>
        <p:nvSpPr>
          <p:cNvPr id="3" name="Text Placeholder 2"/>
          <p:cNvSpPr>
            <a:spLocks noGrp="1"/>
          </p:cNvSpPr>
          <p:nvPr>
            <p:ph type="body" idx="1"/>
          </p:nvPr>
        </p:nvSpPr>
        <p:spPr>
          <a:xfrm>
            <a:off x="908780" y="2496210"/>
            <a:ext cx="16160019" cy="5520029"/>
          </a:xfrm>
        </p:spPr>
        <p:txBody>
          <a:bodyPr>
            <a:normAutofit fontScale="92500" lnSpcReduction="20000"/>
          </a:bodyPr>
          <a:lstStyle/>
          <a:p>
            <a:r>
              <a:rPr lang="en-GB" sz="3000" dirty="0" smtClean="0"/>
              <a:t>Data, metadata and documentation review</a:t>
            </a:r>
          </a:p>
          <a:p>
            <a:r>
              <a:rPr lang="en-GB" sz="3000" dirty="0" smtClean="0"/>
              <a:t>Long-term preservation, Core Trust Seal certified</a:t>
            </a:r>
          </a:p>
          <a:p>
            <a:r>
              <a:rPr lang="en-GB" sz="3000" dirty="0" smtClean="0"/>
              <a:t>Support different types of data</a:t>
            </a:r>
          </a:p>
          <a:p>
            <a:r>
              <a:rPr lang="en-GB" sz="3000" dirty="0" smtClean="0"/>
              <a:t>Support DDI metadata standard, CV‘s and PID‘s</a:t>
            </a:r>
            <a:endParaRPr lang="sl-SI" sz="3000" dirty="0" smtClean="0"/>
          </a:p>
          <a:p>
            <a:r>
              <a:rPr lang="sl-SI" sz="3000" dirty="0" err="1" smtClean="0"/>
              <a:t>Enable</a:t>
            </a:r>
            <a:r>
              <a:rPr lang="sl-SI" sz="3000" dirty="0" smtClean="0"/>
              <a:t> FAIR</a:t>
            </a:r>
            <a:endParaRPr lang="en-GB" sz="3000" dirty="0" smtClean="0"/>
          </a:p>
          <a:p>
            <a:endParaRPr lang="en-GB" dirty="0" smtClean="0"/>
          </a:p>
          <a:p>
            <a:r>
              <a:rPr lang="en-GB" sz="3000" dirty="0" smtClean="0"/>
              <a:t>Other services: </a:t>
            </a:r>
          </a:p>
          <a:p>
            <a:pPr lvl="1"/>
            <a:r>
              <a:rPr lang="en-GB" dirty="0" smtClean="0"/>
              <a:t>Short term self-archiving </a:t>
            </a:r>
          </a:p>
          <a:p>
            <a:pPr lvl="1"/>
            <a:r>
              <a:rPr lang="en-GB" dirty="0" smtClean="0"/>
              <a:t>Mainly for the data with the narrow </a:t>
            </a:r>
            <a:r>
              <a:rPr lang="sl-SI" dirty="0" smtClean="0"/>
              <a:t>re-</a:t>
            </a:r>
            <a:r>
              <a:rPr lang="en-GB" dirty="0" smtClean="0"/>
              <a:t>use potential (e.g. related to Journals publications)</a:t>
            </a:r>
          </a:p>
          <a:p>
            <a:endParaRPr lang="en-GB" dirty="0" smtClean="0"/>
          </a:p>
          <a:p>
            <a:r>
              <a:rPr lang="en-GB" sz="3000" dirty="0" smtClean="0"/>
              <a:t>Search for existing data repositories:</a:t>
            </a:r>
          </a:p>
          <a:p>
            <a:pPr lvl="5"/>
            <a:r>
              <a:rPr lang="en-GB" dirty="0" smtClean="0">
                <a:hlinkClick r:id="rId2"/>
              </a:rPr>
              <a:t>https://www.re3data.org/</a:t>
            </a:r>
            <a:r>
              <a:rPr lang="en-GB" dirty="0" smtClean="0"/>
              <a:t> </a:t>
            </a:r>
          </a:p>
          <a:p>
            <a:endParaRPr lang="en-GB" dirty="0"/>
          </a:p>
        </p:txBody>
      </p:sp>
      <p:pic>
        <p:nvPicPr>
          <p:cNvPr id="4" name="Picture 3"/>
          <p:cNvPicPr>
            <a:picLocks noChangeAspect="1"/>
          </p:cNvPicPr>
          <p:nvPr/>
        </p:nvPicPr>
        <p:blipFill>
          <a:blip r:embed="rId3"/>
          <a:stretch>
            <a:fillRect/>
          </a:stretch>
        </p:blipFill>
        <p:spPr>
          <a:xfrm>
            <a:off x="10623286" y="6424828"/>
            <a:ext cx="4448796" cy="3096057"/>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it-IT" smtClean="0"/>
              <a:pPr/>
              <a:t>39</a:t>
            </a:fld>
            <a:endParaRPr lang="it-IT" dirty="0"/>
          </a:p>
        </p:txBody>
      </p:sp>
    </p:spTree>
    <p:extLst>
      <p:ext uri="{BB962C8B-B14F-4D97-AF65-F5344CB8AC3E}">
        <p14:creationId xmlns:p14="http://schemas.microsoft.com/office/powerpoint/2010/main" val="357621003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3200" noProof="0" dirty="0" smtClean="0"/>
              <a:t>Consent</a:t>
            </a:r>
          </a:p>
          <a:p>
            <a:endParaRPr lang="en-GB" sz="3200" noProof="0" dirty="0" smtClean="0"/>
          </a:p>
          <a:p>
            <a:r>
              <a:rPr lang="en-GB" sz="3200" noProof="0" dirty="0" smtClean="0"/>
              <a:t>Access regimes and licences </a:t>
            </a:r>
          </a:p>
          <a:p>
            <a:endParaRPr lang="en-GB" sz="3200" noProof="0" dirty="0" smtClean="0"/>
          </a:p>
          <a:p>
            <a:r>
              <a:rPr lang="en-GB" sz="3200" noProof="0" dirty="0" smtClean="0"/>
              <a:t>Metadata, Controlled vocabularies and related materials </a:t>
            </a:r>
          </a:p>
          <a:p>
            <a:endParaRPr lang="en-GB" sz="3200" noProof="0" dirty="0" smtClean="0"/>
          </a:p>
          <a:p>
            <a:r>
              <a:rPr lang="en-GB" sz="3200" noProof="0" dirty="0" smtClean="0"/>
              <a:t>Publishing data in appropriate </a:t>
            </a:r>
            <a:r>
              <a:rPr lang="en-GB" sz="3200" noProof="0" dirty="0" smtClean="0"/>
              <a:t>repository</a:t>
            </a:r>
            <a:endParaRPr lang="en-GB" noProof="0" dirty="0"/>
          </a:p>
        </p:txBody>
      </p:sp>
      <p:sp>
        <p:nvSpPr>
          <p:cNvPr id="3" name="Title 2"/>
          <p:cNvSpPr>
            <a:spLocks noGrp="1"/>
          </p:cNvSpPr>
          <p:nvPr>
            <p:ph type="title"/>
          </p:nvPr>
        </p:nvSpPr>
        <p:spPr/>
        <p:txBody>
          <a:bodyPr/>
          <a:lstStyle/>
          <a:p>
            <a:r>
              <a:rPr lang="en-GB" noProof="0" dirty="0" smtClean="0"/>
              <a:t>Lecture 2 outline</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4</a:t>
            </a:fld>
            <a:endParaRPr lang="it-IT" dirty="0"/>
          </a:p>
        </p:txBody>
      </p:sp>
    </p:spTree>
    <p:extLst>
      <p:ext uri="{BB962C8B-B14F-4D97-AF65-F5344CB8AC3E}">
        <p14:creationId xmlns:p14="http://schemas.microsoft.com/office/powerpoint/2010/main" val="393255214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8B372-257D-1042-BB82-73DBC5C329BD}"/>
              </a:ext>
            </a:extLst>
          </p:cNvPr>
          <p:cNvSpPr>
            <a:spLocks noGrp="1"/>
          </p:cNvSpPr>
          <p:nvPr>
            <p:ph type="body" sz="quarter" idx="10"/>
          </p:nvPr>
        </p:nvSpPr>
        <p:spPr/>
        <p:txBody>
          <a:bodyPr/>
          <a:lstStyle/>
          <a:p>
            <a:r>
              <a:rPr lang="en-GB" noProof="0" dirty="0" smtClean="0"/>
              <a:t>Thank you! Questions?</a:t>
            </a:r>
            <a:endParaRPr lang="en-GB" noProof="0" dirty="0"/>
          </a:p>
        </p:txBody>
      </p:sp>
      <p:sp>
        <p:nvSpPr>
          <p:cNvPr id="4" name="Text Placeholder 3">
            <a:extLst>
              <a:ext uri="{FF2B5EF4-FFF2-40B4-BE49-F238E27FC236}">
                <a16:creationId xmlns:a16="http://schemas.microsoft.com/office/drawing/2014/main" id="{C62B5171-5FC8-2846-B412-FC24C32105FB}"/>
              </a:ext>
            </a:extLst>
          </p:cNvPr>
          <p:cNvSpPr>
            <a:spLocks noGrp="1"/>
          </p:cNvSpPr>
          <p:nvPr>
            <p:ph type="body" sz="quarter" idx="11"/>
          </p:nvPr>
        </p:nvSpPr>
        <p:spPr/>
        <p:txBody>
          <a:bodyPr/>
          <a:lstStyle/>
          <a:p>
            <a:r>
              <a:rPr lang="en-GB" noProof="0" dirty="0" err="1" smtClean="0">
                <a:hlinkClick r:id="rId2"/>
              </a:rPr>
              <a:t>Janez.Stebe@FDV.Uni-Lj.Si</a:t>
            </a:r>
            <a:r>
              <a:rPr lang="en-GB" noProof="0" dirty="0" smtClean="0"/>
              <a:t> </a:t>
            </a:r>
            <a:endParaRPr lang="en-GB" noProof="0" dirty="0"/>
          </a:p>
        </p:txBody>
      </p:sp>
    </p:spTree>
    <p:extLst>
      <p:ext uri="{BB962C8B-B14F-4D97-AF65-F5344CB8AC3E}">
        <p14:creationId xmlns:p14="http://schemas.microsoft.com/office/powerpoint/2010/main" val="9382920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noProof="0" dirty="0" smtClean="0"/>
          </a:p>
          <a:p>
            <a:pPr marL="0" indent="0">
              <a:buNone/>
            </a:pPr>
            <a:endParaRPr lang="en-GB" noProof="0" dirty="0"/>
          </a:p>
        </p:txBody>
      </p:sp>
      <p:sp>
        <p:nvSpPr>
          <p:cNvPr id="3" name="Title 2"/>
          <p:cNvSpPr>
            <a:spLocks noGrp="1"/>
          </p:cNvSpPr>
          <p:nvPr>
            <p:ph type="title"/>
          </p:nvPr>
        </p:nvSpPr>
        <p:spPr/>
        <p:txBody>
          <a:bodyPr/>
          <a:lstStyle/>
          <a:p>
            <a:r>
              <a:rPr lang="en-GB" noProof="0" dirty="0" smtClean="0"/>
              <a:t>Lecture two - DMP questions addressed</a:t>
            </a:r>
            <a:endParaRPr lang="en-GB" noProof="0" dirty="0"/>
          </a:p>
        </p:txBody>
      </p:sp>
      <p:pic>
        <p:nvPicPr>
          <p:cNvPr id="5" name="Picture 4"/>
          <p:cNvPicPr>
            <a:picLocks noChangeAspect="1"/>
          </p:cNvPicPr>
          <p:nvPr/>
        </p:nvPicPr>
        <p:blipFill>
          <a:blip r:embed="rId3"/>
          <a:stretch>
            <a:fillRect/>
          </a:stretch>
        </p:blipFill>
        <p:spPr>
          <a:xfrm>
            <a:off x="8789946" y="7910108"/>
            <a:ext cx="8973802" cy="714475"/>
          </a:xfrm>
          <a:prstGeom prst="rect">
            <a:avLst/>
          </a:prstGeom>
        </p:spPr>
      </p:pic>
      <p:pic>
        <p:nvPicPr>
          <p:cNvPr id="6" name="Picture 5"/>
          <p:cNvPicPr>
            <a:picLocks noChangeAspect="1"/>
          </p:cNvPicPr>
          <p:nvPr/>
        </p:nvPicPr>
        <p:blipFill>
          <a:blip r:embed="rId4"/>
          <a:stretch>
            <a:fillRect/>
          </a:stretch>
        </p:blipFill>
        <p:spPr>
          <a:xfrm>
            <a:off x="312573" y="2040492"/>
            <a:ext cx="11283567" cy="2729895"/>
          </a:xfrm>
          <a:prstGeom prst="rect">
            <a:avLst/>
          </a:prstGeom>
        </p:spPr>
      </p:pic>
      <p:pic>
        <p:nvPicPr>
          <p:cNvPr id="7" name="Picture 6"/>
          <p:cNvPicPr>
            <a:picLocks noChangeAspect="1"/>
          </p:cNvPicPr>
          <p:nvPr/>
        </p:nvPicPr>
        <p:blipFill>
          <a:blip r:embed="rId5"/>
          <a:stretch>
            <a:fillRect/>
          </a:stretch>
        </p:blipFill>
        <p:spPr>
          <a:xfrm>
            <a:off x="82881" y="4944618"/>
            <a:ext cx="8707065" cy="3543795"/>
          </a:xfrm>
          <a:prstGeom prst="rect">
            <a:avLst/>
          </a:prstGeom>
        </p:spPr>
      </p:pic>
      <p:pic>
        <p:nvPicPr>
          <p:cNvPr id="8" name="Picture 7"/>
          <p:cNvPicPr>
            <a:picLocks noChangeAspect="1"/>
          </p:cNvPicPr>
          <p:nvPr/>
        </p:nvPicPr>
        <p:blipFill>
          <a:blip r:embed="rId6"/>
          <a:stretch>
            <a:fillRect/>
          </a:stretch>
        </p:blipFill>
        <p:spPr>
          <a:xfrm>
            <a:off x="8789946" y="5542616"/>
            <a:ext cx="8252213" cy="2352605"/>
          </a:xfrm>
          <a:prstGeom prst="rect">
            <a:avLst/>
          </a:prstGeom>
        </p:spPr>
      </p:pic>
      <p:pic>
        <p:nvPicPr>
          <p:cNvPr id="10" name="Picture 9"/>
          <p:cNvPicPr>
            <a:picLocks noChangeAspect="1"/>
          </p:cNvPicPr>
          <p:nvPr/>
        </p:nvPicPr>
        <p:blipFill>
          <a:blip r:embed="rId7"/>
          <a:stretch>
            <a:fillRect/>
          </a:stretch>
        </p:blipFill>
        <p:spPr>
          <a:xfrm>
            <a:off x="7102345" y="4508429"/>
            <a:ext cx="10169506" cy="1034187"/>
          </a:xfrm>
          <a:prstGeom prst="rect">
            <a:avLst/>
          </a:prstGeom>
        </p:spPr>
      </p:pic>
      <p:sp>
        <p:nvSpPr>
          <p:cNvPr id="4" name="Slide Number Placeholder 3"/>
          <p:cNvSpPr>
            <a:spLocks noGrp="1"/>
          </p:cNvSpPr>
          <p:nvPr>
            <p:ph type="sldNum" sz="quarter" idx="2"/>
          </p:nvPr>
        </p:nvSpPr>
        <p:spPr/>
        <p:txBody>
          <a:bodyPr/>
          <a:lstStyle/>
          <a:p>
            <a:fld id="{86CB4B4D-7CA3-9044-876B-883B54F8677D}" type="slidenum">
              <a:rPr lang="it-IT" smtClean="0"/>
              <a:pPr/>
              <a:t>5</a:t>
            </a:fld>
            <a:endParaRPr lang="it-IT" dirty="0"/>
          </a:p>
        </p:txBody>
      </p:sp>
    </p:spTree>
    <p:extLst>
      <p:ext uri="{BB962C8B-B14F-4D97-AF65-F5344CB8AC3E}">
        <p14:creationId xmlns:p14="http://schemas.microsoft.com/office/powerpoint/2010/main" val="375244903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Types of Consent </a:t>
            </a:r>
          </a:p>
          <a:p>
            <a:pPr lvl="1"/>
            <a:r>
              <a:rPr lang="en-GB" noProof="0" dirty="0" smtClean="0"/>
              <a:t>GDPR consent: explicit, documented, granular… can be used as basis for </a:t>
            </a:r>
            <a:r>
              <a:rPr lang="en-GB" b="1" noProof="0" dirty="0" smtClean="0"/>
              <a:t>processing</a:t>
            </a:r>
            <a:r>
              <a:rPr lang="en-GB" noProof="0" dirty="0" smtClean="0"/>
              <a:t> personal data</a:t>
            </a:r>
          </a:p>
          <a:p>
            <a:pPr lvl="1"/>
            <a:r>
              <a:rPr lang="en-GB" noProof="0" dirty="0" smtClean="0"/>
              <a:t>Ethical consent: informing participants about </a:t>
            </a:r>
            <a:r>
              <a:rPr lang="en-GB" b="1" noProof="0" dirty="0" smtClean="0"/>
              <a:t>study purpose</a:t>
            </a:r>
            <a:r>
              <a:rPr lang="en-GB" noProof="0" dirty="0" smtClean="0"/>
              <a:t>, benefits and risks, voluntary participation … does not need to be detailed… </a:t>
            </a:r>
          </a:p>
          <a:p>
            <a:pPr lvl="1"/>
            <a:endParaRPr lang="en-GB" noProof="0" dirty="0" smtClean="0"/>
          </a:p>
          <a:p>
            <a:r>
              <a:rPr lang="en-GB" noProof="0" dirty="0" smtClean="0"/>
              <a:t>Consent in Social Media </a:t>
            </a:r>
            <a:r>
              <a:rPr lang="en-GB" noProof="0" dirty="0" smtClean="0"/>
              <a:t>research</a:t>
            </a:r>
            <a:endParaRPr lang="sl-SI" noProof="0" dirty="0" smtClean="0"/>
          </a:p>
          <a:p>
            <a:endParaRPr lang="en-GB" noProof="0" dirty="0" smtClean="0"/>
          </a:p>
          <a:p>
            <a:r>
              <a:rPr lang="en-GB" noProof="0" dirty="0" smtClean="0"/>
              <a:t>Consent language to use</a:t>
            </a:r>
          </a:p>
          <a:p>
            <a:pPr marL="0" indent="0">
              <a:buNone/>
            </a:pPr>
            <a:endParaRPr lang="en-GB" noProof="0" dirty="0" smtClean="0"/>
          </a:p>
          <a:p>
            <a:endParaRPr lang="en-GB" noProof="0" dirty="0" smtClean="0"/>
          </a:p>
          <a:p>
            <a:endParaRPr lang="en-GB" noProof="0" dirty="0"/>
          </a:p>
        </p:txBody>
      </p:sp>
      <p:sp>
        <p:nvSpPr>
          <p:cNvPr id="3" name="Title 2"/>
          <p:cNvSpPr>
            <a:spLocks noGrp="1"/>
          </p:cNvSpPr>
          <p:nvPr>
            <p:ph type="title"/>
          </p:nvPr>
        </p:nvSpPr>
        <p:spPr/>
        <p:txBody>
          <a:bodyPr>
            <a:normAutofit/>
          </a:bodyPr>
          <a:lstStyle/>
          <a:p>
            <a:r>
              <a:rPr lang="en-GB" noProof="0" dirty="0" smtClean="0"/>
              <a:t>Consent to participate in a study</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6</a:t>
            </a:fld>
            <a:endParaRPr lang="it-IT" dirty="0"/>
          </a:p>
        </p:txBody>
      </p:sp>
    </p:spTree>
    <p:extLst>
      <p:ext uri="{BB962C8B-B14F-4D97-AF65-F5344CB8AC3E}">
        <p14:creationId xmlns:p14="http://schemas.microsoft.com/office/powerpoint/2010/main" val="28218432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4800"/>
              <a:buFont typeface="Tahoma"/>
              <a:buNone/>
            </a:pPr>
            <a:r>
              <a:rPr lang="en-GB" sz="4800" noProof="0" dirty="0" smtClean="0"/>
              <a:t>Dealing with the issue of consent is inherent to social scientific studies</a:t>
            </a:r>
            <a:endParaRPr lang="en-GB" noProof="0" dirty="0"/>
          </a:p>
        </p:txBody>
      </p:sp>
      <p:sp>
        <p:nvSpPr>
          <p:cNvPr id="69" name="Google Shape;69;p3"/>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p>
            <a:pPr marL="444500" lvl="0" indent="-288000" algn="l" rtl="0">
              <a:lnSpc>
                <a:spcPct val="100000"/>
              </a:lnSpc>
              <a:spcBef>
                <a:spcPts val="0"/>
              </a:spcBef>
              <a:spcAft>
                <a:spcPts val="0"/>
              </a:spcAft>
              <a:buClr>
                <a:srgbClr val="6A6C76"/>
              </a:buClr>
              <a:buSzPts val="4060"/>
              <a:buFont typeface="Courier New"/>
              <a:buChar char="o"/>
            </a:pPr>
            <a:r>
              <a:rPr lang="en-GB" b="1" noProof="0" dirty="0" smtClean="0"/>
              <a:t>When dealing with human beings, questions of ethics play a central role</a:t>
            </a:r>
            <a:endParaRPr lang="en-GB" noProof="0" dirty="0" smtClean="0"/>
          </a:p>
          <a:p>
            <a:pPr marL="444500" lvl="0" indent="-30190" algn="l" rtl="0">
              <a:lnSpc>
                <a:spcPct val="100000"/>
              </a:lnSpc>
              <a:spcBef>
                <a:spcPts val="600"/>
              </a:spcBef>
              <a:spcAft>
                <a:spcPts val="0"/>
              </a:spcAft>
              <a:buClr>
                <a:srgbClr val="6A6C76"/>
              </a:buClr>
              <a:buSzPts val="4060"/>
              <a:buFont typeface="Courier New"/>
              <a:buNone/>
            </a:pPr>
            <a:endParaRPr lang="en-GB" noProof="0" dirty="0" smtClean="0"/>
          </a:p>
          <a:p>
            <a:pPr marL="444500" lvl="0" indent="-288000" algn="l" rtl="0">
              <a:lnSpc>
                <a:spcPct val="100000"/>
              </a:lnSpc>
              <a:spcBef>
                <a:spcPts val="600"/>
              </a:spcBef>
              <a:spcAft>
                <a:spcPts val="0"/>
              </a:spcAft>
              <a:buClr>
                <a:srgbClr val="6A6C76"/>
              </a:buClr>
              <a:buSzPts val="4060"/>
              <a:buFont typeface="Courier New"/>
              <a:buChar char="o"/>
            </a:pPr>
            <a:r>
              <a:rPr lang="en-GB" b="1" noProof="0" dirty="0" smtClean="0"/>
              <a:t>When it comes to data archiving further complications come into play</a:t>
            </a:r>
            <a:endParaRPr lang="en-GB" noProof="0" dirty="0" smtClean="0"/>
          </a:p>
          <a:p>
            <a:pPr marL="889000" lvl="1" indent="-288000" algn="l" rtl="0">
              <a:lnSpc>
                <a:spcPct val="100000"/>
              </a:lnSpc>
              <a:spcBef>
                <a:spcPts val="600"/>
              </a:spcBef>
              <a:spcAft>
                <a:spcPts val="0"/>
              </a:spcAft>
              <a:buClr>
                <a:srgbClr val="6A6C76"/>
              </a:buClr>
              <a:buSzPts val="4060"/>
              <a:buFont typeface="Courier New"/>
              <a:buChar char="o"/>
            </a:pPr>
            <a:r>
              <a:rPr lang="en-GB" noProof="0" dirty="0" smtClean="0"/>
              <a:t>F.A.I.R. data should be stored, made available and useable for scientific purposes, </a:t>
            </a:r>
            <a:r>
              <a:rPr lang="en-GB" noProof="0" dirty="0" smtClean="0"/>
              <a:t>but: </a:t>
            </a:r>
            <a:r>
              <a:rPr lang="en-GB" noProof="0" dirty="0" smtClean="0"/>
              <a:t>unrestricted access to data could hurt individuals</a:t>
            </a:r>
            <a:endParaRPr lang="sl-SI" noProof="0" dirty="0" smtClean="0"/>
          </a:p>
          <a:p>
            <a:pPr marL="889000" lvl="1" indent="-288000" algn="l" rtl="0">
              <a:lnSpc>
                <a:spcPct val="100000"/>
              </a:lnSpc>
              <a:spcBef>
                <a:spcPts val="600"/>
              </a:spcBef>
              <a:spcAft>
                <a:spcPts val="0"/>
              </a:spcAft>
              <a:buClr>
                <a:srgbClr val="6A6C76"/>
              </a:buClr>
              <a:buSzPts val="4060"/>
              <a:buFont typeface="Courier New"/>
              <a:buChar char="o"/>
            </a:pPr>
            <a:r>
              <a:rPr lang="en-GB" noProof="0" dirty="0" smtClean="0"/>
              <a:t>As open as possible and as secure as necessary</a:t>
            </a:r>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s-CZ" smtClean="0"/>
              <a:t>7</a:t>
            </a:fld>
            <a:endParaRPr lang="cs-CZ"/>
          </a:p>
        </p:txBody>
      </p:sp>
    </p:spTree>
    <p:extLst>
      <p:ext uri="{BB962C8B-B14F-4D97-AF65-F5344CB8AC3E}">
        <p14:creationId xmlns:p14="http://schemas.microsoft.com/office/powerpoint/2010/main" val="3720959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4800"/>
              <a:buFont typeface="Tahoma"/>
              <a:buNone/>
            </a:pPr>
            <a:r>
              <a:rPr lang="en-GB" sz="4800" noProof="0" dirty="0" smtClean="0"/>
              <a:t>What is expected </a:t>
            </a:r>
            <a:r>
              <a:rPr lang="en-GB" sz="4800" dirty="0" smtClean="0"/>
              <a:t>from the information letter and </a:t>
            </a:r>
            <a:r>
              <a:rPr lang="en-GB" sz="4800" noProof="0" dirty="0" smtClean="0"/>
              <a:t>consent forms and how does this tie to ethics?</a:t>
            </a:r>
            <a:endParaRPr lang="en-GB" noProof="0" dirty="0"/>
          </a:p>
        </p:txBody>
      </p:sp>
      <p:sp>
        <p:nvSpPr>
          <p:cNvPr id="89" name="Google Shape;89;p6"/>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p>
            <a:pPr marL="444500" lvl="0" indent="-288000" algn="l" rtl="0">
              <a:lnSpc>
                <a:spcPct val="100000"/>
              </a:lnSpc>
              <a:spcBef>
                <a:spcPts val="0"/>
              </a:spcBef>
              <a:spcAft>
                <a:spcPts val="0"/>
              </a:spcAft>
              <a:buClr>
                <a:srgbClr val="6A6C76"/>
              </a:buClr>
              <a:buSzPts val="4060"/>
              <a:buFont typeface="Courier New"/>
              <a:buChar char="o"/>
            </a:pPr>
            <a:r>
              <a:rPr lang="en-GB" noProof="0" dirty="0" smtClean="0"/>
              <a:t>An explanation of the </a:t>
            </a:r>
            <a:r>
              <a:rPr lang="en-GB" b="1" noProof="0" dirty="0" smtClean="0"/>
              <a:t>purpose of research </a:t>
            </a:r>
            <a:r>
              <a:rPr lang="en-GB" noProof="0" dirty="0" smtClean="0"/>
              <a:t>and the expected role of the research subject</a:t>
            </a:r>
          </a:p>
          <a:p>
            <a:pPr marL="444500" lvl="0" indent="-288000" algn="l" rtl="0">
              <a:lnSpc>
                <a:spcPct val="100000"/>
              </a:lnSpc>
              <a:spcBef>
                <a:spcPts val="600"/>
              </a:spcBef>
              <a:spcAft>
                <a:spcPts val="0"/>
              </a:spcAft>
              <a:buClr>
                <a:srgbClr val="6A6C76"/>
              </a:buClr>
              <a:buSzPts val="4060"/>
              <a:buFont typeface="Courier New"/>
              <a:buChar char="o"/>
            </a:pPr>
            <a:r>
              <a:rPr lang="en-GB" noProof="0" dirty="0" smtClean="0"/>
              <a:t>A description of the type of data collected (especially </a:t>
            </a:r>
            <a:r>
              <a:rPr lang="en-GB" b="1" noProof="0" dirty="0" smtClean="0"/>
              <a:t>sensitive data</a:t>
            </a:r>
            <a:r>
              <a:rPr lang="en-GB" noProof="0" dirty="0" smtClean="0"/>
              <a:t>)</a:t>
            </a:r>
          </a:p>
          <a:p>
            <a:pPr marL="444500" lvl="0" indent="-288000" algn="l" rtl="0">
              <a:lnSpc>
                <a:spcPct val="100000"/>
              </a:lnSpc>
              <a:spcBef>
                <a:spcPts val="600"/>
              </a:spcBef>
              <a:spcAft>
                <a:spcPts val="0"/>
              </a:spcAft>
              <a:buClr>
                <a:srgbClr val="6A6C76"/>
              </a:buClr>
              <a:buSzPts val="4060"/>
              <a:buFont typeface="Courier New"/>
              <a:buChar char="o"/>
            </a:pPr>
            <a:r>
              <a:rPr lang="en-GB" noProof="0" dirty="0" smtClean="0"/>
              <a:t>A description of any foreseeable risks and what will be done to minimize them </a:t>
            </a:r>
          </a:p>
          <a:p>
            <a:pPr marL="444500" lvl="0" indent="-288000" algn="l" rtl="0">
              <a:lnSpc>
                <a:spcPct val="100000"/>
              </a:lnSpc>
              <a:spcBef>
                <a:spcPts val="600"/>
              </a:spcBef>
              <a:spcAft>
                <a:spcPts val="0"/>
              </a:spcAft>
              <a:buClr>
                <a:srgbClr val="6A6C76"/>
              </a:buClr>
              <a:buSzPts val="4060"/>
              <a:buFont typeface="Courier New"/>
              <a:buChar char="o"/>
            </a:pPr>
            <a:r>
              <a:rPr lang="en-GB" noProof="0" dirty="0" smtClean="0"/>
              <a:t>A description of how the data is processed, including </a:t>
            </a:r>
            <a:r>
              <a:rPr lang="en-GB" b="1" noProof="0" dirty="0" smtClean="0"/>
              <a:t>who may have access to research data (relevant for archiving) !!!</a:t>
            </a:r>
          </a:p>
          <a:p>
            <a:pPr marL="444500" lvl="0" indent="-288000" algn="l" rtl="0">
              <a:lnSpc>
                <a:spcPct val="100000"/>
              </a:lnSpc>
              <a:spcBef>
                <a:spcPts val="600"/>
              </a:spcBef>
              <a:spcAft>
                <a:spcPts val="0"/>
              </a:spcAft>
              <a:buClr>
                <a:srgbClr val="6A6C76"/>
              </a:buClr>
              <a:buSzPts val="4060"/>
              <a:buFont typeface="Courier New"/>
              <a:buChar char="o"/>
            </a:pPr>
            <a:r>
              <a:rPr lang="en-GB" noProof="0" dirty="0" smtClean="0"/>
              <a:t>A statement that participation is voluntary</a:t>
            </a:r>
            <a:endParaRPr lang="en-GB" noProof="0" dirty="0"/>
          </a:p>
        </p:txBody>
      </p:sp>
      <p:sp>
        <p:nvSpPr>
          <p:cNvPr id="90" name="Google Shape;90;p6"/>
          <p:cNvSpPr/>
          <p:nvPr/>
        </p:nvSpPr>
        <p:spPr>
          <a:xfrm>
            <a:off x="715616" y="7648672"/>
            <a:ext cx="1478943" cy="1327868"/>
          </a:xfrm>
          <a:prstGeom prst="rightArrow">
            <a:avLst>
              <a:gd name="adj1" fmla="val 50000"/>
              <a:gd name="adj2" fmla="val 50000"/>
            </a:avLst>
          </a:prstGeom>
          <a:solidFill>
            <a:schemeClr val="accent1"/>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200"/>
              <a:buFont typeface="Helvetica Neue"/>
              <a:buNone/>
            </a:pPr>
            <a:endParaRPr sz="2200" b="0" i="0" u="none" strike="noStrike" cap="none">
              <a:solidFill>
                <a:srgbClr val="FFFFFF"/>
              </a:solidFill>
              <a:latin typeface="Helvetica Neue"/>
              <a:ea typeface="Helvetica Neue"/>
              <a:cs typeface="Helvetica Neue"/>
              <a:sym typeface="Helvetica Neue"/>
            </a:endParaRPr>
          </a:p>
        </p:txBody>
      </p:sp>
      <p:sp>
        <p:nvSpPr>
          <p:cNvPr id="91" name="Google Shape;91;p6"/>
          <p:cNvSpPr/>
          <p:nvPr/>
        </p:nvSpPr>
        <p:spPr>
          <a:xfrm>
            <a:off x="2290481" y="8020218"/>
            <a:ext cx="978344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800"/>
              <a:buFont typeface="Tahoma"/>
              <a:buNone/>
            </a:pPr>
            <a:r>
              <a:rPr lang="sl-SI" sz="2800" b="0" i="0" u="none" strike="noStrike" cap="none" dirty="0" smtClean="0">
                <a:solidFill>
                  <a:schemeClr val="accent1"/>
                </a:solidFill>
                <a:latin typeface="Tahoma"/>
                <a:ea typeface="Tahoma"/>
                <a:cs typeface="Tahoma"/>
                <a:sym typeface="Tahoma"/>
              </a:rPr>
              <a:t>The </a:t>
            </a:r>
            <a:r>
              <a:rPr lang="en-GB" sz="2800" b="0" i="0" u="none" strike="noStrike" cap="none" dirty="0" smtClean="0">
                <a:solidFill>
                  <a:schemeClr val="accent1"/>
                </a:solidFill>
                <a:latin typeface="Tahoma"/>
                <a:ea typeface="Tahoma"/>
                <a:cs typeface="Tahoma"/>
                <a:sym typeface="Tahoma"/>
              </a:rPr>
              <a:t>role of archive is to promote legal and ethical sound practices in data sharing. </a:t>
            </a:r>
            <a:endParaRPr lang="en-GB" dirty="0"/>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s-CZ" smtClean="0"/>
              <a:t>8</a:t>
            </a:fld>
            <a:endParaRPr lang="cs-CZ"/>
          </a:p>
        </p:txBody>
      </p:sp>
    </p:spTree>
    <p:extLst>
      <p:ext uri="{BB962C8B-B14F-4D97-AF65-F5344CB8AC3E}">
        <p14:creationId xmlns:p14="http://schemas.microsoft.com/office/powerpoint/2010/main" val="54286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33208" y="1669494"/>
            <a:ext cx="14716508" cy="6159274"/>
          </a:xfrm>
        </p:spPr>
        <p:txBody>
          <a:bodyPr>
            <a:normAutofit/>
          </a:bodyPr>
          <a:lstStyle/>
          <a:p>
            <a:r>
              <a:rPr lang="en-GB" noProof="0" dirty="0" smtClean="0"/>
              <a:t>Do I need to obtain informed consent from the social media users? </a:t>
            </a:r>
          </a:p>
          <a:p>
            <a:pPr lvl="1"/>
            <a:r>
              <a:rPr lang="en-GB" noProof="0" dirty="0" smtClean="0"/>
              <a:t>If information is collected directly from individuals the research will be understood as involving humans and so often requires informed consent.</a:t>
            </a:r>
          </a:p>
          <a:p>
            <a:r>
              <a:rPr lang="en-GB" noProof="0" dirty="0" smtClean="0"/>
              <a:t>How will the data be accessed? </a:t>
            </a:r>
          </a:p>
          <a:p>
            <a:pPr lvl="1"/>
            <a:r>
              <a:rPr lang="en-GB" noProof="0" dirty="0" smtClean="0"/>
              <a:t>Researchers are advised to check conditions of copyright and the Terms of Service (ToS).</a:t>
            </a:r>
          </a:p>
          <a:p>
            <a:r>
              <a:rPr lang="en-GB" noProof="0" dirty="0" smtClean="0"/>
              <a:t>What do I have to think about when linking survey results to social media data? </a:t>
            </a:r>
          </a:p>
          <a:p>
            <a:pPr lvl="1"/>
            <a:r>
              <a:rPr lang="en-GB" noProof="0" dirty="0" smtClean="0"/>
              <a:t>Informed consent should be obtained if survey data are to be linked to social media data.</a:t>
            </a:r>
            <a:endParaRPr lang="en-GB" noProof="0" dirty="0"/>
          </a:p>
        </p:txBody>
      </p:sp>
      <p:sp>
        <p:nvSpPr>
          <p:cNvPr id="3" name="Title 2"/>
          <p:cNvSpPr>
            <a:spLocks noGrp="1"/>
          </p:cNvSpPr>
          <p:nvPr>
            <p:ph type="title"/>
          </p:nvPr>
        </p:nvSpPr>
        <p:spPr/>
        <p:txBody>
          <a:bodyPr>
            <a:normAutofit fontScale="90000"/>
          </a:bodyPr>
          <a:lstStyle/>
          <a:p>
            <a:r>
              <a:rPr lang="en-GB" noProof="0" dirty="0" smtClean="0"/>
              <a:t>Informed consent in Social Media data</a:t>
            </a:r>
            <a:br>
              <a:rPr lang="en-GB" noProof="0" dirty="0" smtClean="0"/>
            </a:br>
            <a:endParaRPr lang="en-GB" noProof="0" dirty="0"/>
          </a:p>
        </p:txBody>
      </p:sp>
      <p:sp>
        <p:nvSpPr>
          <p:cNvPr id="4" name="Rectangle 3"/>
          <p:cNvSpPr/>
          <p:nvPr/>
        </p:nvSpPr>
        <p:spPr>
          <a:xfrm>
            <a:off x="8672513" y="7507844"/>
            <a:ext cx="8667750" cy="1938992"/>
          </a:xfrm>
          <a:prstGeom prst="rect">
            <a:avLst/>
          </a:prstGeom>
        </p:spPr>
        <p:txBody>
          <a:bodyPr>
            <a:spAutoFit/>
          </a:bodyPr>
          <a:lstStyle/>
          <a:p>
            <a:pPr algn="l"/>
            <a:r>
              <a:rPr lang="en-US" sz="2000" b="0" dirty="0"/>
              <a:t>Appendix A: Short guide on legal and ethical issues for the researcher to consider when using social media for </a:t>
            </a:r>
            <a:r>
              <a:rPr lang="en-US" sz="2000" b="0" dirty="0" smtClean="0"/>
              <a:t>research</a:t>
            </a:r>
            <a:r>
              <a:rPr lang="sl-SI" sz="2000" b="0" dirty="0" smtClean="0"/>
              <a:t>. In: </a:t>
            </a:r>
            <a:r>
              <a:rPr lang="en-US" sz="2000" b="0" dirty="0"/>
              <a:t>Report on legal and ethical framework and strategies related to access, use, re-use, dissemination and preservation of social media </a:t>
            </a:r>
            <a:r>
              <a:rPr lang="en-US" sz="2000" b="0" dirty="0" smtClean="0"/>
              <a:t>data</a:t>
            </a:r>
            <a:r>
              <a:rPr lang="sl-SI" sz="2000" b="0" dirty="0"/>
              <a:t>. </a:t>
            </a:r>
            <a:r>
              <a:rPr lang="sl-SI" sz="2000" b="0" dirty="0">
                <a:hlinkClick r:id="rId2"/>
              </a:rPr>
              <a:t>https://seriss.eu/wp-content/uploads/2019/11/D6.3-Report-on-legal-and-ethical-framework-and-strategies...__</a:t>
            </a:r>
            <a:r>
              <a:rPr lang="sl-SI" sz="2000" b="0" dirty="0" smtClean="0">
                <a:hlinkClick r:id="rId2"/>
              </a:rPr>
              <a:t>FINAL.pdf</a:t>
            </a:r>
            <a:r>
              <a:rPr lang="sl-SI" sz="2000" b="0" dirty="0" smtClean="0"/>
              <a:t> </a:t>
            </a:r>
            <a:endParaRPr lang="en-GB" sz="2000" b="0"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9</a:t>
            </a:fld>
            <a:endParaRPr lang="it-IT" dirty="0"/>
          </a:p>
        </p:txBody>
      </p:sp>
    </p:spTree>
    <p:extLst>
      <p:ext uri="{BB962C8B-B14F-4D97-AF65-F5344CB8AC3E}">
        <p14:creationId xmlns:p14="http://schemas.microsoft.com/office/powerpoint/2010/main" val="190050315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CESSDA">
      <a:majorFont>
        <a:latin typeface="Tahoma"/>
        <a:ea typeface="Helvetica"/>
        <a:cs typeface="Helvetica"/>
      </a:majorFont>
      <a:minorFont>
        <a:latin typeface="Tahoma"/>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50800" tIns="50800" rIns="50800" bIns="50800" rtlCol="0">
        <a:normAutofit/>
      </a:bodyPr>
      <a:lstStyle>
        <a:defPPr algn="l">
          <a:defRPr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CESSDA_Presentation_Template_16_to_9_26.11.2019_13.00.potx" id="{7406F75E-BD62-4707-AFDD-5B97858B7757}" vid="{8A02090C-057A-41F9-B26E-2882980B465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058EE159C1924F8652B06F120A6EA7" ma:contentTypeVersion="11" ma:contentTypeDescription="Create a new document." ma:contentTypeScope="" ma:versionID="e1f16e98f3f73d58d664d827f53c162f">
  <xsd:schema xmlns:xsd="http://www.w3.org/2001/XMLSchema" xmlns:xs="http://www.w3.org/2001/XMLSchema" xmlns:p="http://schemas.microsoft.com/office/2006/metadata/properties" xmlns:ns3="83beb7fb-3ec9-4221-ac63-05247518c0e4" targetNamespace="http://schemas.microsoft.com/office/2006/metadata/properties" ma:root="true" ma:fieldsID="795e872048b5152396dd9960f6cec7b0" ns3:_="">
    <xsd:import namespace="83beb7fb-3ec9-4221-ac63-05247518c0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eb7fb-3ec9-4221-ac63-05247518c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69B3A-E2EA-44A6-98EA-34C4968B8FAB}">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83beb7fb-3ec9-4221-ac63-05247518c0e4"/>
    <ds:schemaRef ds:uri="http://www.w3.org/XML/1998/namespace"/>
    <ds:schemaRef ds:uri="http://purl.org/dc/terms/"/>
  </ds:schemaRefs>
</ds:datastoreItem>
</file>

<file path=customXml/itemProps2.xml><?xml version="1.0" encoding="utf-8"?>
<ds:datastoreItem xmlns:ds="http://schemas.openxmlformats.org/officeDocument/2006/customXml" ds:itemID="{E18B52D6-0F15-41AB-B15C-50D38AD72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eb7fb-3ec9-4221-ac63-05247518c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046A85-27AC-452B-885E-ECD7DC947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Template>
  <TotalTime>7110</TotalTime>
  <Words>4094</Words>
  <Application>Microsoft Office PowerPoint</Application>
  <PresentationFormat>Custom</PresentationFormat>
  <Paragraphs>414</Paragraphs>
  <Slides>40</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BlinkMacSystemFont</vt:lpstr>
      <vt:lpstr>Calibri</vt:lpstr>
      <vt:lpstr>Courier New</vt:lpstr>
      <vt:lpstr>Helvetica</vt:lpstr>
      <vt:lpstr>Helvetica Neue</vt:lpstr>
      <vt:lpstr>Helvetica Neue Medium</vt:lpstr>
      <vt:lpstr>Open Sans</vt:lpstr>
      <vt:lpstr>Open Sans Light</vt:lpstr>
      <vt:lpstr>Symbol</vt:lpstr>
      <vt:lpstr>Tahoma</vt:lpstr>
      <vt:lpstr>Times New Roman</vt:lpstr>
      <vt:lpstr>Wingdings</vt:lpstr>
      <vt:lpstr>White</vt:lpstr>
      <vt:lpstr>PowerPoint Presentation</vt:lpstr>
      <vt:lpstr>DMP Data Management Plan</vt:lpstr>
      <vt:lpstr>Recap Lecture one - DMP questions addressed</vt:lpstr>
      <vt:lpstr>Lecture 2 outline</vt:lpstr>
      <vt:lpstr>Lecture two - DMP questions addressed</vt:lpstr>
      <vt:lpstr>Consent to participate in a study</vt:lpstr>
      <vt:lpstr>Dealing with the issue of consent is inherent to social scientific studies</vt:lpstr>
      <vt:lpstr>What is expected from the information letter and consent forms and how does this tie to ethics?</vt:lpstr>
      <vt:lpstr>Informed consent in Social Media data </vt:lpstr>
      <vt:lpstr>PowerPoint Presentation</vt:lpstr>
      <vt:lpstr>Recommended Informed Consent Language for Data Sharing</vt:lpstr>
      <vt:lpstr>Questions for consent section?</vt:lpstr>
      <vt:lpstr>Access regimes and licences </vt:lpstr>
      <vt:lpstr>Data Availability upon Request regime</vt:lpstr>
      <vt:lpstr>While sharing data, data owner need to assign the access conditions and licence to the data</vt:lpstr>
      <vt:lpstr>Access regulations categories at Slovenian ADP</vt:lpstr>
      <vt:lpstr>Advanced examples: Standard (restricted) access categories</vt:lpstr>
      <vt:lpstr>Initiative for standard access categories in sharing official microdata</vt:lpstr>
      <vt:lpstr>5 safe framework</vt:lpstr>
      <vt:lpstr>Considerations about degree of openness </vt:lpstr>
      <vt:lpstr>Legal challenges in sharing SM data</vt:lpstr>
      <vt:lpstr>Example of „restricted“ sharing of SM data</vt:lpstr>
      <vt:lpstr>(Standard) Creative Commons licences</vt:lpstr>
      <vt:lpstr>Example LICENCE.txt that accompany the replication data shared </vt:lpstr>
      <vt:lpstr>Metadata, Controlled vocabularies and Related Materials</vt:lpstr>
      <vt:lpstr>What is metadata?</vt:lpstr>
      <vt:lpstr>Metadata  elements  for citation</vt:lpstr>
      <vt:lpstr>Citation of the published data</vt:lpstr>
      <vt:lpstr>Funding information</vt:lpstr>
      <vt:lpstr>DDI Controlled Vocabularies</vt:lpstr>
      <vt:lpstr>The European Language Social Science Thesaurus (ELSST)</vt:lpstr>
      <vt:lpstr>DDI CV examples</vt:lpstr>
      <vt:lpstr>DDI Study Description Method section</vt:lpstr>
      <vt:lpstr>Some information for DDI metadata is descriptive</vt:lpstr>
      <vt:lpstr>Related materials and documents to share</vt:lpstr>
      <vt:lpstr>Publishing data in selected repository</vt:lpstr>
      <vt:lpstr>PowerPoint Presentation</vt:lpstr>
      <vt:lpstr>PowerPoint Presentation</vt:lpstr>
      <vt:lpstr>Advantages of CESSDA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JS</cp:lastModifiedBy>
  <cp:revision>229</cp:revision>
  <cp:lastPrinted>2022-11-22T16:24:26Z</cp:lastPrinted>
  <dcterms:created xsi:type="dcterms:W3CDTF">2019-12-04T12:40:52Z</dcterms:created>
  <dcterms:modified xsi:type="dcterms:W3CDTF">2022-11-23T15:07:46Z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0x01010075058EE159C1924F8652B06F120A6EA7</vt:lpwstr>
  </property>
</Properties>
</file>