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3"/>
  </p:notesMasterIdLst>
  <p:handoutMasterIdLst>
    <p:handoutMasterId r:id="rId54"/>
  </p:handoutMasterIdLst>
  <p:sldIdLst>
    <p:sldId id="266" r:id="rId5"/>
    <p:sldId id="283" r:id="rId6"/>
    <p:sldId id="281" r:id="rId7"/>
    <p:sldId id="285" r:id="rId8"/>
    <p:sldId id="282" r:id="rId9"/>
    <p:sldId id="300" r:id="rId10"/>
    <p:sldId id="302" r:id="rId11"/>
    <p:sldId id="287" r:id="rId12"/>
    <p:sldId id="306" r:id="rId13"/>
    <p:sldId id="339" r:id="rId14"/>
    <p:sldId id="340" r:id="rId15"/>
    <p:sldId id="276" r:id="rId16"/>
    <p:sldId id="286" r:id="rId17"/>
    <p:sldId id="348" r:id="rId18"/>
    <p:sldId id="304" r:id="rId19"/>
    <p:sldId id="293" r:id="rId20"/>
    <p:sldId id="279" r:id="rId21"/>
    <p:sldId id="275" r:id="rId22"/>
    <p:sldId id="277" r:id="rId23"/>
    <p:sldId id="273" r:id="rId24"/>
    <p:sldId id="347" r:id="rId25"/>
    <p:sldId id="292" r:id="rId26"/>
    <p:sldId id="291" r:id="rId27"/>
    <p:sldId id="296" r:id="rId28"/>
    <p:sldId id="297" r:id="rId29"/>
    <p:sldId id="295" r:id="rId30"/>
    <p:sldId id="303" r:id="rId31"/>
    <p:sldId id="294" r:id="rId32"/>
    <p:sldId id="278" r:id="rId33"/>
    <p:sldId id="290" r:id="rId34"/>
    <p:sldId id="289" r:id="rId35"/>
    <p:sldId id="301" r:id="rId36"/>
    <p:sldId id="332" r:id="rId37"/>
    <p:sldId id="334" r:id="rId38"/>
    <p:sldId id="335" r:id="rId39"/>
    <p:sldId id="336" r:id="rId40"/>
    <p:sldId id="338" r:id="rId41"/>
    <p:sldId id="341" r:id="rId42"/>
    <p:sldId id="342" r:id="rId43"/>
    <p:sldId id="343" r:id="rId44"/>
    <p:sldId id="349" r:id="rId45"/>
    <p:sldId id="305" r:id="rId46"/>
    <p:sldId id="344" r:id="rId47"/>
    <p:sldId id="345" r:id="rId48"/>
    <p:sldId id="350" r:id="rId49"/>
    <p:sldId id="346" r:id="rId50"/>
    <p:sldId id="284" r:id="rId51"/>
    <p:sldId id="265" r:id="rId52"/>
  </p:sldIdLst>
  <p:sldSz cx="17340263" cy="9753600"/>
  <p:notesSz cx="6669088"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802" autoAdjust="0"/>
  </p:normalViewPr>
  <p:slideViewPr>
    <p:cSldViewPr snapToGrid="0" snapToObjects="1">
      <p:cViewPr varScale="1">
        <p:scale>
          <a:sx n="57" d="100"/>
          <a:sy n="57" d="100"/>
        </p:scale>
        <p:origin x="101" y="27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76448216-A882-486D-9911-41938E19B26D}" type="datetimeFigureOut">
              <a:rPr lang="en-GB" smtClean="0"/>
              <a:t>14/11/2022</a:t>
            </a:fld>
            <a:endParaRPr lang="en-GB"/>
          </a:p>
        </p:txBody>
      </p:sp>
      <p:sp>
        <p:nvSpPr>
          <p:cNvPr id="4" name="Footer Placehold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16B5F182-45AB-486A-97D2-6ED7E5E034DF}" type="slidenum">
              <a:rPr lang="en-GB" smtClean="0"/>
              <a:t>‹#›</a:t>
            </a:fld>
            <a:endParaRPr lang="en-GB"/>
          </a:p>
        </p:txBody>
      </p:sp>
    </p:spTree>
    <p:extLst>
      <p:ext uri="{BB962C8B-B14F-4D97-AF65-F5344CB8AC3E}">
        <p14:creationId xmlns:p14="http://schemas.microsoft.com/office/powerpoint/2010/main" val="4087886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25400" y="744538"/>
            <a:ext cx="6618288" cy="3722687"/>
          </a:xfrm>
          <a:prstGeom prst="rect">
            <a:avLst/>
          </a:prstGeom>
        </p:spPr>
        <p:txBody>
          <a:bodyPr/>
          <a:lstStyle/>
          <a:p>
            <a:endParaRPr/>
          </a:p>
        </p:txBody>
      </p:sp>
      <p:sp>
        <p:nvSpPr>
          <p:cNvPr id="201" name="Shape 201"/>
          <p:cNvSpPr>
            <a:spLocks noGrp="1"/>
          </p:cNvSpPr>
          <p:nvPr>
            <p:ph type="body" sz="quarter" idx="1"/>
          </p:nvPr>
        </p:nvSpPr>
        <p:spPr>
          <a:xfrm>
            <a:off x="889212" y="4715907"/>
            <a:ext cx="4890665"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One </a:t>
            </a:r>
            <a:r>
              <a:rPr lang="sl-SI" dirty="0" err="1" smtClean="0"/>
              <a:t>does</a:t>
            </a:r>
            <a:r>
              <a:rPr lang="sl-SI" dirty="0" smtClean="0"/>
              <a:t> not </a:t>
            </a:r>
            <a:r>
              <a:rPr lang="sl-SI" dirty="0" err="1" smtClean="0"/>
              <a:t>need</a:t>
            </a:r>
            <a:r>
              <a:rPr lang="sl-SI" dirty="0" smtClean="0"/>
              <a:t> to know </a:t>
            </a:r>
            <a:r>
              <a:rPr lang="sl-SI" dirty="0" err="1" smtClean="0"/>
              <a:t>the</a:t>
            </a:r>
            <a:r>
              <a:rPr lang="sl-SI" dirty="0" smtClean="0"/>
              <a:t> FAIR </a:t>
            </a:r>
            <a:r>
              <a:rPr lang="sl-SI" dirty="0" err="1" smtClean="0"/>
              <a:t>principles</a:t>
            </a:r>
            <a:r>
              <a:rPr lang="sl-SI" dirty="0" smtClean="0"/>
              <a:t> </a:t>
            </a:r>
            <a:r>
              <a:rPr lang="sl-SI" dirty="0" err="1" smtClean="0"/>
              <a:t>details</a:t>
            </a:r>
            <a:r>
              <a:rPr lang="sl-SI" baseline="0" dirty="0" smtClean="0"/>
              <a:t> to be </a:t>
            </a:r>
            <a:r>
              <a:rPr lang="sl-SI" baseline="0" dirty="0" err="1" smtClean="0"/>
              <a:t>able</a:t>
            </a:r>
            <a:r>
              <a:rPr lang="sl-SI" baseline="0" dirty="0" smtClean="0"/>
              <a:t> to </a:t>
            </a:r>
            <a:r>
              <a:rPr lang="sl-SI" baseline="0" dirty="0" err="1" smtClean="0"/>
              <a:t>follow</a:t>
            </a:r>
            <a:r>
              <a:rPr lang="sl-SI" baseline="0" dirty="0" smtClean="0"/>
              <a:t> most of </a:t>
            </a:r>
            <a:r>
              <a:rPr lang="sl-SI" baseline="0" dirty="0" err="1" smtClean="0"/>
              <a:t>them</a:t>
            </a:r>
            <a:r>
              <a:rPr lang="sl-SI" baseline="0" dirty="0" smtClean="0"/>
              <a:t> </a:t>
            </a:r>
            <a:r>
              <a:rPr lang="sl-SI" baseline="0" dirty="0" err="1" smtClean="0"/>
              <a:t>by</a:t>
            </a:r>
            <a:r>
              <a:rPr lang="sl-SI" baseline="0" dirty="0" smtClean="0"/>
              <a:t> </a:t>
            </a:r>
            <a:r>
              <a:rPr lang="sl-SI" baseline="0" dirty="0" err="1" smtClean="0"/>
              <a:t>following</a:t>
            </a:r>
            <a:r>
              <a:rPr lang="sl-SI" baseline="0" dirty="0" smtClean="0"/>
              <a:t> </a:t>
            </a:r>
            <a:r>
              <a:rPr lang="sl-SI" baseline="0" dirty="0" err="1" smtClean="0"/>
              <a:t>good</a:t>
            </a:r>
            <a:r>
              <a:rPr lang="sl-SI" baseline="0" dirty="0" smtClean="0"/>
              <a:t> </a:t>
            </a:r>
            <a:r>
              <a:rPr lang="sl-SI" baseline="0" dirty="0" err="1" smtClean="0"/>
              <a:t>research</a:t>
            </a:r>
            <a:r>
              <a:rPr lang="sl-SI" baseline="0" dirty="0" smtClean="0"/>
              <a:t> </a:t>
            </a:r>
            <a:r>
              <a:rPr lang="sl-SI" baseline="0" dirty="0" err="1" smtClean="0"/>
              <a:t>principles</a:t>
            </a:r>
            <a:r>
              <a:rPr lang="sl-SI" baseline="0" dirty="0" smtClean="0"/>
              <a:t>… </a:t>
            </a:r>
            <a:endParaRPr lang="en-GB" dirty="0"/>
          </a:p>
        </p:txBody>
      </p:sp>
    </p:spTree>
    <p:extLst>
      <p:ext uri="{BB962C8B-B14F-4D97-AF65-F5344CB8AC3E}">
        <p14:creationId xmlns:p14="http://schemas.microsoft.com/office/powerpoint/2010/main" val="152462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889212" y="4715907"/>
            <a:ext cx="4890665"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dirty="0"/>
              <a:t>Provide practical examples that differentiate between legal and ethical considerations, allowing attendees to think what type of information must be shared with participant e.g. what will happen with the data when it’s used during the project, when it is preserved, when it is shared with others. Trainers must pay particular attention to this topic.</a:t>
            </a:r>
            <a:endParaRPr dirty="0"/>
          </a:p>
        </p:txBody>
      </p:sp>
      <p:sp>
        <p:nvSpPr>
          <p:cNvPr id="78" name="Google Shape;78;p5:notes"/>
          <p:cNvSpPr>
            <a:spLocks noGrp="1" noRot="1" noChangeAspect="1"/>
          </p:cNvSpPr>
          <p:nvPr>
            <p:ph type="sldImg" idx="2"/>
          </p:nvPr>
        </p:nvSpPr>
        <p:spPr>
          <a:xfrm>
            <a:off x="254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4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889212" y="4715907"/>
            <a:ext cx="4890665" cy="4467701"/>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no-NO"/>
              <a:t>Trainers should keep in mind that introducing key concepts differs from one type of audience to another. If for example the training is for early career researchers providing in depth definitions and multiple examples is a must. If however the session is for more experienced researchers a more brief overview of key concepts can be provided. However key concepts should be included in all sessions.</a:t>
            </a:r>
            <a:endParaRPr/>
          </a:p>
        </p:txBody>
      </p:sp>
      <p:sp>
        <p:nvSpPr>
          <p:cNvPr id="114" name="Google Shape;114;p2:notes"/>
          <p:cNvSpPr>
            <a:spLocks noGrp="1" noRot="1" noChangeAspect="1"/>
          </p:cNvSpPr>
          <p:nvPr>
            <p:ph type="sldImg" idx="2"/>
          </p:nvPr>
        </p:nvSpPr>
        <p:spPr>
          <a:xfrm>
            <a:off x="254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3976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5:notes"/>
          <p:cNvSpPr txBox="1">
            <a:spLocks noGrp="1"/>
          </p:cNvSpPr>
          <p:nvPr>
            <p:ph type="body" idx="1"/>
          </p:nvPr>
        </p:nvSpPr>
        <p:spPr>
          <a:xfrm>
            <a:off x="889212" y="4715907"/>
            <a:ext cx="4890665" cy="4467701"/>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no-NO"/>
              <a:t>Example of qualitative anonymisation exercise</a:t>
            </a:r>
            <a:endParaRPr/>
          </a:p>
        </p:txBody>
      </p:sp>
      <p:sp>
        <p:nvSpPr>
          <p:cNvPr id="126" name="Google Shape;126;p25:notes"/>
          <p:cNvSpPr>
            <a:spLocks noGrp="1" noRot="1" noChangeAspect="1"/>
          </p:cNvSpPr>
          <p:nvPr>
            <p:ph type="sldImg" idx="2"/>
          </p:nvPr>
        </p:nvSpPr>
        <p:spPr>
          <a:xfrm>
            <a:off x="254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9916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889212" y="4715907"/>
            <a:ext cx="4890665" cy="4467701"/>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no-NO"/>
              <a:t>Example of quantitative anonymisation freeware.</a:t>
            </a:r>
            <a:endParaRPr/>
          </a:p>
        </p:txBody>
      </p:sp>
      <p:sp>
        <p:nvSpPr>
          <p:cNvPr id="146" name="Google Shape;146;p9:notes"/>
          <p:cNvSpPr>
            <a:spLocks noGrp="1" noRot="1" noChangeAspect="1"/>
          </p:cNvSpPr>
          <p:nvPr>
            <p:ph type="sldImg" idx="2"/>
          </p:nvPr>
        </p:nvSpPr>
        <p:spPr>
          <a:xfrm>
            <a:off x="254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687438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2461053" y="3232680"/>
            <a:ext cx="13953494" cy="1402821"/>
          </a:xfrm>
          <a:prstGeom prst="rect">
            <a:avLst/>
          </a:prstGeom>
        </p:spPr>
        <p:txBody>
          <a:bodyPr anchor="b"/>
          <a:lstStyle>
            <a:lvl1pPr marL="0" indent="0">
              <a:spcBef>
                <a:spcPts val="0"/>
              </a:spcBef>
              <a:buSzTx/>
              <a:buNone/>
              <a:defRPr sz="80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Title Text</a:t>
            </a:r>
          </a:p>
        </p:txBody>
      </p:sp>
      <p:sp>
        <p:nvSpPr>
          <p:cNvPr id="59" name="Body Level One"/>
          <p:cNvSpPr txBox="1">
            <a:spLocks noGrp="1"/>
          </p:cNvSpPr>
          <p:nvPr>
            <p:ph type="body" sz="quarter" idx="14" hasCustomPrompt="1"/>
          </p:nvPr>
        </p:nvSpPr>
        <p:spPr>
          <a:xfrm>
            <a:off x="2394860" y="5016501"/>
            <a:ext cx="6517946" cy="810155"/>
          </a:xfrm>
          <a:prstGeom prst="rect">
            <a:avLst/>
          </a:prstGeom>
        </p:spPr>
        <p:txBody>
          <a:bodyPr anchor="t"/>
          <a:lstStyle>
            <a:lvl1pPr marL="0" indent="0" defTabSz="403097">
              <a:spcBef>
                <a:spcPts val="0"/>
              </a:spcBef>
              <a:buSzTx/>
              <a:buNone/>
              <a:defRPr sz="4140">
                <a:solidFill>
                  <a:srgbClr val="94C2E9"/>
                </a:solidFill>
                <a:latin typeface="Tahoma" panose="020B0604030504040204" pitchFamily="34" charset="0"/>
                <a:ea typeface="Tahoma" panose="020B0604030504040204" pitchFamily="34" charset="0"/>
                <a:cs typeface="Tahoma" panose="020B0604030504040204" pitchFamily="34" charset="0"/>
                <a:sym typeface="Open Sans Light"/>
              </a:defRPr>
            </a:lvl1pPr>
          </a:lstStyle>
          <a:p>
            <a:r>
              <a:rPr lang="en-GB" noProof="0"/>
              <a:t>Subtitle Text</a:t>
            </a:r>
          </a:p>
        </p:txBody>
      </p:sp>
      <p:sp>
        <p:nvSpPr>
          <p:cNvPr id="60" name="Line"/>
          <p:cNvSpPr/>
          <p:nvPr/>
        </p:nvSpPr>
        <p:spPr>
          <a:xfrm>
            <a:off x="2546956" y="4682067"/>
            <a:ext cx="12699160"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1" name="Line"/>
          <p:cNvSpPr/>
          <p:nvPr/>
        </p:nvSpPr>
        <p:spPr>
          <a:xfrm>
            <a:off x="2546956" y="4682067"/>
            <a:ext cx="2068305"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2" name="cessda.eu"/>
          <p:cNvSpPr txBox="1"/>
          <p:nvPr/>
        </p:nvSpPr>
        <p:spPr>
          <a:xfrm>
            <a:off x="2946216" y="8189517"/>
            <a:ext cx="1213473"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t>cessda.eu</a:t>
            </a: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2394025" y="5981700"/>
            <a:ext cx="5429415" cy="520700"/>
          </a:xfrm>
          <a:prstGeom prst="rect">
            <a:avLst/>
          </a:prstGeom>
        </p:spPr>
        <p:txBody>
          <a:bodyPr>
            <a:normAutofit/>
          </a:bodyPr>
          <a:lstStyle>
            <a:lvl1pPr marL="0" indent="0">
              <a:buNone/>
              <a:defRPr sz="2000" i="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Name |  Affiliation </a:t>
            </a:r>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2410958" y="6908800"/>
            <a:ext cx="5429415" cy="520700"/>
          </a:xfrm>
          <a:prstGeom prst="rect">
            <a:avLst/>
          </a:prstGeom>
        </p:spPr>
        <p:txBody>
          <a:bodyPr>
            <a:normAutofit/>
          </a:bodyPr>
          <a:lstStyle>
            <a:lvl1pPr marL="0" indent="0">
              <a:buNone/>
              <a:defRPr sz="2000" i="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Date |  Event</a:t>
            </a:r>
          </a:p>
        </p:txBody>
      </p:sp>
      <p:pic>
        <p:nvPicPr>
          <p:cNvPr id="4" name="Picture 3">
            <a:extLst>
              <a:ext uri="{FF2B5EF4-FFF2-40B4-BE49-F238E27FC236}">
                <a16:creationId xmlns:a16="http://schemas.microsoft.com/office/drawing/2014/main" id="{C5E36834-6554-4864-818F-941E3569B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99897" y="626969"/>
            <a:ext cx="2914650" cy="781050"/>
          </a:xfrm>
          <a:prstGeom prst="rect">
            <a:avLst/>
          </a:prstGeom>
        </p:spPr>
      </p:pic>
      <p:pic>
        <p:nvPicPr>
          <p:cNvPr id="8" name="Picture 7">
            <a:extLst>
              <a:ext uri="{FF2B5EF4-FFF2-40B4-BE49-F238E27FC236}">
                <a16:creationId xmlns:a16="http://schemas.microsoft.com/office/drawing/2014/main" id="{287DEC08-1F81-4339-876C-3F1230F99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1053" y="8261351"/>
            <a:ext cx="247650" cy="266700"/>
          </a:xfrm>
          <a:prstGeom prst="rect">
            <a:avLst/>
          </a:prstGeom>
        </p:spPr>
      </p:pic>
      <p:grpSp>
        <p:nvGrpSpPr>
          <p:cNvPr id="10" name="Group 9">
            <a:extLst>
              <a:ext uri="{FF2B5EF4-FFF2-40B4-BE49-F238E27FC236}">
                <a16:creationId xmlns:a16="http://schemas.microsoft.com/office/drawing/2014/main" id="{358E1AC9-7319-49EB-9836-98317985DF35}"/>
              </a:ext>
            </a:extLst>
          </p:cNvPr>
          <p:cNvGrpSpPr/>
          <p:nvPr userDrawn="1"/>
        </p:nvGrpSpPr>
        <p:grpSpPr>
          <a:xfrm>
            <a:off x="1241530" y="8869744"/>
            <a:ext cx="1068804" cy="490158"/>
            <a:chOff x="1241530" y="8869744"/>
            <a:chExt cx="1068804" cy="490158"/>
          </a:xfrm>
        </p:grpSpPr>
        <p:pic>
          <p:nvPicPr>
            <p:cNvPr id="5" name="Picture 4">
              <a:extLst>
                <a:ext uri="{FF2B5EF4-FFF2-40B4-BE49-F238E27FC236}">
                  <a16:creationId xmlns:a16="http://schemas.microsoft.com/office/drawing/2014/main" id="{5584DCEE-F19B-4C5A-87C4-1DBE96E645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9" name="Picture 8">
              <a:extLst>
                <a:ext uri="{FF2B5EF4-FFF2-40B4-BE49-F238E27FC236}">
                  <a16:creationId xmlns:a16="http://schemas.microsoft.com/office/drawing/2014/main" id="{5912B13F-E928-4545-8DD0-BC5A11428A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36585" y="256238"/>
            <a:ext cx="2609216" cy="1848828"/>
          </a:xfrm>
          <a:prstGeom prst="rect">
            <a:avLst/>
          </a:prstGeom>
        </p:spPr>
      </p:pic>
      <p:sp>
        <p:nvSpPr>
          <p:cNvPr id="11" name="TextBox 10"/>
          <p:cNvSpPr txBox="1"/>
          <p:nvPr userDrawn="1"/>
        </p:nvSpPr>
        <p:spPr>
          <a:xfrm>
            <a:off x="6669024" y="792480"/>
            <a:ext cx="914400"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rtlCol="0">
            <a:noAutofit/>
          </a:bodyPr>
          <a:lstStyle/>
          <a:p>
            <a:pPr marL="0" marR="0" indent="0" algn="l" defTabSz="584200" rtl="0" eaLnBrk="1" latinLnBrk="0" hangingPunct="1">
              <a:lnSpc>
                <a:spcPct val="100000"/>
              </a:lnSpc>
              <a:spcBef>
                <a:spcPts val="0"/>
              </a:spcBef>
              <a:spcAft>
                <a:spcPts val="0"/>
              </a:spcAft>
              <a:buClrTx/>
              <a:buSzTx/>
              <a:buFontTx/>
              <a:buNone/>
              <a:tabLst/>
            </a:pPr>
            <a:endParaRPr lang="sl-SI" sz="44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12" name="Rectangle 11"/>
          <p:cNvSpPr/>
          <p:nvPr userDrawn="1"/>
        </p:nvSpPr>
        <p:spPr>
          <a:xfrm>
            <a:off x="5653833" y="1180652"/>
            <a:ext cx="8392757" cy="954107"/>
          </a:xfrm>
          <a:prstGeom prst="rect">
            <a:avLst/>
          </a:prstGeom>
        </p:spPr>
        <p:txBody>
          <a:bodyPr wrap="square">
            <a:spAutoFit/>
          </a:bodyPr>
          <a:lstStyle/>
          <a:p>
            <a:pPr marL="0" marR="0" indent="0" algn="l" defTabSz="584200" rtl="0" eaLnBrk="1" latinLnBrk="0" hangingPunct="1">
              <a:lnSpc>
                <a:spcPct val="100000"/>
              </a:lnSpc>
              <a:spcBef>
                <a:spcPts val="0"/>
              </a:spcBef>
              <a:spcAft>
                <a:spcPts val="0"/>
              </a:spcAft>
              <a:buClrTx/>
              <a:buSzTx/>
              <a:buFontTx/>
              <a:buNone/>
              <a:tabLst/>
            </a:pPr>
            <a:r>
              <a:rPr lang="sl-SI" sz="28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Arhiv Družboslovnih Podatkov</a:t>
            </a:r>
          </a:p>
          <a:p>
            <a:pPr marL="0" marR="0" indent="0" algn="l" defTabSz="584200" rtl="0" eaLnBrk="1" latinLnBrk="0" hangingPunct="1">
              <a:lnSpc>
                <a:spcPct val="100000"/>
              </a:lnSpc>
              <a:spcBef>
                <a:spcPts val="0"/>
              </a:spcBef>
              <a:spcAft>
                <a:spcPts val="0"/>
              </a:spcAft>
              <a:buClrTx/>
              <a:buSzTx/>
              <a:buFontTx/>
              <a:buNone/>
              <a:tabLst/>
            </a:pPr>
            <a:r>
              <a:rPr lang="sl-SI" sz="2800" b="0" i="0" u="none" strike="noStrike" cap="none" spc="0" baseline="0" dirty="0" err="1"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Slovenian</a:t>
            </a:r>
            <a:r>
              <a:rPr lang="sl-SI" sz="28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 Social Science Data </a:t>
            </a:r>
            <a:r>
              <a:rPr lang="sl-SI" sz="2800" b="0" i="0" u="none" strike="noStrike" cap="none" spc="0" baseline="0" dirty="0" err="1"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rPr>
              <a:t>Archives</a:t>
            </a:r>
            <a:endParaRPr lang="sl-SI" sz="2800" b="0" i="0" u="none" strike="noStrike" cap="none" spc="0" baseline="0" dirty="0" smtClean="0">
              <a:ln>
                <a:noFill/>
              </a:ln>
              <a:solidFill>
                <a:srgbClr val="FFFFFF"/>
              </a:solidFill>
              <a:uFillTx/>
              <a:latin typeface="Tahoma" panose="020B0604030504040204" pitchFamily="34" charset="0"/>
              <a:ea typeface="Tahoma" panose="020B0604030504040204" pitchFamily="34" charset="0"/>
              <a:cs typeface="Tahoma" panose="020B0604030504040204" pitchFamily="34" charset="0"/>
              <a:sym typeface="Helvetica"/>
            </a:endParaRPr>
          </a:p>
        </p:txBody>
      </p:sp>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75902" y="7143920"/>
            <a:ext cx="4925570" cy="2465154"/>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2461053" y="3232680"/>
            <a:ext cx="13953494" cy="1402821"/>
          </a:xfrm>
          <a:prstGeom prst="rect">
            <a:avLst/>
          </a:prstGeom>
        </p:spPr>
        <p:txBody>
          <a:bodyPr anchor="b"/>
          <a:lstStyle>
            <a:lvl1pPr marL="0" indent="0">
              <a:spcBef>
                <a:spcPts val="0"/>
              </a:spcBef>
              <a:buSzTx/>
              <a:buNone/>
              <a:defRPr sz="8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Title Text</a:t>
            </a:r>
          </a:p>
        </p:txBody>
      </p:sp>
      <p:sp>
        <p:nvSpPr>
          <p:cNvPr id="59" name="Body Level One"/>
          <p:cNvSpPr txBox="1">
            <a:spLocks noGrp="1"/>
          </p:cNvSpPr>
          <p:nvPr>
            <p:ph type="body" sz="quarter" idx="14" hasCustomPrompt="1"/>
          </p:nvPr>
        </p:nvSpPr>
        <p:spPr>
          <a:xfrm>
            <a:off x="2394860" y="5016501"/>
            <a:ext cx="6517946" cy="810155"/>
          </a:xfrm>
          <a:prstGeom prst="rect">
            <a:avLst/>
          </a:prstGeom>
        </p:spPr>
        <p:txBody>
          <a:bodyPr anchor="t"/>
          <a:lstStyle>
            <a:lvl1pPr marL="0" indent="0" defTabSz="403097">
              <a:spcBef>
                <a:spcPts val="0"/>
              </a:spcBef>
              <a:buSzTx/>
              <a:buNone/>
              <a:defRPr sz="414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sym typeface="Open Sans Light"/>
              </a:defRPr>
            </a:lvl1pPr>
          </a:lstStyle>
          <a:p>
            <a:r>
              <a:rPr lang="en-GB" noProof="0"/>
              <a:t>Subtitle Text</a:t>
            </a:r>
          </a:p>
        </p:txBody>
      </p:sp>
      <p:sp>
        <p:nvSpPr>
          <p:cNvPr id="60" name="Line"/>
          <p:cNvSpPr/>
          <p:nvPr/>
        </p:nvSpPr>
        <p:spPr>
          <a:xfrm>
            <a:off x="2546956" y="4682067"/>
            <a:ext cx="12699160"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1" name="Line"/>
          <p:cNvSpPr/>
          <p:nvPr/>
        </p:nvSpPr>
        <p:spPr>
          <a:xfrm>
            <a:off x="2546956" y="4682067"/>
            <a:ext cx="2068305"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lang="en-GB" sz="2200" noProof="0"/>
          </a:p>
        </p:txBody>
      </p:sp>
      <p:sp>
        <p:nvSpPr>
          <p:cNvPr id="62" name="cessda.eu"/>
          <p:cNvSpPr txBox="1"/>
          <p:nvPr/>
        </p:nvSpPr>
        <p:spPr>
          <a:xfrm>
            <a:off x="2946216" y="8189517"/>
            <a:ext cx="1213473"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solidFill>
                  <a:schemeClr val="tx1">
                    <a:lumMod val="65000"/>
                    <a:lumOff val="35000"/>
                  </a:schemeClr>
                </a:solidFill>
              </a:rPr>
              <a:t>cessda.eu</a:t>
            </a:r>
          </a:p>
        </p:txBody>
      </p:sp>
      <p:sp>
        <p:nvSpPr>
          <p:cNvPr id="63" name="@CESSDA_Data"/>
          <p:cNvSpPr txBox="1"/>
          <p:nvPr/>
        </p:nvSpPr>
        <p:spPr>
          <a:xfrm>
            <a:off x="5845801" y="8175179"/>
            <a:ext cx="1917192"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rPr lang="en-GB" sz="2000" noProof="0">
                <a:solidFill>
                  <a:schemeClr val="tx1">
                    <a:lumMod val="65000"/>
                    <a:lumOff val="35000"/>
                  </a:schemeClr>
                </a:solidFill>
              </a:rPr>
              <a:t>@CESSDA_Data</a:t>
            </a: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2394025" y="5981700"/>
            <a:ext cx="5429415" cy="520700"/>
          </a:xfrm>
          <a:prstGeom prst="rect">
            <a:avLst/>
          </a:prstGeom>
        </p:spPr>
        <p:txBody>
          <a:bodyPr>
            <a:normAutofit/>
          </a:bodyPr>
          <a:lstStyle>
            <a:lvl1pPr marL="0" indent="0">
              <a:buNone/>
              <a:defRPr sz="2000" i="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Name |  Affiliation </a:t>
            </a:r>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2410958" y="6908800"/>
            <a:ext cx="5429415" cy="520700"/>
          </a:xfrm>
          <a:prstGeom prst="rect">
            <a:avLst/>
          </a:prstGeom>
        </p:spPr>
        <p:txBody>
          <a:bodyPr>
            <a:normAutofit/>
          </a:bodyPr>
          <a:lstStyle>
            <a:lvl1pPr marL="0" indent="0">
              <a:buNone/>
              <a:defRPr sz="2000" i="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GB" noProof="0"/>
              <a:t>Date |  Event</a:t>
            </a:r>
          </a:p>
        </p:txBody>
      </p:sp>
      <p:pic>
        <p:nvPicPr>
          <p:cNvPr id="8" name="Picture 7">
            <a:extLst>
              <a:ext uri="{FF2B5EF4-FFF2-40B4-BE49-F238E27FC236}">
                <a16:creationId xmlns:a16="http://schemas.microsoft.com/office/drawing/2014/main" id="{287DEC08-1F81-4339-876C-3F1230F99A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1053" y="8261351"/>
            <a:ext cx="247650" cy="266700"/>
          </a:xfrm>
          <a:prstGeom prst="rect">
            <a:avLst/>
          </a:prstGeom>
        </p:spPr>
      </p:pic>
      <p:pic>
        <p:nvPicPr>
          <p:cNvPr id="15" name="Picture 14">
            <a:extLst>
              <a:ext uri="{FF2B5EF4-FFF2-40B4-BE49-F238E27FC236}">
                <a16:creationId xmlns:a16="http://schemas.microsoft.com/office/drawing/2014/main" id="{403D95B7-25C2-4857-AD65-2ECBA44D5B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5665" y="8058696"/>
            <a:ext cx="757121" cy="757121"/>
          </a:xfrm>
          <a:prstGeom prst="rect">
            <a:avLst/>
          </a:prstGeom>
        </p:spPr>
      </p:pic>
      <p:pic>
        <p:nvPicPr>
          <p:cNvPr id="5" name="Picture 4">
            <a:extLst>
              <a:ext uri="{FF2B5EF4-FFF2-40B4-BE49-F238E27FC236}">
                <a16:creationId xmlns:a16="http://schemas.microsoft.com/office/drawing/2014/main" id="{AB29422E-78C7-4D95-B2B0-ED09A1BEB8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570437" y="647225"/>
            <a:ext cx="2844110" cy="779276"/>
          </a:xfrm>
          <a:prstGeom prst="rect">
            <a:avLst/>
          </a:prstGeom>
        </p:spPr>
      </p:pic>
      <p:grpSp>
        <p:nvGrpSpPr>
          <p:cNvPr id="17" name="Group 16">
            <a:extLst>
              <a:ext uri="{FF2B5EF4-FFF2-40B4-BE49-F238E27FC236}">
                <a16:creationId xmlns:a16="http://schemas.microsoft.com/office/drawing/2014/main" id="{599E0CF2-C829-48CF-BC41-79A6C1B8E508}"/>
              </a:ext>
            </a:extLst>
          </p:cNvPr>
          <p:cNvGrpSpPr/>
          <p:nvPr userDrawn="1"/>
        </p:nvGrpSpPr>
        <p:grpSpPr>
          <a:xfrm>
            <a:off x="1241530" y="8869744"/>
            <a:ext cx="1068804" cy="490158"/>
            <a:chOff x="1241530" y="8869744"/>
            <a:chExt cx="1068804" cy="490158"/>
          </a:xfrm>
        </p:grpSpPr>
        <p:pic>
          <p:nvPicPr>
            <p:cNvPr id="18" name="Picture 17">
              <a:extLst>
                <a:ext uri="{FF2B5EF4-FFF2-40B4-BE49-F238E27FC236}">
                  <a16:creationId xmlns:a16="http://schemas.microsoft.com/office/drawing/2014/main" id="{0AB00F47-CE91-4CBC-9BCC-716C4A1BC8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19" name="Picture 18">
              <a:extLst>
                <a:ext uri="{FF2B5EF4-FFF2-40B4-BE49-F238E27FC236}">
                  <a16:creationId xmlns:a16="http://schemas.microsoft.com/office/drawing/2014/main" id="{265F21F2-1AE0-4DE3-A564-69DA87DBC31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spTree>
    <p:extLst>
      <p:ext uri="{BB962C8B-B14F-4D97-AF65-F5344CB8AC3E}">
        <p14:creationId xmlns:p14="http://schemas.microsoft.com/office/powerpoint/2010/main" val="1552068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5" name="Body Level One…"/>
          <p:cNvSpPr txBox="1">
            <a:spLocks noGrp="1"/>
          </p:cNvSpPr>
          <p:nvPr>
            <p:ph type="body" idx="1"/>
          </p:nvPr>
        </p:nvSpPr>
        <p:spPr>
          <a:xfrm>
            <a:off x="908781" y="2496211"/>
            <a:ext cx="14716508" cy="4998906"/>
          </a:xfrm>
          <a:prstGeom prst="rect">
            <a:avLst/>
          </a:prstGeom>
        </p:spPr>
        <p:txBody>
          <a:bodyPr/>
          <a:lstStyle>
            <a:lvl1pPr marL="584200" indent="-584200">
              <a:buSzPct val="73000"/>
              <a:buBlip>
                <a:blip r:embed="rId3"/>
              </a:buBlip>
              <a:defRPr>
                <a:latin typeface="Tahoma" panose="020B0604030504040204" pitchFamily="34" charset="0"/>
                <a:ea typeface="Tahoma" panose="020B0604030504040204" pitchFamily="34" charset="0"/>
                <a:cs typeface="Tahoma" panose="020B0604030504040204" pitchFamily="34" charset="0"/>
              </a:defRPr>
            </a:lvl1pPr>
            <a:lvl2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2pPr>
            <a:lvl3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3pPr>
            <a:lvl4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4pPr>
            <a:lvl5pPr>
              <a:buSzPct val="50000"/>
              <a:buBlip>
                <a:blip r:embed="rId3"/>
              </a:buBlip>
              <a:defRPr>
                <a:latin typeface="Tahoma" panose="020B0604030504040204" pitchFamily="34" charset="0"/>
                <a:ea typeface="Tahoma" panose="020B0604030504040204" pitchFamily="34" charset="0"/>
                <a:cs typeface="Tahom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16" name="Rectangle"/>
          <p:cNvSpPr/>
          <p:nvPr/>
        </p:nvSpPr>
        <p:spPr>
          <a:xfrm>
            <a:off x="-1" y="885495"/>
            <a:ext cx="595950" cy="997079"/>
          </a:xfrm>
          <a:prstGeom prst="rect">
            <a:avLst/>
          </a:prstGeom>
          <a:solidFill>
            <a:srgbClr val="6A6C77"/>
          </a:solidFill>
          <a:ln w="12700">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17" name="Line"/>
          <p:cNvSpPr/>
          <p:nvPr/>
        </p:nvSpPr>
        <p:spPr>
          <a:xfrm>
            <a:off x="1714974" y="9119886"/>
            <a:ext cx="13910316" cy="1"/>
          </a:xfrm>
          <a:prstGeom prst="line">
            <a:avLst/>
          </a:prstGeom>
          <a:ln w="25400">
            <a:solidFill>
              <a:srgbClr val="98C5E8"/>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8" name="Slide Number">
            <a:extLst>
              <a:ext uri="{FF2B5EF4-FFF2-40B4-BE49-F238E27FC236}">
                <a16:creationId xmlns:a16="http://schemas.microsoft.com/office/drawing/2014/main" id="{5C7323E1-68AA-F44D-A64A-BA4B606E8F80}"/>
              </a:ext>
            </a:extLst>
          </p:cNvPr>
          <p:cNvSpPr txBox="1">
            <a:spLocks noGrp="1"/>
          </p:cNvSpPr>
          <p:nvPr>
            <p:ph type="sldNum" sz="quarter" idx="2"/>
          </p:nvPr>
        </p:nvSpPr>
        <p:spPr>
          <a:xfrm>
            <a:off x="15979978" y="8957733"/>
            <a:ext cx="606477" cy="324306"/>
          </a:xfrm>
          <a:prstGeom prst="rect">
            <a:avLst/>
          </a:prstGeom>
        </p:spPr>
        <p:txBody>
          <a:bodyPr/>
          <a:lstStyle>
            <a:lvl1pPr>
              <a:defRPr sz="1200">
                <a:solidFill>
                  <a:srgbClr val="98C5E8"/>
                </a:solidFill>
              </a:defRPr>
            </a:lvl1pPr>
          </a:lstStyle>
          <a:p>
            <a:fld id="{86CB4B4D-7CA3-9044-876B-883B54F8677D}" type="slidenum">
              <a:rPr lang="it-IT" smtClean="0"/>
              <a:pPr/>
              <a:t>‹#›</a:t>
            </a:fld>
            <a:endParaRPr lang="it-IT" dirty="0"/>
          </a:p>
        </p:txBody>
      </p:sp>
      <p:sp>
        <p:nvSpPr>
          <p:cNvPr id="9" name="Title Text">
            <a:extLst>
              <a:ext uri="{FF2B5EF4-FFF2-40B4-BE49-F238E27FC236}">
                <a16:creationId xmlns:a16="http://schemas.microsoft.com/office/drawing/2014/main" id="{94E0C260-697D-8741-AF6F-EFA2BE5C49FF}"/>
              </a:ext>
            </a:extLst>
          </p:cNvPr>
          <p:cNvSpPr txBox="1">
            <a:spLocks noGrp="1"/>
          </p:cNvSpPr>
          <p:nvPr>
            <p:ph type="title"/>
          </p:nvPr>
        </p:nvSpPr>
        <p:spPr>
          <a:xfrm>
            <a:off x="908781" y="885495"/>
            <a:ext cx="14716508" cy="997079"/>
          </a:xfrm>
          <a:prstGeom prst="rect">
            <a:avLst/>
          </a:prstGeom>
        </p:spPr>
        <p:txBody>
          <a:bodyPr>
            <a:normAutofit/>
          </a:bodyPr>
          <a:lstStyle>
            <a:lvl1pPr>
              <a:defRPr sz="5800">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dirty="0"/>
          </a:p>
        </p:txBody>
      </p:sp>
      <p:pic>
        <p:nvPicPr>
          <p:cNvPr id="3" name="Picture 2">
            <a:extLst>
              <a:ext uri="{FF2B5EF4-FFF2-40B4-BE49-F238E27FC236}">
                <a16:creationId xmlns:a16="http://schemas.microsoft.com/office/drawing/2014/main" id="{A79EB277-9E0A-4830-B351-30766B553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980" y="9191482"/>
            <a:ext cx="1511602" cy="41417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Line">
            <a:extLst>
              <a:ext uri="{FF2B5EF4-FFF2-40B4-BE49-F238E27FC236}">
                <a16:creationId xmlns:a16="http://schemas.microsoft.com/office/drawing/2014/main" id="{F36FD28B-4732-9D43-AF88-09E0C40A2E2B}"/>
              </a:ext>
            </a:extLst>
          </p:cNvPr>
          <p:cNvSpPr/>
          <p:nvPr userDrawn="1"/>
        </p:nvSpPr>
        <p:spPr>
          <a:xfrm>
            <a:off x="2546956" y="4682067"/>
            <a:ext cx="12699160" cy="1"/>
          </a:xfrm>
          <a:prstGeom prst="line">
            <a:avLst/>
          </a:prstGeom>
          <a:ln w="25400">
            <a:solidFill>
              <a:srgbClr val="6A6C77"/>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14" name="Line">
            <a:extLst>
              <a:ext uri="{FF2B5EF4-FFF2-40B4-BE49-F238E27FC236}">
                <a16:creationId xmlns:a16="http://schemas.microsoft.com/office/drawing/2014/main" id="{00692688-3221-6B44-AA39-6ED724A6C7FF}"/>
              </a:ext>
            </a:extLst>
          </p:cNvPr>
          <p:cNvSpPr/>
          <p:nvPr userDrawn="1"/>
        </p:nvSpPr>
        <p:spPr>
          <a:xfrm>
            <a:off x="2546956" y="4682067"/>
            <a:ext cx="2068305" cy="1"/>
          </a:xfrm>
          <a:prstGeom prst="line">
            <a:avLst/>
          </a:prstGeom>
          <a:ln w="88900">
            <a:solidFill>
              <a:srgbClr val="B7D2EB"/>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sz="2200"/>
          </a:p>
        </p:txBody>
      </p:sp>
      <p:sp>
        <p:nvSpPr>
          <p:cNvPr id="8" name="Text Placeholder 7">
            <a:extLst>
              <a:ext uri="{FF2B5EF4-FFF2-40B4-BE49-F238E27FC236}">
                <a16:creationId xmlns:a16="http://schemas.microsoft.com/office/drawing/2014/main" id="{5A8F8198-6A16-854C-8206-0BC7D2F0CC2C}"/>
              </a:ext>
            </a:extLst>
          </p:cNvPr>
          <p:cNvSpPr>
            <a:spLocks noGrp="1"/>
          </p:cNvSpPr>
          <p:nvPr>
            <p:ph type="body" sz="quarter" idx="10" hasCustomPrompt="1"/>
          </p:nvPr>
        </p:nvSpPr>
        <p:spPr>
          <a:xfrm>
            <a:off x="2546428" y="3467100"/>
            <a:ext cx="12700388" cy="1214438"/>
          </a:xfrm>
          <a:prstGeom prst="rect">
            <a:avLst/>
          </a:prstGeom>
        </p:spPr>
        <p:txBody>
          <a:bodyPr>
            <a:noAutofit/>
          </a:bodyPr>
          <a:lstStyle>
            <a:lvl1pPr marL="0" indent="0">
              <a:buNone/>
              <a:defRPr sz="8000">
                <a:latin typeface="Tahoma" panose="020B0604030504040204" pitchFamily="34" charset="0"/>
                <a:ea typeface="Tahoma" panose="020B0604030504040204" pitchFamily="34" charset="0"/>
                <a:cs typeface="Tahoma" panose="020B0604030504040204" pitchFamily="34" charset="0"/>
              </a:defRPr>
            </a:lvl1pPr>
            <a:lvl2pPr marL="444500" indent="0">
              <a:buNone/>
              <a:defRPr/>
            </a:lvl2pPr>
          </a:lstStyle>
          <a:p>
            <a:pPr lvl="0"/>
            <a:r>
              <a:rPr lang="en-US" dirty="0"/>
              <a:t>Add thank you</a:t>
            </a:r>
          </a:p>
        </p:txBody>
      </p:sp>
      <p:sp>
        <p:nvSpPr>
          <p:cNvPr id="15" name="Text Placeholder 14">
            <a:extLst>
              <a:ext uri="{FF2B5EF4-FFF2-40B4-BE49-F238E27FC236}">
                <a16:creationId xmlns:a16="http://schemas.microsoft.com/office/drawing/2014/main" id="{5F47BF14-C4B7-DE4F-9844-F4446785C952}"/>
              </a:ext>
            </a:extLst>
          </p:cNvPr>
          <p:cNvSpPr>
            <a:spLocks noGrp="1"/>
          </p:cNvSpPr>
          <p:nvPr>
            <p:ph type="body" sz="quarter" idx="11" hasCustomPrompt="1"/>
          </p:nvPr>
        </p:nvSpPr>
        <p:spPr>
          <a:xfrm>
            <a:off x="6705804" y="5346700"/>
            <a:ext cx="8540310" cy="800100"/>
          </a:xfrm>
          <a:prstGeom prst="rect">
            <a:avLst/>
          </a:prstGeom>
        </p:spPr>
        <p:txBody>
          <a:bodyPr>
            <a:normAutofit/>
          </a:bodyPr>
          <a:lstStyle>
            <a:lvl1pPr marL="0" indent="0">
              <a:buNone/>
              <a:defRPr sz="2000" i="1">
                <a:latin typeface="Tahoma" panose="020B0604030504040204" pitchFamily="34" charset="0"/>
                <a:ea typeface="Tahoma" panose="020B0604030504040204" pitchFamily="34" charset="0"/>
                <a:cs typeface="Tahoma" panose="020B0604030504040204" pitchFamily="34" charset="0"/>
              </a:defRPr>
            </a:lvl1pPr>
          </a:lstStyle>
          <a:p>
            <a:r>
              <a:rPr lang="nb-NO" dirty="0" err="1"/>
              <a:t>firstname.surname@cessda.eu</a:t>
            </a:r>
            <a:endParaRPr lang="nb-NO" dirty="0"/>
          </a:p>
        </p:txBody>
      </p:sp>
      <p:grpSp>
        <p:nvGrpSpPr>
          <p:cNvPr id="11" name="Group 10">
            <a:extLst>
              <a:ext uri="{FF2B5EF4-FFF2-40B4-BE49-F238E27FC236}">
                <a16:creationId xmlns:a16="http://schemas.microsoft.com/office/drawing/2014/main" id="{43F0297B-E1DD-4E89-85B8-43348A4B0790}"/>
              </a:ext>
            </a:extLst>
          </p:cNvPr>
          <p:cNvGrpSpPr/>
          <p:nvPr userDrawn="1"/>
        </p:nvGrpSpPr>
        <p:grpSpPr>
          <a:xfrm>
            <a:off x="1241530" y="8869744"/>
            <a:ext cx="1068804" cy="490158"/>
            <a:chOff x="1241530" y="8869744"/>
            <a:chExt cx="1068804" cy="490158"/>
          </a:xfrm>
        </p:grpSpPr>
        <p:pic>
          <p:nvPicPr>
            <p:cNvPr id="12" name="Picture 11">
              <a:extLst>
                <a:ext uri="{FF2B5EF4-FFF2-40B4-BE49-F238E27FC236}">
                  <a16:creationId xmlns:a16="http://schemas.microsoft.com/office/drawing/2014/main" id="{036CD7F6-661F-41BF-BC67-51E83F5DA3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0176" y="8869744"/>
              <a:ext cx="490158" cy="490158"/>
            </a:xfrm>
            <a:prstGeom prst="rect">
              <a:avLst/>
            </a:prstGeom>
          </p:spPr>
        </p:pic>
        <p:pic>
          <p:nvPicPr>
            <p:cNvPr id="16" name="Picture 15">
              <a:extLst>
                <a:ext uri="{FF2B5EF4-FFF2-40B4-BE49-F238E27FC236}">
                  <a16:creationId xmlns:a16="http://schemas.microsoft.com/office/drawing/2014/main" id="{62124E88-12A1-47AB-B3FB-AF07AAEFF9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1530" y="8869744"/>
              <a:ext cx="490158" cy="490158"/>
            </a:xfrm>
            <a:prstGeom prst="rect">
              <a:avLst/>
            </a:prstGeom>
          </p:spPr>
        </p:pic>
      </p:grpSp>
    </p:spTree>
    <p:extLst>
      <p:ext uri="{BB962C8B-B14F-4D97-AF65-F5344CB8AC3E}">
        <p14:creationId xmlns:p14="http://schemas.microsoft.com/office/powerpoint/2010/main" val="32461047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6A6C77"/>
              </a:buClr>
              <a:buSzPts val="1800"/>
              <a:buNone/>
              <a:defRPr/>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sp>
        <p:nvSpPr>
          <p:cNvPr id="34" name="Google Shape;34;p13"/>
          <p:cNvSpPr txBox="1">
            <a:spLocks noGrp="1"/>
          </p:cNvSpPr>
          <p:nvPr>
            <p:ph type="body" idx="1"/>
          </p:nvPr>
        </p:nvSpPr>
        <p:spPr>
          <a:xfrm>
            <a:off x="1192213" y="2597150"/>
            <a:ext cx="14955837" cy="6188075"/>
          </a:xfrm>
          <a:prstGeom prst="rect">
            <a:avLst/>
          </a:prstGeom>
          <a:noFill/>
          <a:ln>
            <a:noFill/>
          </a:ln>
        </p:spPr>
        <p:txBody>
          <a:bodyPr spcFirstLastPara="1" wrap="square" lIns="91425" tIns="45700" rIns="91425" bIns="45700" anchor="t" anchorCtr="0">
            <a:normAutofit/>
          </a:bodyPr>
          <a:lstStyle>
            <a:lvl1pPr marL="457200" lvl="0" indent="-394335" algn="l">
              <a:lnSpc>
                <a:spcPct val="100000"/>
              </a:lnSpc>
              <a:spcBef>
                <a:spcPts val="600"/>
              </a:spcBef>
              <a:spcAft>
                <a:spcPts val="0"/>
              </a:spcAft>
              <a:buClr>
                <a:srgbClr val="6A6C76"/>
              </a:buClr>
              <a:buSzPts val="2610"/>
              <a:buChar char="•"/>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35" name="Google Shape;35;p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endParaRPr/>
          </a:p>
        </p:txBody>
      </p:sp>
      <p:sp>
        <p:nvSpPr>
          <p:cNvPr id="36" name="Google Shape;36;p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endParaRPr/>
          </a:p>
        </p:txBody>
      </p:sp>
      <p:sp>
        <p:nvSpPr>
          <p:cNvPr id="37" name="Google Shape;37;p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de-AT"/>
              <a:t>‹#›</a:t>
            </a:fld>
            <a:endParaRPr/>
          </a:p>
        </p:txBody>
      </p:sp>
    </p:spTree>
    <p:extLst>
      <p:ext uri="{BB962C8B-B14F-4D97-AF65-F5344CB8AC3E}">
        <p14:creationId xmlns:p14="http://schemas.microsoft.com/office/powerpoint/2010/main" val="2540472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39" y="254000"/>
            <a:ext cx="14800185"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lang="en-GB" noProof="0"/>
              <a:t>Title Text</a:t>
            </a:r>
          </a:p>
        </p:txBody>
      </p:sp>
      <p:sp>
        <p:nvSpPr>
          <p:cNvPr id="3" name="Text Placeholder 2">
            <a:extLst>
              <a:ext uri="{FF2B5EF4-FFF2-40B4-BE49-F238E27FC236}">
                <a16:creationId xmlns:a16="http://schemas.microsoft.com/office/drawing/2014/main" id="{A48F344C-268C-4A0A-BDA3-2228A9F77DF0}"/>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sldLayoutIdLst>
    <p:sldLayoutId id="2147483653" r:id="rId1"/>
    <p:sldLayoutId id="2147483666" r:id="rId2"/>
    <p:sldLayoutId id="2147483658" r:id="rId3"/>
    <p:sldLayoutId id="2147483665" r:id="rId4"/>
    <p:sldLayoutId id="2147483667" r:id="rId5"/>
  </p:sldLayoutIdLst>
  <p:transition spd="med"/>
  <p:hf hdr="0" ftr="0" dt="0"/>
  <p:txStyles>
    <p:titleStyle>
      <a:lvl1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2pPr>
      <a:lvl3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3pPr>
      <a:lvl4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4pPr>
      <a:lvl5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5pPr>
      <a:lvl6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6pPr>
      <a:lvl7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7pPr>
      <a:lvl8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8pPr>
      <a:lvl9pPr marL="0" marR="0" indent="0" algn="l"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6A6C77"/>
          </a:solidFill>
          <a:uFillTx/>
          <a:latin typeface="+mj-lt"/>
          <a:ea typeface="+mj-ea"/>
          <a:cs typeface="+mj-cs"/>
          <a:sym typeface="Helvetica"/>
        </a:defRPr>
      </a:lvl9pPr>
    </p:titleStyle>
    <p:bodyStyle>
      <a:lvl1pPr marL="444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8890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2pPr>
      <a:lvl3pPr marL="1333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3pPr>
      <a:lvl4pPr marL="17780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4pPr>
      <a:lvl5pPr marL="2222500" marR="0" indent="-288000" algn="l" defTabSz="584200" rtl="0" eaLnBrk="1" latinLnBrk="0" hangingPunct="1">
        <a:lnSpc>
          <a:spcPct val="100000"/>
        </a:lnSpc>
        <a:spcBef>
          <a:spcPts val="600"/>
        </a:spcBef>
        <a:spcAft>
          <a:spcPts val="0"/>
        </a:spcAft>
        <a:buClrTx/>
        <a:buSzPct val="145000"/>
        <a:buFontTx/>
        <a:buChar char="•"/>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5pPr>
      <a:lvl6pPr marL="2667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6pPr>
      <a:lvl7pPr marL="3111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7pPr>
      <a:lvl8pPr marL="3556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8pPr>
      <a:lvl9pPr marL="4000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9pPr>
    </p:bodyStyle>
    <p:otherStyle>
      <a:lvl1pPr marL="0" marR="0" indent="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naging-qualitative-data.org/modules/4/b/" TargetMode="External"/><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hyperlink" Target="https://items.ssrc.org/author/sebastian-karcher/" TargetMode="External"/><Relationship Id="rId4" Type="http://schemas.openxmlformats.org/officeDocument/2006/relationships/hyperlink" Target="https://items.ssrc.org/author/diana-kapiszewsk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qdasoftware.org/products-project-exchange/" TargetMode="Externa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 TargetMode="External"/><Relationship Id="rId7" Type="http://schemas.openxmlformats.org/officeDocument/2006/relationships/hyperlink" Target="https://doi.org/10.5281/zenodo.3332807" TargetMode="External"/><Relationship Id="rId2" Type="http://schemas.openxmlformats.org/officeDocument/2006/relationships/hyperlink" Target="https://www.rd-alliance.org/wg-data-citation-making-dynamic-data-citable.html" TargetMode="Externa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dmeg.cessda.eu/Data-Management-Expert-Guide/3.-Process/Data-authenticity"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dmeg.cessda.eu/Data-Management-Expert-Guide/4.-Store/Storag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defuse.ca/checksums.htm#checksum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meg.cessda.eu/Data-Management-Expert-Guide/2.-Organise-Document/Designing-a-data-file-structur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dwbproject.org/events/tc4.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fosteropenscience.eu/learning/assessing-the-fairness-of-data/#/id/5c52e8cf0d3def29462d8cb5"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007/978-3-319-93227-9"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7898/ADP_POPIS11P_V1" TargetMode="External"/><Relationship Id="rId2" Type="http://schemas.openxmlformats.org/officeDocument/2006/relationships/hyperlink" Target="https://doi.org/10.1007/978-3-319-93227-9"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gss.norc.org/documents/codebook/gss_codebook.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meg.cessda.eu/Data-Management-Expert-Guide/3.-Process/Quantitative-coding" TargetMode="External"/><Relationship Id="rId2" Type="http://schemas.openxmlformats.org/officeDocument/2006/relationships/hyperlink" Target="https://dmeg.cessda.eu/"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ukdataservice.ac.uk/about/research-and-development/past-projects/qamydata/" TargetMode="External"/><Relationship Id="rId2" Type="http://schemas.openxmlformats.org/officeDocument/2006/relationships/hyperlink" Target="http://dataverse.org/" TargetMode="Externa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github.com/scholarsportal/Dataverse-Data-Curation-Tool" TargetMode="External"/><Relationship Id="rId4" Type="http://schemas.openxmlformats.org/officeDocument/2006/relationships/hyperlink" Target="https://openrefin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meg.cessda.eu/" TargetMode="External"/><Relationship Id="rId2" Type="http://schemas.openxmlformats.org/officeDocument/2006/relationships/hyperlink" Target="https://dmeg.cessda.eu/Data-Management-Expert-Guide/3.-Process/Quantitative-coding#collapse3740" TargetMode="External"/><Relationship Id="rId1" Type="http://schemas.openxmlformats.org/officeDocument/2006/relationships/slideLayout" Target="../slideLayouts/slideLayout3.xml"/><Relationship Id="rId4" Type="http://schemas.openxmlformats.org/officeDocument/2006/relationships/hyperlink" Target="https://dmeg.cessda.eu/Data-Management-Expert-Guide/3.-Process/Quantitative-cod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icpsr.umich.edu/web/pages/deposit/guide/index.htm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adp.fdv.uni-lj.si/seeds_workshop2_lj2016/presentations/SPSS%20and%20Stata%20commands%20v3.docx"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29173/iq983"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ec.europa.eu/eurostat/web/quality/quality-monitoring/quality-reporting"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hyperlink" Target="https://ec.europa.eu/eurostat/documents/3859598/5901513/KS-RA-07-006-EN.PDF.pdf/71481ffb-771a-489b-a749-1a055c0247d4?t=141478137800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urveycodings.org/articles/home" TargetMode="External"/><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17898/ADP_HDS47_V1" TargetMode="External"/><Relationship Id="rId3" Type="http://schemas.openxmlformats.org/officeDocument/2006/relationships/hyperlink" Target="https://www.geonames.org/" TargetMode="External"/><Relationship Id="rId7"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historyofwork.iisg.nl/" TargetMode="Externa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hyperlink" Target="http://www.gesis.org/unser-angebot/daten-analysieren/amtliche-mikrodaten/european-microdata/eu-silc/" TargetMode="External"/><Relationship Id="rId2" Type="http://schemas.openxmlformats.org/officeDocument/2006/relationships/hyperlink" Target="https://www.gesis.org/en/missy/materials/EU-SILC/tools/datahandling" TargetMode="Externa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hyperlink" Target="http://ekharrison.weebly.com/european-socio-economic-classification-esec.html"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www.gesis.org/en/missy/materials/EU-SILC/tools/datahandling"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items.ssrc.org/parameters/not-fade-away-social-science-research-in-the-digital-era/" TargetMode="External"/><Relationship Id="rId3" Type="http://schemas.openxmlformats.org/officeDocument/2006/relationships/image" Target="../media/image19.png"/><Relationship Id="rId7" Type="http://schemas.openxmlformats.org/officeDocument/2006/relationships/hyperlink" Target="https://items.ssrc.org/author/christine-l-borgman/"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items.ssrc.org/from-our-programs/managing-qualitative-social-science-data-qdr-and-ssrc-release-online-course/" TargetMode="External"/><Relationship Id="rId5" Type="http://schemas.openxmlformats.org/officeDocument/2006/relationships/hyperlink" Target="https://items.ssrc.org/author/sebastian-karcher/" TargetMode="External"/><Relationship Id="rId4" Type="http://schemas.openxmlformats.org/officeDocument/2006/relationships/hyperlink" Target="https://items.ssrc.org/author/diana-kapiszewski/"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adp.fdv.uni-lj.si/seeds_workshop2_lj2016/presentations/SEEDS_WS2_KUULA_AIP_hands-on.pdf" TargetMode="External"/><Relationship Id="rId2" Type="http://schemas.openxmlformats.org/officeDocument/2006/relationships/hyperlink" Target="https://www.adp.fdv.uni-lj.si/seeds_workshop2_lj2016/presentations/SEEDS_WS2_KUULA_AIP_qualitative.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meg.cessda.eu/Data-Management-Expert-Guide/5.-Protect/Anonymisa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amnesia.openaire.eu/download.html" TargetMode="External"/><Relationship Id="rId3" Type="http://schemas.openxmlformats.org/officeDocument/2006/relationships/hyperlink" Target="https://cran.r-project.org/web/packages/sdcMicro/sdcMicro.pdf" TargetMode="External"/><Relationship Id="rId7" Type="http://schemas.openxmlformats.org/officeDocument/2006/relationships/hyperlink" Target="https://www.ukdataservice.ac.uk/about-us/our-rd/qamydata.aspx" TargetMode="External"/><Relationship Id="rId12" Type="http://schemas.openxmlformats.org/officeDocument/2006/relationships/hyperlink" Target="https://doi.org/10.5281/ZENODO.725295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sdcpractice.readthedocs.io/en/latest/SDC_intro.html" TargetMode="External"/><Relationship Id="rId11" Type="http://schemas.openxmlformats.org/officeDocument/2006/relationships/hyperlink" Target="http://arx.deidentifier.org/" TargetMode="External"/><Relationship Id="rId5" Type="http://schemas.openxmlformats.org/officeDocument/2006/relationships/hyperlink" Target="https://cran.r-project.org/web/packages/sdcMicro/vignettes/sdc_guidelines.pdf" TargetMode="External"/><Relationship Id="rId10" Type="http://schemas.openxmlformats.org/officeDocument/2006/relationships/hyperlink" Target="http://neon.vb.cbs.nl/casc/mu.htm" TargetMode="External"/><Relationship Id="rId4" Type="http://schemas.openxmlformats.org/officeDocument/2006/relationships/hyperlink" Target="https://cran.r-project.org/web/packages/sdcMicro/vignettes/sdcMicro.html" TargetMode="External"/><Relationship Id="rId9" Type="http://schemas.openxmlformats.org/officeDocument/2006/relationships/hyperlink" Target="https://amnesia.openaire.eu/about-documentation.html"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managing-qualitative-data.org/modules/3/b/#de-identifying-data"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mailto:Janez.Stebe@FDV.Uni-Lj.S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5497/RDA0005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uides.library.harvard.edu/zotero_archival_research"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doi.org/10.5281/zenodo.3233986"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38/s41597-022-01805-5"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EE8CF5-9502-4E76-9976-9A6525C3B387}"/>
              </a:ext>
            </a:extLst>
          </p:cNvPr>
          <p:cNvSpPr>
            <a:spLocks noGrp="1"/>
          </p:cNvSpPr>
          <p:nvPr>
            <p:ph type="body" sz="quarter" idx="13"/>
          </p:nvPr>
        </p:nvSpPr>
        <p:spPr/>
        <p:txBody>
          <a:bodyPr>
            <a:noAutofit/>
          </a:bodyPr>
          <a:lstStyle/>
          <a:p>
            <a:r>
              <a:rPr lang="en-GB" sz="5000" noProof="0" dirty="0" smtClean="0"/>
              <a:t>Applying </a:t>
            </a:r>
            <a:r>
              <a:rPr lang="en-GB" sz="5000" noProof="0" dirty="0"/>
              <a:t>FAIR data principles in social sciences</a:t>
            </a:r>
          </a:p>
        </p:txBody>
      </p:sp>
      <p:sp>
        <p:nvSpPr>
          <p:cNvPr id="13" name="Text Placeholder 12">
            <a:extLst>
              <a:ext uri="{FF2B5EF4-FFF2-40B4-BE49-F238E27FC236}">
                <a16:creationId xmlns:a16="http://schemas.microsoft.com/office/drawing/2014/main" id="{B27E549C-058E-4A94-AE7D-59BFFA3BF9D9}"/>
              </a:ext>
            </a:extLst>
          </p:cNvPr>
          <p:cNvSpPr>
            <a:spLocks noGrp="1"/>
          </p:cNvSpPr>
          <p:nvPr>
            <p:ph type="body" sz="quarter" idx="14"/>
          </p:nvPr>
        </p:nvSpPr>
        <p:spPr>
          <a:xfrm>
            <a:off x="2394860" y="5016501"/>
            <a:ext cx="12150196" cy="810155"/>
          </a:xfrm>
        </p:spPr>
        <p:txBody>
          <a:bodyPr>
            <a:normAutofit/>
          </a:bodyPr>
          <a:lstStyle/>
          <a:p>
            <a:r>
              <a:rPr lang="en-GB" noProof="0" dirty="0" smtClean="0"/>
              <a:t>Part 1 – Data processing</a:t>
            </a:r>
            <a:endParaRPr lang="en-GB" noProof="0" dirty="0"/>
          </a:p>
        </p:txBody>
      </p:sp>
      <p:sp>
        <p:nvSpPr>
          <p:cNvPr id="14" name="Text Placeholder 13">
            <a:extLst>
              <a:ext uri="{FF2B5EF4-FFF2-40B4-BE49-F238E27FC236}">
                <a16:creationId xmlns:a16="http://schemas.microsoft.com/office/drawing/2014/main" id="{F44B310E-6454-4954-B153-A8DC14C0B57D}"/>
              </a:ext>
            </a:extLst>
          </p:cNvPr>
          <p:cNvSpPr>
            <a:spLocks noGrp="1"/>
          </p:cNvSpPr>
          <p:nvPr>
            <p:ph type="body" sz="quarter" idx="15"/>
          </p:nvPr>
        </p:nvSpPr>
        <p:spPr/>
        <p:txBody>
          <a:bodyPr/>
          <a:lstStyle/>
          <a:p>
            <a:r>
              <a:rPr lang="en-GB" noProof="0" dirty="0" smtClean="0"/>
              <a:t>Janez Štebe (ADP/UL/CESSDA)</a:t>
            </a:r>
            <a:endParaRPr lang="en-GB" noProof="0" dirty="0"/>
          </a:p>
        </p:txBody>
      </p:sp>
      <p:sp>
        <p:nvSpPr>
          <p:cNvPr id="15" name="Text Placeholder 14">
            <a:extLst>
              <a:ext uri="{FF2B5EF4-FFF2-40B4-BE49-F238E27FC236}">
                <a16:creationId xmlns:a16="http://schemas.microsoft.com/office/drawing/2014/main" id="{8C3D2373-9B72-4A86-A44A-5459BF81F23D}"/>
              </a:ext>
            </a:extLst>
          </p:cNvPr>
          <p:cNvSpPr>
            <a:spLocks noGrp="1"/>
          </p:cNvSpPr>
          <p:nvPr>
            <p:ph type="body" sz="quarter" idx="16"/>
          </p:nvPr>
        </p:nvSpPr>
        <p:spPr>
          <a:xfrm>
            <a:off x="2410958" y="6908800"/>
            <a:ext cx="11695007" cy="520700"/>
          </a:xfrm>
        </p:spPr>
        <p:txBody>
          <a:bodyPr>
            <a:normAutofit/>
          </a:bodyPr>
          <a:lstStyle/>
          <a:p>
            <a:r>
              <a:rPr lang="sl-SI" noProof="0" dirty="0" smtClean="0"/>
              <a:t>14 </a:t>
            </a:r>
            <a:r>
              <a:rPr lang="en-GB" dirty="0" smtClean="0"/>
              <a:t>November 2022/ Lecture at </a:t>
            </a:r>
            <a:r>
              <a:rPr lang="en-GB" dirty="0" err="1" smtClean="0"/>
              <a:t>Rigas</a:t>
            </a:r>
            <a:r>
              <a:rPr lang="en-GB" dirty="0" smtClean="0"/>
              <a:t> </a:t>
            </a:r>
            <a:r>
              <a:rPr lang="en-GB" dirty="0" err="1" smtClean="0"/>
              <a:t>Stradina</a:t>
            </a:r>
            <a:r>
              <a:rPr lang="en-GB" dirty="0" smtClean="0"/>
              <a:t> University Doctoral school </a:t>
            </a:r>
            <a:endParaRPr lang="en-GB" dirty="0"/>
          </a:p>
        </p:txBody>
      </p:sp>
    </p:spTree>
    <p:extLst>
      <p:ext uri="{BB962C8B-B14F-4D97-AF65-F5344CB8AC3E}">
        <p14:creationId xmlns:p14="http://schemas.microsoft.com/office/powerpoint/2010/main" val="376746088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2065814" cy="4998906"/>
          </a:xfrm>
        </p:spPr>
        <p:txBody>
          <a:bodyPr>
            <a:normAutofit fontScale="77500" lnSpcReduction="20000"/>
          </a:bodyPr>
          <a:lstStyle/>
          <a:p>
            <a:r>
              <a:rPr lang="en-GB" noProof="0" dirty="0" smtClean="0"/>
              <a:t>challenges of sharing CAQDAS-produced data is that every software product has its own, typically proprietary, export format</a:t>
            </a:r>
          </a:p>
          <a:p>
            <a:r>
              <a:rPr lang="en-GB" noProof="0" dirty="0" smtClean="0"/>
              <a:t>problematic for sharing and archiving</a:t>
            </a:r>
          </a:p>
          <a:p>
            <a:endParaRPr lang="en-GB" noProof="0" dirty="0" smtClean="0"/>
          </a:p>
          <a:p>
            <a:pPr marL="0" indent="0">
              <a:buNone/>
            </a:pPr>
            <a:r>
              <a:rPr lang="en-GB" noProof="0" dirty="0" smtClean="0"/>
              <a:t>Solutions for file sharing:  </a:t>
            </a:r>
          </a:p>
          <a:p>
            <a:r>
              <a:rPr lang="en-GB" noProof="0" dirty="0" smtClean="0"/>
              <a:t>First export to software’s dedicated export format (e.g., .</a:t>
            </a:r>
            <a:r>
              <a:rPr lang="en-GB" noProof="0" dirty="0" err="1" smtClean="0"/>
              <a:t>nvp</a:t>
            </a:r>
            <a:r>
              <a:rPr lang="en-GB" noProof="0" dirty="0" smtClean="0"/>
              <a:t> for </a:t>
            </a:r>
            <a:r>
              <a:rPr lang="en-GB" noProof="0" dirty="0" err="1" smtClean="0"/>
              <a:t>NVivo</a:t>
            </a:r>
            <a:r>
              <a:rPr lang="en-GB" noProof="0" dirty="0" smtClean="0"/>
              <a:t>, “Export Data” for </a:t>
            </a:r>
            <a:r>
              <a:rPr lang="en-GB" noProof="0" dirty="0" err="1" smtClean="0"/>
              <a:t>Dedoose</a:t>
            </a:r>
            <a:r>
              <a:rPr lang="en-GB" noProof="0" dirty="0" smtClean="0"/>
              <a:t>, or “copy bundle” for </a:t>
            </a:r>
            <a:r>
              <a:rPr lang="en-GB" noProof="0" dirty="0" err="1" smtClean="0"/>
              <a:t>atlas.ti</a:t>
            </a:r>
            <a:r>
              <a:rPr lang="en-GB" noProof="0" dirty="0" smtClean="0"/>
              <a:t>).   </a:t>
            </a:r>
          </a:p>
          <a:p>
            <a:r>
              <a:rPr lang="en-GB" noProof="0" dirty="0" smtClean="0"/>
              <a:t>Then, create a second “human-readable” export all relevant files in widely used formats (such as RTF, PDF, Excel, as well as widely used video, image, and audio formats). </a:t>
            </a:r>
          </a:p>
          <a:p>
            <a:r>
              <a:rPr lang="en-GB" noProof="0" dirty="0" smtClean="0"/>
              <a:t>Also export all relevant memos as RTF or PDF files.     </a:t>
            </a:r>
          </a:p>
          <a:p>
            <a:endParaRPr lang="en-GB" noProof="0" dirty="0" smtClean="0"/>
          </a:p>
          <a:p>
            <a:endParaRPr lang="en-GB" noProof="0" dirty="0" smtClean="0"/>
          </a:p>
          <a:p>
            <a:pPr marL="0" indent="0">
              <a:buNone/>
            </a:pPr>
            <a:r>
              <a:rPr lang="en-GB" noProof="0" dirty="0" smtClean="0"/>
              <a:t>Or</a:t>
            </a:r>
          </a:p>
          <a:p>
            <a:r>
              <a:rPr lang="en-GB" noProof="0" dirty="0" smtClean="0"/>
              <a:t>Apply the </a:t>
            </a:r>
            <a:r>
              <a:rPr lang="en-GB" b="1" noProof="0" dirty="0" smtClean="0"/>
              <a:t>REFI-QDA Project</a:t>
            </a:r>
          </a:p>
          <a:p>
            <a:pPr marL="0" indent="0">
              <a:buNone/>
            </a:pPr>
            <a:r>
              <a:rPr lang="en-GB" noProof="0" dirty="0" smtClean="0"/>
              <a:t>       </a:t>
            </a:r>
          </a:p>
          <a:p>
            <a:pPr marL="0" indent="0">
              <a:buNone/>
            </a:pPr>
            <a:endParaRPr lang="en-GB" noProof="0" dirty="0"/>
          </a:p>
        </p:txBody>
      </p:sp>
      <p:sp>
        <p:nvSpPr>
          <p:cNvPr id="3" name="Title 2"/>
          <p:cNvSpPr>
            <a:spLocks noGrp="1"/>
          </p:cNvSpPr>
          <p:nvPr>
            <p:ph type="title"/>
          </p:nvPr>
        </p:nvSpPr>
        <p:spPr/>
        <p:txBody>
          <a:bodyPr>
            <a:normAutofit fontScale="90000"/>
          </a:bodyPr>
          <a:lstStyle/>
          <a:p>
            <a:r>
              <a:rPr lang="en-GB" noProof="0" dirty="0" smtClean="0"/>
              <a:t>File formats and tools for qualitative data analysis</a:t>
            </a:r>
            <a:endParaRPr lang="en-GB" noProof="0" dirty="0"/>
          </a:p>
        </p:txBody>
      </p:sp>
      <p:pic>
        <p:nvPicPr>
          <p:cNvPr id="4" name="Picture 3"/>
          <p:cNvPicPr>
            <a:picLocks noChangeAspect="1"/>
          </p:cNvPicPr>
          <p:nvPr/>
        </p:nvPicPr>
        <p:blipFill>
          <a:blip r:embed="rId2"/>
          <a:stretch>
            <a:fillRect/>
          </a:stretch>
        </p:blipFill>
        <p:spPr>
          <a:xfrm>
            <a:off x="8241957" y="5668559"/>
            <a:ext cx="7677666" cy="3256538"/>
          </a:xfrm>
          <a:prstGeom prst="rect">
            <a:avLst/>
          </a:prstGeom>
        </p:spPr>
      </p:pic>
      <p:sp>
        <p:nvSpPr>
          <p:cNvPr id="5" name="TextBox 4"/>
          <p:cNvSpPr txBox="1"/>
          <p:nvPr/>
        </p:nvSpPr>
        <p:spPr>
          <a:xfrm>
            <a:off x="13370011" y="2100649"/>
            <a:ext cx="3707027" cy="318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77500" lnSpcReduction="20000"/>
          </a:bodyPr>
          <a:lstStyle/>
          <a:p>
            <a:pPr algn="l"/>
            <a:r>
              <a:rPr lang="en-US" b="0" dirty="0"/>
              <a:t>Research Transparency and Qualitative Data</a:t>
            </a:r>
          </a:p>
          <a:p>
            <a:pPr algn="l"/>
            <a:r>
              <a:rPr lang="en-US" b="0" dirty="0"/>
              <a:t>Qualitative Data Analysis Software and Transparency</a:t>
            </a:r>
          </a:p>
          <a:p>
            <a:pPr algn="l"/>
            <a:r>
              <a:rPr lang="en-GB"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3"/>
              </a:rPr>
              <a:t>https://managing-qualitative-data.org/modules/4/b</a:t>
            </a:r>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3"/>
              </a:rPr>
              <a:t>/</a:t>
            </a:r>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l"/>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From </a:t>
            </a:r>
            <a:r>
              <a:rPr lang="en-GB" b="0" dirty="0">
                <a:hlinkClick r:id="rId4" tooltip="Posts by Diana Kapiszewski"/>
              </a:rPr>
              <a:t>Diana </a:t>
            </a:r>
            <a:r>
              <a:rPr lang="en-GB" b="0" dirty="0" err="1">
                <a:hlinkClick r:id="rId4" tooltip="Posts by Diana Kapiszewski"/>
              </a:rPr>
              <a:t>Kapiszewski</a:t>
            </a:r>
            <a:r>
              <a:rPr lang="en-GB" b="0" dirty="0"/>
              <a:t> and </a:t>
            </a:r>
            <a:r>
              <a:rPr lang="en-GB" b="0" dirty="0">
                <a:hlinkClick r:id="rId5" tooltip="Posts by Sebastian Karcher"/>
              </a:rPr>
              <a:t>Sebastian Karcher</a:t>
            </a:r>
            <a:r>
              <a:rPr lang="en-GB" b="0" dirty="0"/>
              <a:t> (2020):  Managing Qualitative Social Science Data: QDR and SSRC Release Online Course. </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2"/>
          </p:nvPr>
        </p:nvSpPr>
        <p:spPr/>
        <p:txBody>
          <a:bodyPr/>
          <a:lstStyle/>
          <a:p>
            <a:fld id="{86CB4B4D-7CA3-9044-876B-883B54F8677D}" type="slidenum">
              <a:rPr lang="it-IT" smtClean="0"/>
              <a:pPr/>
              <a:t>10</a:t>
            </a:fld>
            <a:endParaRPr lang="it-IT" dirty="0"/>
          </a:p>
        </p:txBody>
      </p:sp>
    </p:spTree>
    <p:extLst>
      <p:ext uri="{BB962C8B-B14F-4D97-AF65-F5344CB8AC3E}">
        <p14:creationId xmlns:p14="http://schemas.microsoft.com/office/powerpoint/2010/main" val="32954583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5729" y="1882574"/>
            <a:ext cx="14716508" cy="4998906"/>
          </a:xfrm>
        </p:spPr>
        <p:txBody>
          <a:bodyPr>
            <a:normAutofit/>
          </a:bodyPr>
          <a:lstStyle/>
          <a:p>
            <a:r>
              <a:rPr lang="en-GB" sz="2400" b="1" noProof="0" dirty="0" smtClean="0"/>
              <a:t>The REFI-QDA Standard enables </a:t>
            </a:r>
            <a:r>
              <a:rPr lang="en-GB" sz="2400" b="1" u="sng" noProof="0" dirty="0" smtClean="0"/>
              <a:t>interoperability</a:t>
            </a:r>
            <a:r>
              <a:rPr lang="en-GB" sz="2400" b="1" noProof="0" dirty="0" smtClean="0"/>
              <a:t> between Qualitative Data Analysis Software (QDAS or CAQDAS) programs. Its purpose is to enable users to exchange processed data between programs.</a:t>
            </a:r>
          </a:p>
          <a:p>
            <a:r>
              <a:rPr lang="en-GB" sz="2400" b="1" noProof="0" dirty="0" smtClean="0"/>
              <a:t>Usefulness: </a:t>
            </a:r>
            <a:r>
              <a:rPr lang="en-GB" sz="2400" noProof="0" dirty="0" smtClean="0"/>
              <a:t>a common standard maximizes the possibility of using project data in the future and for archiving purposes</a:t>
            </a:r>
            <a:endParaRPr lang="en-GB" sz="2400" noProof="0" dirty="0"/>
          </a:p>
        </p:txBody>
      </p:sp>
      <p:sp>
        <p:nvSpPr>
          <p:cNvPr id="3" name="Title 2"/>
          <p:cNvSpPr>
            <a:spLocks noGrp="1"/>
          </p:cNvSpPr>
          <p:nvPr>
            <p:ph type="title"/>
          </p:nvPr>
        </p:nvSpPr>
        <p:spPr>
          <a:xfrm>
            <a:off x="908781" y="885495"/>
            <a:ext cx="16431482" cy="997079"/>
          </a:xfrm>
        </p:spPr>
        <p:txBody>
          <a:bodyPr>
            <a:noAutofit/>
          </a:bodyPr>
          <a:lstStyle/>
          <a:p>
            <a:r>
              <a:rPr lang="en-GB" sz="2800" b="1" noProof="0" dirty="0" smtClean="0"/>
              <a:t>REFI-QDA Standard </a:t>
            </a:r>
            <a:r>
              <a:rPr lang="en-GB" sz="2800" b="1" noProof="0" dirty="0" smtClean="0">
                <a:hlinkClick r:id="rId2"/>
              </a:rPr>
              <a:t>https://www.qdasoftware.org/products-project-exchange/</a:t>
            </a:r>
            <a:r>
              <a:rPr lang="en-GB" sz="2800" b="1" noProof="0" dirty="0" smtClean="0"/>
              <a:t> </a:t>
            </a:r>
            <a:endParaRPr lang="en-GB" sz="2800" noProof="0" dirty="0"/>
          </a:p>
        </p:txBody>
      </p:sp>
      <p:pic>
        <p:nvPicPr>
          <p:cNvPr id="4" name="Picture 3"/>
          <p:cNvPicPr>
            <a:picLocks noChangeAspect="1"/>
          </p:cNvPicPr>
          <p:nvPr/>
        </p:nvPicPr>
        <p:blipFill>
          <a:blip r:embed="rId3"/>
          <a:stretch>
            <a:fillRect/>
          </a:stretch>
        </p:blipFill>
        <p:spPr>
          <a:xfrm>
            <a:off x="8130747" y="3865922"/>
            <a:ext cx="8386427" cy="5003518"/>
          </a:xfrm>
          <a:prstGeom prst="rect">
            <a:avLst/>
          </a:prstGeom>
        </p:spPr>
      </p:pic>
      <p:pic>
        <p:nvPicPr>
          <p:cNvPr id="5" name="Picture 4"/>
          <p:cNvPicPr>
            <a:picLocks noChangeAspect="1"/>
          </p:cNvPicPr>
          <p:nvPr/>
        </p:nvPicPr>
        <p:blipFill>
          <a:blip r:embed="rId4"/>
          <a:stretch>
            <a:fillRect/>
          </a:stretch>
        </p:blipFill>
        <p:spPr>
          <a:xfrm>
            <a:off x="1279368" y="3822230"/>
            <a:ext cx="6347740" cy="6340921"/>
          </a:xfrm>
          <a:prstGeom prst="rect">
            <a:avLst/>
          </a:prstGeom>
        </p:spPr>
      </p:pic>
      <p:sp>
        <p:nvSpPr>
          <p:cNvPr id="6" name="Slide Number Placeholder 5"/>
          <p:cNvSpPr>
            <a:spLocks noGrp="1"/>
          </p:cNvSpPr>
          <p:nvPr>
            <p:ph type="sldNum" sz="quarter" idx="2"/>
          </p:nvPr>
        </p:nvSpPr>
        <p:spPr/>
        <p:txBody>
          <a:bodyPr/>
          <a:lstStyle/>
          <a:p>
            <a:fld id="{86CB4B4D-7CA3-9044-876B-883B54F8677D}" type="slidenum">
              <a:rPr lang="it-IT" smtClean="0"/>
              <a:pPr/>
              <a:t>11</a:t>
            </a:fld>
            <a:endParaRPr lang="it-IT" dirty="0"/>
          </a:p>
        </p:txBody>
      </p:sp>
    </p:spTree>
    <p:extLst>
      <p:ext uri="{BB962C8B-B14F-4D97-AF65-F5344CB8AC3E}">
        <p14:creationId xmlns:p14="http://schemas.microsoft.com/office/powerpoint/2010/main" val="18582201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1707468" cy="4998906"/>
          </a:xfrm>
        </p:spPr>
        <p:txBody>
          <a:bodyPr>
            <a:normAutofit fontScale="92500"/>
          </a:bodyPr>
          <a:lstStyle/>
          <a:p>
            <a:pPr marL="0" indent="0">
              <a:buNone/>
            </a:pPr>
            <a:r>
              <a:rPr lang="en-GB" noProof="0" dirty="0" smtClean="0"/>
              <a:t>Problem: </a:t>
            </a:r>
          </a:p>
          <a:p>
            <a:r>
              <a:rPr lang="en-GB" dirty="0"/>
              <a:t>O</a:t>
            </a:r>
            <a:r>
              <a:rPr lang="en-GB" noProof="0" dirty="0" err="1" smtClean="0"/>
              <a:t>ften</a:t>
            </a:r>
            <a:r>
              <a:rPr lang="en-GB" noProof="0" dirty="0" smtClean="0"/>
              <a:t> we find discrepancies between published summary statistical results and what is checked at the data archive… </a:t>
            </a:r>
          </a:p>
          <a:p>
            <a:pPr marL="0" indent="0">
              <a:buNone/>
            </a:pPr>
            <a:r>
              <a:rPr lang="en-GB" dirty="0" smtClean="0"/>
              <a:t>Solution:</a:t>
            </a:r>
            <a:endParaRPr lang="en-GB" noProof="0" dirty="0" smtClean="0"/>
          </a:p>
          <a:p>
            <a:r>
              <a:rPr lang="en-GB" noProof="0" dirty="0" smtClean="0"/>
              <a:t>Versioning - To identify the exact version of a dataset as it was used in a specific project or publication, the </a:t>
            </a:r>
            <a:r>
              <a:rPr lang="en-GB" noProof="0" dirty="0" smtClean="0">
                <a:hlinkClick r:id="rId2"/>
              </a:rPr>
              <a:t>Research Data </a:t>
            </a:r>
            <a:r>
              <a:rPr lang="en-GB" noProof="0" dirty="0" err="1" smtClean="0">
                <a:hlinkClick r:id="rId2"/>
              </a:rPr>
              <a:t>Aliance</a:t>
            </a:r>
            <a:r>
              <a:rPr lang="en-GB" noProof="0" dirty="0" smtClean="0"/>
              <a:t> (RDA) suggests that every dataset is versioned, </a:t>
            </a:r>
            <a:r>
              <a:rPr lang="en-GB" b="1" noProof="0" dirty="0" smtClean="0"/>
              <a:t>timestamped</a:t>
            </a:r>
            <a:r>
              <a:rPr lang="en-GB" noProof="0" dirty="0" smtClean="0"/>
              <a:t>, and assigned a </a:t>
            </a:r>
            <a:r>
              <a:rPr lang="en-GB" b="1" noProof="0" dirty="0" smtClean="0"/>
              <a:t>persistent identifier (PID).</a:t>
            </a:r>
            <a:r>
              <a:rPr lang="en-GB" noProof="0" dirty="0" smtClean="0"/>
              <a:t> </a:t>
            </a:r>
          </a:p>
          <a:p>
            <a:pPr marL="0" indent="0">
              <a:buNone/>
            </a:pPr>
            <a:r>
              <a:rPr lang="en-GB" noProof="0" dirty="0" smtClean="0"/>
              <a:t>Advance solution   </a:t>
            </a:r>
          </a:p>
          <a:p>
            <a:r>
              <a:rPr lang="en-GB" noProof="0" dirty="0" smtClean="0"/>
              <a:t>Some of the established repositories offer integration with </a:t>
            </a:r>
            <a:r>
              <a:rPr lang="en-GB" noProof="0" dirty="0" smtClean="0">
                <a:hlinkClick r:id="rId3"/>
              </a:rPr>
              <a:t>GitHub</a:t>
            </a:r>
            <a:r>
              <a:rPr lang="en-GB" noProof="0" dirty="0" smtClean="0"/>
              <a:t>, so that every version of data sets in those repositories can be recorded through it.</a:t>
            </a:r>
          </a:p>
        </p:txBody>
      </p:sp>
      <p:sp>
        <p:nvSpPr>
          <p:cNvPr id="3" name="Title 2"/>
          <p:cNvSpPr>
            <a:spLocks noGrp="1"/>
          </p:cNvSpPr>
          <p:nvPr>
            <p:ph type="title"/>
          </p:nvPr>
        </p:nvSpPr>
        <p:spPr/>
        <p:txBody>
          <a:bodyPr>
            <a:normAutofit/>
          </a:bodyPr>
          <a:lstStyle/>
          <a:p>
            <a:r>
              <a:rPr lang="en-GB" noProof="0" dirty="0" smtClean="0"/>
              <a:t>Versioning</a:t>
            </a:r>
            <a:endParaRPr lang="en-GB" noProof="0" dirty="0"/>
          </a:p>
        </p:txBody>
      </p:sp>
      <p:sp>
        <p:nvSpPr>
          <p:cNvPr id="4" name="TextBox 3"/>
          <p:cNvSpPr txBox="1"/>
          <p:nvPr/>
        </p:nvSpPr>
        <p:spPr>
          <a:xfrm>
            <a:off x="12943795" y="5653689"/>
            <a:ext cx="4250724" cy="2692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62500" lnSpcReduction="20000"/>
          </a:bodyPr>
          <a:lstStyle/>
          <a:p>
            <a:r>
              <a:rPr lang="en-US" dirty="0" err="1"/>
              <a:t>Dataverse</a:t>
            </a:r>
            <a:r>
              <a:rPr lang="en-US" dirty="0"/>
              <a:t> Uploader</a:t>
            </a:r>
          </a:p>
          <a:p>
            <a:pPr algn="l"/>
            <a:r>
              <a:rPr lang="en-US" b="0" dirty="0"/>
              <a:t>This action automatically uploads GitHub repository content to a </a:t>
            </a:r>
            <a:r>
              <a:rPr lang="en-US" b="0" dirty="0" err="1"/>
              <a:t>Dataverse</a:t>
            </a:r>
            <a:r>
              <a:rPr lang="en-US" b="0" dirty="0"/>
              <a:t> dataset. It can upload the entire repository or its subdirectory into an existing dataset on a target </a:t>
            </a:r>
            <a:r>
              <a:rPr lang="en-US" b="0" dirty="0" err="1"/>
              <a:t>Dataverse</a:t>
            </a:r>
            <a:r>
              <a:rPr lang="en-US" b="0" dirty="0"/>
              <a:t> installation. The action is customizable, allowing you to fully replace a dataset, add to the dataset, publish it or leave it as a draft version on </a:t>
            </a:r>
            <a:r>
              <a:rPr lang="en-US" b="0" dirty="0" err="1"/>
              <a:t>Dataverse</a:t>
            </a:r>
            <a:r>
              <a:rPr lang="en-US" b="0" dirty="0"/>
              <a:t>.</a:t>
            </a:r>
          </a:p>
          <a:p>
            <a:pPr algn="l"/>
            <a:r>
              <a:rPr lang="en-US" b="0" dirty="0"/>
              <a:t>The action provides some additional metadata to the dataset, such as the origin GitHub repository, and it preserves the directory tree structure</a:t>
            </a:r>
            <a:r>
              <a:rPr lang="en-US" b="0" dirty="0" smtClean="0"/>
              <a:t>.</a:t>
            </a:r>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2616249" y="1610436"/>
            <a:ext cx="4578270" cy="2483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GB" dirty="0">
                <a:hlinkClick r:id="rId4"/>
              </a:rPr>
              <a:t>https://dmeg.cessda.eu/Data-Management-Expert-Guide/3.-Process/Data-authenticity</a:t>
            </a:r>
            <a:endParaRPr lang="en-GB" dirty="0"/>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stretch>
            <a:fillRect/>
          </a:stretch>
        </p:blipFill>
        <p:spPr>
          <a:xfrm>
            <a:off x="6084800" y="0"/>
            <a:ext cx="5149257" cy="2634903"/>
          </a:xfrm>
          <a:prstGeom prst="rect">
            <a:avLst/>
          </a:prstGeom>
        </p:spPr>
      </p:pic>
      <p:sp>
        <p:nvSpPr>
          <p:cNvPr id="7" name="Slide Number Placeholder 6"/>
          <p:cNvSpPr>
            <a:spLocks noGrp="1"/>
          </p:cNvSpPr>
          <p:nvPr>
            <p:ph type="sldNum" sz="quarter" idx="2"/>
          </p:nvPr>
        </p:nvSpPr>
        <p:spPr/>
        <p:txBody>
          <a:bodyPr/>
          <a:lstStyle/>
          <a:p>
            <a:fld id="{86CB4B4D-7CA3-9044-876B-883B54F8677D}" type="slidenum">
              <a:rPr lang="it-IT" smtClean="0"/>
              <a:pPr/>
              <a:t>12</a:t>
            </a:fld>
            <a:endParaRPr lang="it-IT" dirty="0"/>
          </a:p>
        </p:txBody>
      </p:sp>
      <p:pic>
        <p:nvPicPr>
          <p:cNvPr id="8" name="Picture 2" descr="https://the-turing-way.netlify.app/_images/provenan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7741" y="7245982"/>
            <a:ext cx="4779307" cy="23619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77048" y="8345974"/>
            <a:ext cx="3242930" cy="1445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lnSpcReduction="10000"/>
          </a:bodyPr>
          <a:lstStyle/>
          <a:p>
            <a:pPr algn="l"/>
            <a:r>
              <a:rPr lang="en-US" sz="1800" b="0" i="1" dirty="0"/>
              <a:t>The Turing Way</a:t>
            </a:r>
            <a:r>
              <a:rPr lang="en-US" sz="1800" b="0" dirty="0"/>
              <a:t> project illustration by </a:t>
            </a:r>
            <a:r>
              <a:rPr lang="en-US" sz="1800" b="0" dirty="0" err="1"/>
              <a:t>Scriberia</a:t>
            </a:r>
            <a:r>
              <a:rPr lang="en-US" sz="1800" b="0" dirty="0"/>
              <a:t>. Used under a CC-BY 4.0 </a:t>
            </a:r>
            <a:r>
              <a:rPr lang="en-US" sz="1800" b="0" dirty="0" err="1"/>
              <a:t>licence</a:t>
            </a:r>
            <a:r>
              <a:rPr lang="en-US" sz="1800" b="0" dirty="0"/>
              <a:t>. DOI: </a:t>
            </a:r>
            <a:r>
              <a:rPr lang="en-US" sz="1800" b="0" dirty="0">
                <a:hlinkClick r:id="rId7"/>
              </a:rPr>
              <a:t>10.5281/zenodo.3332807</a:t>
            </a:r>
            <a:r>
              <a:rPr lang="en-US" sz="1800" b="0" dirty="0"/>
              <a:t>.</a:t>
            </a:r>
            <a:endParaRPr lang="en-GB" sz="18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00212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147868"/>
            <a:ext cx="13474876" cy="4998906"/>
          </a:xfrm>
        </p:spPr>
        <p:txBody>
          <a:bodyPr>
            <a:normAutofit/>
          </a:bodyPr>
          <a:lstStyle/>
          <a:p>
            <a:r>
              <a:rPr lang="en-GB" noProof="0" dirty="0" smtClean="0"/>
              <a:t>Frequently carry out integrity checks to ensure that the stored data has not been corrupted. </a:t>
            </a:r>
          </a:p>
          <a:p>
            <a:r>
              <a:rPr lang="en-GB" noProof="0" dirty="0" smtClean="0"/>
              <a:t>This can be done with so-called </a:t>
            </a:r>
            <a:r>
              <a:rPr lang="en-GB" b="1" noProof="0" dirty="0" smtClean="0"/>
              <a:t>checksum tools.</a:t>
            </a:r>
            <a:r>
              <a:rPr lang="en-GB" noProof="0" dirty="0" smtClean="0"/>
              <a:t> </a:t>
            </a:r>
          </a:p>
          <a:p>
            <a:r>
              <a:rPr lang="en-GB" noProof="0" dirty="0" smtClean="0"/>
              <a:t>These allow you to detect if a file was changed in any way, intentionally or unintentionally.</a:t>
            </a:r>
          </a:p>
          <a:p>
            <a:r>
              <a:rPr lang="en-GB" noProof="0" dirty="0" smtClean="0"/>
              <a:t>Such tools create a 'digital fingerprint' - a string of numbers - from the bit values (the ones and the zeros) of a file. </a:t>
            </a:r>
          </a:p>
          <a:p>
            <a:r>
              <a:rPr lang="en-GB" noProof="0" dirty="0" smtClean="0"/>
              <a:t>Monitoring whether the fingerprint of a given file changes allows you to detect if a file was changed in any way intentionally or unintentionally.</a:t>
            </a:r>
          </a:p>
          <a:p>
            <a:endParaRPr lang="en-GB" noProof="0" dirty="0"/>
          </a:p>
        </p:txBody>
      </p:sp>
      <p:sp>
        <p:nvSpPr>
          <p:cNvPr id="3" name="Title 2"/>
          <p:cNvSpPr>
            <a:spLocks noGrp="1"/>
          </p:cNvSpPr>
          <p:nvPr>
            <p:ph type="title"/>
          </p:nvPr>
        </p:nvSpPr>
        <p:spPr/>
        <p:txBody>
          <a:bodyPr>
            <a:normAutofit fontScale="90000"/>
          </a:bodyPr>
          <a:lstStyle/>
          <a:p>
            <a:r>
              <a:rPr lang="en-GB" b="1" dirty="0"/>
              <a:t>How to ... check the integrity of your </a:t>
            </a:r>
            <a:r>
              <a:rPr lang="en-GB" b="1" dirty="0" smtClean="0"/>
              <a:t>files</a:t>
            </a:r>
            <a:endParaRPr lang="en-GB" noProof="0" dirty="0"/>
          </a:p>
        </p:txBody>
      </p:sp>
      <p:sp>
        <p:nvSpPr>
          <p:cNvPr id="5" name="TextBox 4"/>
          <p:cNvSpPr txBox="1"/>
          <p:nvPr/>
        </p:nvSpPr>
        <p:spPr>
          <a:xfrm>
            <a:off x="14383657" y="4827230"/>
            <a:ext cx="2728686" cy="2604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More on :</a:t>
            </a:r>
          </a:p>
          <a:p>
            <a:pPr algn="l"/>
            <a:r>
              <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https</a:t>
            </a:r>
            <a:r>
              <a:rPr lang="en-GB" sz="2000"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://dmeg.cessda.eu/Data-Management-Expert-Guide/4.-</a:t>
            </a:r>
            <a:r>
              <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Store/Storage</a:t>
            </a:r>
            <a:r>
              <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6" name="Slide Number Placeholder 5"/>
          <p:cNvSpPr>
            <a:spLocks noGrp="1"/>
          </p:cNvSpPr>
          <p:nvPr>
            <p:ph type="sldNum" sz="quarter" idx="2"/>
          </p:nvPr>
        </p:nvSpPr>
        <p:spPr/>
        <p:txBody>
          <a:bodyPr/>
          <a:lstStyle/>
          <a:p>
            <a:fld id="{86CB4B4D-7CA3-9044-876B-883B54F8677D}" type="slidenum">
              <a:rPr lang="it-IT" smtClean="0"/>
              <a:pPr/>
              <a:t>13</a:t>
            </a:fld>
            <a:endParaRPr lang="it-IT" dirty="0"/>
          </a:p>
        </p:txBody>
      </p:sp>
    </p:spTree>
    <p:extLst>
      <p:ext uri="{BB962C8B-B14F-4D97-AF65-F5344CB8AC3E}">
        <p14:creationId xmlns:p14="http://schemas.microsoft.com/office/powerpoint/2010/main" val="13059367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smtClean="0"/>
          </a:p>
          <a:p>
            <a:r>
              <a:rPr lang="en-US" dirty="0" smtClean="0"/>
              <a:t>Steps:</a:t>
            </a:r>
          </a:p>
          <a:p>
            <a:pPr>
              <a:buFont typeface="+mj-lt"/>
              <a:buAutoNum type="arabicPeriod"/>
            </a:pPr>
            <a:r>
              <a:rPr lang="en-US" dirty="0" smtClean="0"/>
              <a:t>Open the </a:t>
            </a:r>
            <a:r>
              <a:rPr lang="sl-SI" b="1" dirty="0" err="1" smtClean="0"/>
              <a:t>Text</a:t>
            </a:r>
            <a:r>
              <a:rPr lang="sl-SI" b="1" dirty="0" smtClean="0"/>
              <a:t> </a:t>
            </a:r>
            <a:r>
              <a:rPr lang="sl-SI" b="1" dirty="0"/>
              <a:t>&amp; File </a:t>
            </a:r>
            <a:r>
              <a:rPr lang="sl-SI" b="1" dirty="0" err="1"/>
              <a:t>Checksum</a:t>
            </a:r>
            <a:r>
              <a:rPr lang="sl-SI" b="1" dirty="0"/>
              <a:t> </a:t>
            </a:r>
            <a:r>
              <a:rPr lang="sl-SI" b="1" dirty="0" err="1" smtClean="0"/>
              <a:t>Calculator</a:t>
            </a:r>
            <a:r>
              <a:rPr lang="en-GB" b="1" dirty="0" smtClean="0"/>
              <a:t>. </a:t>
            </a:r>
            <a:r>
              <a:rPr lang="en-GB" dirty="0"/>
              <a:t>You can use </a:t>
            </a:r>
            <a:r>
              <a:rPr lang="en-GB" u="sng" dirty="0">
                <a:hlinkClick r:id="rId2"/>
              </a:rPr>
              <a:t>https://defuse.ca/checksums.htm#checksums</a:t>
            </a:r>
            <a:r>
              <a:rPr lang="en-GB" dirty="0"/>
              <a:t> </a:t>
            </a:r>
            <a:endParaRPr lang="sl-SI" dirty="0"/>
          </a:p>
          <a:p>
            <a:pPr>
              <a:buFont typeface="+mj-lt"/>
              <a:buAutoNum type="arabicPeriod"/>
            </a:pPr>
            <a:r>
              <a:rPr lang="en-GB" dirty="0" smtClean="0"/>
              <a:t>Use</a:t>
            </a:r>
            <a:r>
              <a:rPr lang="en-GB" b="1" dirty="0" smtClean="0"/>
              <a:t> Browse </a:t>
            </a:r>
            <a:r>
              <a:rPr lang="en-GB" dirty="0" smtClean="0"/>
              <a:t>button to select the particular file </a:t>
            </a:r>
          </a:p>
          <a:p>
            <a:pPr>
              <a:buFont typeface="+mj-lt"/>
              <a:buAutoNum type="arabicPeriod"/>
            </a:pPr>
            <a:r>
              <a:rPr lang="en-GB" dirty="0" smtClean="0"/>
              <a:t>Use </a:t>
            </a:r>
            <a:r>
              <a:rPr lang="en-GB" b="1" dirty="0" smtClean="0"/>
              <a:t>Calculate checksums </a:t>
            </a:r>
            <a:r>
              <a:rPr lang="en-GB" dirty="0" smtClean="0"/>
              <a:t>button to generate an digital fingerprint value</a:t>
            </a:r>
          </a:p>
          <a:p>
            <a:pPr>
              <a:buFont typeface="+mj-lt"/>
              <a:buAutoNum type="arabicPeriod"/>
            </a:pPr>
            <a:r>
              <a:rPr lang="en-GB" dirty="0" smtClean="0"/>
              <a:t>Store the value</a:t>
            </a:r>
          </a:p>
          <a:p>
            <a:pPr>
              <a:buFont typeface="+mj-lt"/>
              <a:buAutoNum type="arabicPeriod"/>
            </a:pPr>
            <a:r>
              <a:rPr lang="en-GB" dirty="0" smtClean="0"/>
              <a:t>Then make a minor change in a file and repeat the sequence steps 2. to 4.</a:t>
            </a:r>
          </a:p>
          <a:p>
            <a:pPr>
              <a:buFont typeface="+mj-lt"/>
              <a:buAutoNum type="arabicPeriod"/>
            </a:pPr>
            <a:endParaRPr lang="en-GB" dirty="0"/>
          </a:p>
          <a:p>
            <a:pPr marL="0" indent="0">
              <a:buNone/>
            </a:pPr>
            <a:r>
              <a:rPr lang="en-GB" dirty="0" smtClean="0"/>
              <a:t>What did you establish? Write the answer to the Chat.</a:t>
            </a:r>
            <a:endParaRPr lang="sl-SI" dirty="0"/>
          </a:p>
          <a:p>
            <a:pPr>
              <a:buFont typeface="+mj-lt"/>
              <a:buAutoNum type="arabicPeriod"/>
            </a:pPr>
            <a:endParaRPr lang="en-US" dirty="0"/>
          </a:p>
          <a:p>
            <a:endParaRPr lang="en-GB" dirty="0"/>
          </a:p>
        </p:txBody>
      </p:sp>
      <p:sp>
        <p:nvSpPr>
          <p:cNvPr id="3" name="Title 2"/>
          <p:cNvSpPr>
            <a:spLocks noGrp="1"/>
          </p:cNvSpPr>
          <p:nvPr>
            <p:ph type="title"/>
          </p:nvPr>
        </p:nvSpPr>
        <p:spPr/>
        <p:txBody>
          <a:bodyPr>
            <a:noAutofit/>
          </a:bodyPr>
          <a:lstStyle/>
          <a:p>
            <a:r>
              <a:rPr lang="en-GB" sz="3600" dirty="0" smtClean="0"/>
              <a:t>1. Exercise: </a:t>
            </a:r>
            <a:r>
              <a:rPr lang="en-GB" sz="3600" dirty="0"/>
              <a:t>Calculate checksum for arbitrary file on your computer</a:t>
            </a:r>
          </a:p>
        </p:txBody>
      </p:sp>
      <p:sp>
        <p:nvSpPr>
          <p:cNvPr id="4" name="Slide Number Placeholder 3"/>
          <p:cNvSpPr>
            <a:spLocks noGrp="1"/>
          </p:cNvSpPr>
          <p:nvPr>
            <p:ph type="sldNum" sz="quarter" idx="2"/>
          </p:nvPr>
        </p:nvSpPr>
        <p:spPr/>
        <p:txBody>
          <a:bodyPr/>
          <a:lstStyle/>
          <a:p>
            <a:fld id="{86CB4B4D-7CA3-9044-876B-883B54F8677D}" type="slidenum">
              <a:rPr lang="it-IT" smtClean="0"/>
              <a:pPr/>
              <a:t>14</a:t>
            </a:fld>
            <a:endParaRPr lang="it-IT" dirty="0"/>
          </a:p>
        </p:txBody>
      </p:sp>
    </p:spTree>
    <p:extLst>
      <p:ext uri="{BB962C8B-B14F-4D97-AF65-F5344CB8AC3E}">
        <p14:creationId xmlns:p14="http://schemas.microsoft.com/office/powerpoint/2010/main" val="460123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2325305" cy="6042308"/>
          </a:xfrm>
        </p:spPr>
        <p:txBody>
          <a:bodyPr>
            <a:normAutofit lnSpcReduction="10000"/>
          </a:bodyPr>
          <a:lstStyle/>
          <a:p>
            <a:pPr marL="0" indent="0">
              <a:buNone/>
            </a:pPr>
            <a:r>
              <a:rPr lang="en-GB" noProof="0" dirty="0" smtClean="0"/>
              <a:t>Example:</a:t>
            </a:r>
          </a:p>
          <a:p>
            <a:r>
              <a:rPr lang="en-GB" noProof="0" dirty="0" smtClean="0"/>
              <a:t>Interview head</a:t>
            </a:r>
          </a:p>
          <a:p>
            <a:pPr lvl="1"/>
            <a:r>
              <a:rPr lang="en-GB" noProof="0" dirty="0" smtClean="0"/>
              <a:t>Interview date: 08.02.2013 [=8 February 2013] </a:t>
            </a:r>
          </a:p>
          <a:p>
            <a:pPr lvl="1"/>
            <a:r>
              <a:rPr lang="en-GB" noProof="0" dirty="0" smtClean="0"/>
              <a:t>Interviewer: Matt Miller </a:t>
            </a:r>
          </a:p>
          <a:p>
            <a:pPr lvl="1"/>
            <a:r>
              <a:rPr lang="en-GB" b="1" noProof="0" dirty="0" smtClean="0"/>
              <a:t>Pseudonym</a:t>
            </a:r>
            <a:r>
              <a:rPr lang="en-GB" noProof="0" dirty="0" smtClean="0"/>
              <a:t> of interviewee: Ian </a:t>
            </a:r>
          </a:p>
          <a:p>
            <a:pPr lvl="1"/>
            <a:r>
              <a:rPr lang="en-GB" noProof="0" dirty="0" smtClean="0"/>
              <a:t>Occupation of interviewee: Journalist </a:t>
            </a:r>
          </a:p>
          <a:p>
            <a:pPr lvl="1"/>
            <a:r>
              <a:rPr lang="en-GB" noProof="0" dirty="0" smtClean="0"/>
              <a:t>Age of interviewee: 32 </a:t>
            </a:r>
          </a:p>
          <a:p>
            <a:pPr lvl="1"/>
            <a:r>
              <a:rPr lang="en-GB" noProof="0" dirty="0" smtClean="0"/>
              <a:t>Gender of interviewee: Male </a:t>
            </a:r>
          </a:p>
          <a:p>
            <a:pPr lvl="1"/>
            <a:endParaRPr lang="en-GB" noProof="0" dirty="0" smtClean="0"/>
          </a:p>
          <a:p>
            <a:pPr lvl="1"/>
            <a:r>
              <a:rPr lang="en-GB" noProof="0" dirty="0" smtClean="0"/>
              <a:t>I: First I would like to ask you about your choice of profession. How did it come about that you decided to become a teacher? Ian: Well, you know, when I was a kid we had this really great guy teaching history....</a:t>
            </a:r>
            <a:endParaRPr lang="en-GB" noProof="0" dirty="0"/>
          </a:p>
        </p:txBody>
      </p:sp>
      <p:sp>
        <p:nvSpPr>
          <p:cNvPr id="3" name="Title 2"/>
          <p:cNvSpPr>
            <a:spLocks noGrp="1"/>
          </p:cNvSpPr>
          <p:nvPr>
            <p:ph type="title"/>
          </p:nvPr>
        </p:nvSpPr>
        <p:spPr/>
        <p:txBody>
          <a:bodyPr/>
          <a:lstStyle/>
          <a:p>
            <a:r>
              <a:rPr lang="en-GB" noProof="0" dirty="0" smtClean="0"/>
              <a:t>Unit level data organisation: qualitative data</a:t>
            </a:r>
            <a:endParaRPr lang="en-GB" noProof="0" dirty="0"/>
          </a:p>
        </p:txBody>
      </p:sp>
      <p:sp>
        <p:nvSpPr>
          <p:cNvPr id="4" name="TextBox 3"/>
          <p:cNvSpPr txBox="1"/>
          <p:nvPr/>
        </p:nvSpPr>
        <p:spPr>
          <a:xfrm>
            <a:off x="12183762" y="2397211"/>
            <a:ext cx="4090087" cy="36081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lnSpcReduction="10000"/>
          </a:bodyPr>
          <a:lstStyle/>
          <a:p>
            <a:pPr algn="l"/>
            <a:r>
              <a:rPr lang="en-GB" b="0" dirty="0" smtClean="0"/>
              <a:t>Usual elements of a interview head are </a:t>
            </a:r>
          </a:p>
          <a:p>
            <a:pPr algn="l"/>
            <a:r>
              <a:rPr lang="en-US" b="0" dirty="0" smtClean="0"/>
              <a:t>• </a:t>
            </a:r>
            <a:r>
              <a:rPr lang="en-US" b="0" dirty="0"/>
              <a:t>Background information of the participants - Gender, age, occupation, education etc. </a:t>
            </a:r>
            <a:endParaRPr lang="sl-SI" b="0" dirty="0" smtClean="0"/>
          </a:p>
          <a:p>
            <a:pPr algn="l"/>
            <a:r>
              <a:rPr lang="en-US" b="0" dirty="0" smtClean="0"/>
              <a:t>• </a:t>
            </a:r>
            <a:r>
              <a:rPr lang="en-US" b="0" dirty="0"/>
              <a:t>Situational information (time, place, the presence of other persons) </a:t>
            </a:r>
            <a:endParaRPr lang="sl-SI" b="0" dirty="0" smtClean="0"/>
          </a:p>
          <a:p>
            <a:pPr algn="l"/>
            <a:r>
              <a:rPr lang="sl-SI" b="0" dirty="0" smtClean="0"/>
              <a:t>(…)</a:t>
            </a:r>
            <a:endParaRPr lang="en-US" b="0" dirty="0" smtClean="0"/>
          </a:p>
        </p:txBody>
      </p:sp>
      <p:sp>
        <p:nvSpPr>
          <p:cNvPr id="5" name="Slide Number Placeholder 4"/>
          <p:cNvSpPr>
            <a:spLocks noGrp="1"/>
          </p:cNvSpPr>
          <p:nvPr>
            <p:ph type="sldNum" sz="quarter" idx="2"/>
          </p:nvPr>
        </p:nvSpPr>
        <p:spPr/>
        <p:txBody>
          <a:bodyPr/>
          <a:lstStyle/>
          <a:p>
            <a:fld id="{86CB4B4D-7CA3-9044-876B-883B54F8677D}" type="slidenum">
              <a:rPr lang="it-IT" smtClean="0"/>
              <a:pPr/>
              <a:t>15</a:t>
            </a:fld>
            <a:endParaRPr lang="it-IT" dirty="0"/>
          </a:p>
        </p:txBody>
      </p:sp>
    </p:spTree>
    <p:extLst>
      <p:ext uri="{BB962C8B-B14F-4D97-AF65-F5344CB8AC3E}">
        <p14:creationId xmlns:p14="http://schemas.microsoft.com/office/powerpoint/2010/main" val="42756271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smtClean="0"/>
              <a:t>FAIR-ness is all about links and relationships among objects in a study</a:t>
            </a:r>
            <a:endParaRPr lang="en-GB" noProof="0" dirty="0"/>
          </a:p>
        </p:txBody>
      </p:sp>
      <p:sp>
        <p:nvSpPr>
          <p:cNvPr id="3" name="Title 2"/>
          <p:cNvSpPr>
            <a:spLocks noGrp="1"/>
          </p:cNvSpPr>
          <p:nvPr>
            <p:ph type="title"/>
          </p:nvPr>
        </p:nvSpPr>
        <p:spPr/>
        <p:txBody>
          <a:bodyPr/>
          <a:lstStyle/>
          <a:p>
            <a:r>
              <a:rPr lang="en-GB" noProof="0" dirty="0" smtClean="0"/>
              <a:t>Organisation of variables (quantitative file)</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16</a:t>
            </a:fld>
            <a:endParaRPr lang="it-IT" dirty="0"/>
          </a:p>
        </p:txBody>
      </p:sp>
    </p:spTree>
    <p:extLst>
      <p:ext uri="{BB962C8B-B14F-4D97-AF65-F5344CB8AC3E}">
        <p14:creationId xmlns:p14="http://schemas.microsoft.com/office/powerpoint/2010/main" val="27220706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0"/>
            <a:ext cx="8759475" cy="6391757"/>
          </a:xfrm>
        </p:spPr>
        <p:txBody>
          <a:bodyPr>
            <a:normAutofit fontScale="92500" lnSpcReduction="20000"/>
          </a:bodyPr>
          <a:lstStyle/>
          <a:p>
            <a:r>
              <a:rPr lang="en-GB" noProof="0" dirty="0" smtClean="0"/>
              <a:t>Examples: </a:t>
            </a:r>
          </a:p>
          <a:p>
            <a:endParaRPr lang="en-GB" noProof="0" dirty="0" smtClean="0"/>
          </a:p>
          <a:p>
            <a:r>
              <a:rPr lang="en-GB" noProof="0" dirty="0" smtClean="0"/>
              <a:t>Census files, LFS (Labour force survey) files: household and individual unit identifiers… </a:t>
            </a:r>
          </a:p>
          <a:p>
            <a:endParaRPr lang="en-GB" noProof="0" dirty="0" smtClean="0"/>
          </a:p>
          <a:p>
            <a:r>
              <a:rPr lang="en-GB" b="1" noProof="0" dirty="0" smtClean="0"/>
              <a:t>ID_GO Household identifier / Household serial number (SERIAL)</a:t>
            </a:r>
          </a:p>
          <a:p>
            <a:endParaRPr lang="en-GB" b="1" noProof="0" dirty="0" smtClean="0"/>
          </a:p>
          <a:p>
            <a:r>
              <a:rPr lang="en-GB" b="1" noProof="0" dirty="0" smtClean="0"/>
              <a:t> / ID_STAN </a:t>
            </a:r>
            <a:r>
              <a:rPr lang="en-GB" b="1" noProof="0" dirty="0" err="1" smtClean="0"/>
              <a:t>Dweling</a:t>
            </a:r>
            <a:r>
              <a:rPr lang="en-GB" b="1" noProof="0" dirty="0" smtClean="0"/>
              <a:t> id </a:t>
            </a:r>
          </a:p>
          <a:p>
            <a:endParaRPr lang="en-GB" b="1" noProof="0" dirty="0" smtClean="0"/>
          </a:p>
          <a:p>
            <a:r>
              <a:rPr lang="en-US" dirty="0"/>
              <a:t>IPUMS-International database. </a:t>
            </a:r>
          </a:p>
          <a:p>
            <a:pPr lvl="1"/>
            <a:r>
              <a:rPr lang="en-GB" b="1" noProof="0" dirty="0" smtClean="0"/>
              <a:t>Person number (PERNUM) </a:t>
            </a:r>
          </a:p>
          <a:p>
            <a:pPr lvl="2"/>
            <a:r>
              <a:rPr lang="en-GB" b="1" noProof="0" dirty="0" smtClean="0"/>
              <a:t>Utility:</a:t>
            </a:r>
            <a:r>
              <a:rPr lang="en-GB" noProof="0" dirty="0" smtClean="0"/>
              <a:t> </a:t>
            </a:r>
            <a:r>
              <a:rPr lang="en-US" dirty="0"/>
              <a:t>Person records also have their own unique identifiers -- see PERNUM.) </a:t>
            </a:r>
            <a:endParaRPr lang="en-US" dirty="0" smtClean="0"/>
          </a:p>
          <a:p>
            <a:pPr lvl="2"/>
            <a:r>
              <a:rPr lang="en-US" dirty="0" smtClean="0"/>
              <a:t>Always g</a:t>
            </a:r>
            <a:r>
              <a:rPr lang="en-US" noProof="0" dirty="0" err="1" smtClean="0"/>
              <a:t>ood</a:t>
            </a:r>
            <a:r>
              <a:rPr lang="en-US" noProof="0" dirty="0" smtClean="0"/>
              <a:t> to </a:t>
            </a:r>
            <a:r>
              <a:rPr lang="en-GB" noProof="0" dirty="0" smtClean="0"/>
              <a:t>check if duplicate case exist in a data file! </a:t>
            </a:r>
          </a:p>
          <a:p>
            <a:endParaRPr lang="en-GB" noProof="0" dirty="0" smtClean="0"/>
          </a:p>
          <a:p>
            <a:endParaRPr lang="en-GB" noProof="0" dirty="0" smtClean="0"/>
          </a:p>
          <a:p>
            <a:endParaRPr lang="en-GB" noProof="0" dirty="0" smtClean="0"/>
          </a:p>
          <a:p>
            <a:endParaRPr lang="en-GB" noProof="0" dirty="0" smtClean="0"/>
          </a:p>
          <a:p>
            <a:endParaRPr lang="en-GB" noProof="0" dirty="0"/>
          </a:p>
        </p:txBody>
      </p:sp>
      <p:sp>
        <p:nvSpPr>
          <p:cNvPr id="3" name="Title 2"/>
          <p:cNvSpPr>
            <a:spLocks noGrp="1"/>
          </p:cNvSpPr>
          <p:nvPr>
            <p:ph type="title"/>
          </p:nvPr>
        </p:nvSpPr>
        <p:spPr/>
        <p:txBody>
          <a:bodyPr/>
          <a:lstStyle/>
          <a:p>
            <a:r>
              <a:rPr lang="en-GB" noProof="0" dirty="0" smtClean="0"/>
              <a:t>Identification variables</a:t>
            </a:r>
            <a:endParaRPr lang="en-GB" noProof="0" dirty="0"/>
          </a:p>
        </p:txBody>
      </p:sp>
      <p:sp>
        <p:nvSpPr>
          <p:cNvPr id="4" name="TextBox 3"/>
          <p:cNvSpPr txBox="1"/>
          <p:nvPr/>
        </p:nvSpPr>
        <p:spPr>
          <a:xfrm>
            <a:off x="9668256" y="6782624"/>
            <a:ext cx="6559296" cy="27381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US" b="0" dirty="0"/>
              <a:t>Definition</a:t>
            </a:r>
          </a:p>
          <a:p>
            <a:pPr algn="l"/>
            <a:r>
              <a:rPr lang="en-US" b="0" dirty="0"/>
              <a:t>PERNUM numbers all persons within each household consecutively (starting with "1" for the first person record of each household). When combined with SAMPLE and SERIAL, PERNUM uniquely identifies each person in the </a:t>
            </a:r>
            <a:r>
              <a:rPr lang="en-US" dirty="0"/>
              <a:t>IPUMS-International database. </a:t>
            </a:r>
          </a:p>
          <a:p>
            <a:pPr algn="l"/>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2"/>
          </p:nvPr>
        </p:nvSpPr>
        <p:spPr/>
        <p:txBody>
          <a:bodyPr/>
          <a:lstStyle/>
          <a:p>
            <a:fld id="{86CB4B4D-7CA3-9044-876B-883B54F8677D}" type="slidenum">
              <a:rPr lang="it-IT" smtClean="0"/>
              <a:pPr/>
              <a:t>17</a:t>
            </a:fld>
            <a:endParaRPr lang="it-IT" dirty="0"/>
          </a:p>
        </p:txBody>
      </p:sp>
    </p:spTree>
    <p:extLst>
      <p:ext uri="{BB962C8B-B14F-4D97-AF65-F5344CB8AC3E}">
        <p14:creationId xmlns:p14="http://schemas.microsoft.com/office/powerpoint/2010/main" val="37040581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08781" y="2496211"/>
            <a:ext cx="14716508" cy="6067218"/>
          </a:xfrm>
        </p:spPr>
        <p:txBody>
          <a:bodyPr>
            <a:normAutofit fontScale="92500" lnSpcReduction="10000"/>
          </a:bodyPr>
          <a:lstStyle/>
          <a:p>
            <a:pPr marL="0" indent="0">
              <a:buNone/>
            </a:pPr>
            <a:r>
              <a:rPr lang="en-GB" noProof="0" dirty="0" smtClean="0"/>
              <a:t>Example of complex identifiers structure</a:t>
            </a:r>
          </a:p>
          <a:p>
            <a:endParaRPr lang="en-GB" noProof="0" dirty="0" smtClean="0"/>
          </a:p>
          <a:p>
            <a:r>
              <a:rPr lang="en-GB" noProof="0" dirty="0" smtClean="0"/>
              <a:t>Data from </a:t>
            </a:r>
            <a:r>
              <a:rPr lang="en-GB" b="1" noProof="0" dirty="0" smtClean="0"/>
              <a:t>SHARE </a:t>
            </a:r>
            <a:r>
              <a:rPr lang="en-GB" dirty="0"/>
              <a:t>project </a:t>
            </a:r>
            <a:r>
              <a:rPr lang="en-GB" b="1" noProof="0" dirty="0" smtClean="0"/>
              <a:t>: A complicated database of micro data on health, socio-economic status and social and family networks  </a:t>
            </a:r>
          </a:p>
          <a:p>
            <a:pPr lvl="1"/>
            <a:r>
              <a:rPr lang="en-GB" b="1" noProof="0" dirty="0" smtClean="0"/>
              <a:t>Panel survey: </a:t>
            </a:r>
          </a:p>
          <a:p>
            <a:pPr lvl="1"/>
            <a:r>
              <a:rPr lang="en-GB" noProof="0" dirty="0" smtClean="0"/>
              <a:t>same respondents interviewed every two years: </a:t>
            </a:r>
            <a:r>
              <a:rPr lang="en-GB" b="1" noProof="0" dirty="0" smtClean="0"/>
              <a:t>id</a:t>
            </a:r>
            <a:r>
              <a:rPr lang="en-GB" noProof="0" dirty="0" smtClean="0"/>
              <a:t> of respondent necessary to keep variables from consecutive waves</a:t>
            </a:r>
          </a:p>
          <a:p>
            <a:pPr lvl="1"/>
            <a:r>
              <a:rPr lang="en-GB" noProof="0" dirty="0" smtClean="0"/>
              <a:t>Different components of the survey with different sources of information collected under different data collection modes. </a:t>
            </a:r>
          </a:p>
          <a:p>
            <a:pPr lvl="2"/>
            <a:r>
              <a:rPr lang="en-GB" noProof="0" dirty="0" smtClean="0"/>
              <a:t>The data collection modes include face-to-face interviews based on computer-assisted personal interviewing (CAPI) on household level, CAPI on individual level for different types of household members, paper and pencil (PAPI) drop-off questionnaires</a:t>
            </a:r>
          </a:p>
          <a:p>
            <a:pPr lvl="2"/>
            <a:r>
              <a:rPr lang="en-GB" noProof="0" dirty="0" smtClean="0"/>
              <a:t>For each unit and variable in a data file it is good to know, which mode was used to collect information</a:t>
            </a:r>
          </a:p>
          <a:p>
            <a:endParaRPr lang="en-GB" noProof="0" dirty="0" smtClean="0"/>
          </a:p>
          <a:p>
            <a:endParaRPr lang="en-GB" noProof="0" dirty="0"/>
          </a:p>
        </p:txBody>
      </p:sp>
      <p:sp>
        <p:nvSpPr>
          <p:cNvPr id="6" name="Title 5"/>
          <p:cNvSpPr>
            <a:spLocks noGrp="1"/>
          </p:cNvSpPr>
          <p:nvPr>
            <p:ph type="title"/>
          </p:nvPr>
        </p:nvSpPr>
        <p:spPr/>
        <p:txBody>
          <a:bodyPr/>
          <a:lstStyle/>
          <a:p>
            <a:r>
              <a:rPr lang="en-GB" noProof="0" dirty="0" smtClean="0"/>
              <a:t>Identification variables / quantitative files</a:t>
            </a:r>
            <a:endParaRPr lang="en-GB" noProof="0" dirty="0"/>
          </a:p>
        </p:txBody>
      </p:sp>
      <p:sp>
        <p:nvSpPr>
          <p:cNvPr id="8" name="TextBox 7"/>
          <p:cNvSpPr txBox="1"/>
          <p:nvPr/>
        </p:nvSpPr>
        <p:spPr>
          <a:xfrm>
            <a:off x="15625289" y="7819717"/>
            <a:ext cx="1353312" cy="1487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47500" lnSpcReduction="20000"/>
          </a:bodyPr>
          <a:lstStyle/>
          <a:p>
            <a:pPr algn="l"/>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Source: </a:t>
            </a:r>
          </a:p>
          <a:p>
            <a:pPr algn="l"/>
            <a:r>
              <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https</a:t>
            </a:r>
            <a:r>
              <a:rPr lang="sl-SI"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://dmeg.cessda.eu/Data-Management-Expert-Guide/2.-</a:t>
            </a:r>
            <a:r>
              <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2"/>
              </a:rPr>
              <a:t>Organise-Document/Designing-a-data-file-structure</a:t>
            </a:r>
            <a:r>
              <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2" name="Slide Number Placeholder 1"/>
          <p:cNvSpPr>
            <a:spLocks noGrp="1"/>
          </p:cNvSpPr>
          <p:nvPr>
            <p:ph type="sldNum" sz="quarter" idx="2"/>
          </p:nvPr>
        </p:nvSpPr>
        <p:spPr/>
        <p:txBody>
          <a:bodyPr/>
          <a:lstStyle/>
          <a:p>
            <a:fld id="{86CB4B4D-7CA3-9044-876B-883B54F8677D}" type="slidenum">
              <a:rPr lang="it-IT" smtClean="0"/>
              <a:pPr/>
              <a:t>18</a:t>
            </a:fld>
            <a:endParaRPr lang="it-IT" dirty="0"/>
          </a:p>
        </p:txBody>
      </p:sp>
    </p:spTree>
    <p:extLst>
      <p:ext uri="{BB962C8B-B14F-4D97-AF65-F5344CB8AC3E}">
        <p14:creationId xmlns:p14="http://schemas.microsoft.com/office/powerpoint/2010/main" val="11017114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2478035" cy="4998906"/>
          </a:xfrm>
        </p:spPr>
        <p:txBody>
          <a:bodyPr>
            <a:normAutofit/>
          </a:bodyPr>
          <a:lstStyle/>
          <a:p>
            <a:r>
              <a:rPr lang="en-GB" noProof="0" dirty="0" smtClean="0">
                <a:hlinkClick r:id="rId2"/>
              </a:rPr>
              <a:t>http://www.dwbproject.org/events/tc4.html</a:t>
            </a:r>
            <a:r>
              <a:rPr lang="en-GB" noProof="0" dirty="0" smtClean="0"/>
              <a:t> </a:t>
            </a:r>
          </a:p>
          <a:p>
            <a:r>
              <a:rPr lang="en-GB" altLang="de-DE" noProof="0" dirty="0" smtClean="0"/>
              <a:t>Calculate the prevalence of the different employment patterns of couples, depending on the age of the youngest child in the household (by country)</a:t>
            </a:r>
          </a:p>
          <a:p>
            <a:r>
              <a:rPr lang="en-GB" noProof="0" dirty="0" smtClean="0"/>
              <a:t>How to solve it</a:t>
            </a:r>
          </a:p>
          <a:p>
            <a:r>
              <a:rPr lang="en-GB" altLang="de-DE" noProof="0" dirty="0" smtClean="0"/>
              <a:t>Combine the information of the employment status of both partners in one row of the dataset </a:t>
            </a:r>
          </a:p>
          <a:p>
            <a:endParaRPr lang="en-GB" altLang="de-DE" noProof="0" dirty="0"/>
          </a:p>
        </p:txBody>
      </p:sp>
      <p:sp>
        <p:nvSpPr>
          <p:cNvPr id="3" name="Title 2"/>
          <p:cNvSpPr>
            <a:spLocks noGrp="1"/>
          </p:cNvSpPr>
          <p:nvPr>
            <p:ph type="title"/>
          </p:nvPr>
        </p:nvSpPr>
        <p:spPr/>
        <p:txBody>
          <a:bodyPr>
            <a:normAutofit fontScale="90000"/>
          </a:bodyPr>
          <a:lstStyle/>
          <a:p>
            <a:r>
              <a:rPr lang="en-GB" noProof="0" dirty="0" smtClean="0"/>
              <a:t>LFS exercise </a:t>
            </a:r>
            <a:r>
              <a:rPr lang="en-GB" noProof="0" dirty="0" smtClean="0">
                <a:hlinkClick r:id="rId2"/>
              </a:rPr>
              <a:t>http://www.dwbproject.org/events/tc4.html</a:t>
            </a:r>
            <a:r>
              <a:rPr lang="en-GB" noProof="0" dirty="0" smtClean="0"/>
              <a:t> </a:t>
            </a:r>
            <a:endParaRPr lang="en-GB" noProof="0" dirty="0"/>
          </a:p>
        </p:txBody>
      </p:sp>
      <p:sp>
        <p:nvSpPr>
          <p:cNvPr id="4" name="TextBox 3"/>
          <p:cNvSpPr txBox="1"/>
          <p:nvPr/>
        </p:nvSpPr>
        <p:spPr>
          <a:xfrm>
            <a:off x="11025015" y="5094513"/>
            <a:ext cx="6315248" cy="4760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GB" altLang="de-DE" b="0" dirty="0" smtClean="0"/>
              <a:t>Solution: </a:t>
            </a:r>
          </a:p>
          <a:p>
            <a:pPr algn="l"/>
            <a:r>
              <a:rPr lang="en-GB" altLang="de-DE" b="0" dirty="0" smtClean="0"/>
              <a:t>SELECT </a:t>
            </a:r>
            <a:r>
              <a:rPr lang="en-GB" altLang="de-DE" b="0" dirty="0"/>
              <a:t>IF sex=2 AND </a:t>
            </a:r>
            <a:r>
              <a:rPr lang="en-GB" altLang="de-DE" b="0" dirty="0" err="1"/>
              <a:t>hhspou</a:t>
            </a:r>
            <a:r>
              <a:rPr lang="en-GB" altLang="de-DE" b="0" dirty="0"/>
              <a:t>&gt;0.</a:t>
            </a:r>
          </a:p>
          <a:p>
            <a:pPr algn="l"/>
            <a:r>
              <a:rPr lang="en-GB" altLang="de-DE" b="0" dirty="0"/>
              <a:t>SAVE OUTFILE='</a:t>
            </a:r>
            <a:r>
              <a:rPr lang="en-GB" altLang="de-DE" b="0" dirty="0" err="1"/>
              <a:t>mydata_path</a:t>
            </a:r>
            <a:r>
              <a:rPr lang="en-GB" altLang="de-DE" b="0" dirty="0"/>
              <a:t>/</a:t>
            </a:r>
            <a:r>
              <a:rPr lang="en-GB" altLang="de-DE" b="0" dirty="0" err="1"/>
              <a:t>part_w.sav</a:t>
            </a:r>
            <a:r>
              <a:rPr lang="en-GB" altLang="de-DE" b="0" dirty="0"/>
              <a:t>'</a:t>
            </a:r>
          </a:p>
          <a:p>
            <a:pPr algn="l"/>
            <a:r>
              <a:rPr lang="en-GB" altLang="de-DE" b="0" dirty="0"/>
              <a:t>   / KEEP=country </a:t>
            </a:r>
            <a:r>
              <a:rPr lang="en-GB" altLang="de-DE" b="0" dirty="0" err="1"/>
              <a:t>qhhnum</a:t>
            </a:r>
            <a:r>
              <a:rPr lang="en-GB" altLang="de-DE" b="0" dirty="0"/>
              <a:t> </a:t>
            </a:r>
            <a:r>
              <a:rPr lang="en-GB" altLang="de-DE" b="0" dirty="0" err="1"/>
              <a:t>hhspou</a:t>
            </a:r>
            <a:r>
              <a:rPr lang="en-GB" altLang="de-DE" b="0" dirty="0"/>
              <a:t> age </a:t>
            </a:r>
            <a:r>
              <a:rPr lang="en-GB" altLang="de-DE" b="0" dirty="0" err="1"/>
              <a:t>ilostat</a:t>
            </a:r>
            <a:r>
              <a:rPr lang="en-GB" altLang="de-DE" b="0" dirty="0"/>
              <a:t> </a:t>
            </a:r>
            <a:r>
              <a:rPr lang="en-GB" altLang="de-DE" b="0" dirty="0" err="1"/>
              <a:t>ftpt</a:t>
            </a:r>
            <a:r>
              <a:rPr lang="en-GB" altLang="de-DE" b="0" dirty="0"/>
              <a:t> hatlev1d</a:t>
            </a:r>
          </a:p>
          <a:p>
            <a:pPr algn="l"/>
            <a:r>
              <a:rPr lang="en-GB" altLang="de-DE" b="0" dirty="0"/>
              <a:t>   / RENAME (</a:t>
            </a:r>
            <a:r>
              <a:rPr lang="en-GB" altLang="de-DE" b="0" dirty="0" err="1"/>
              <a:t>hhspou</a:t>
            </a:r>
            <a:r>
              <a:rPr lang="en-GB" altLang="de-DE" b="0" dirty="0"/>
              <a:t> age </a:t>
            </a:r>
            <a:r>
              <a:rPr lang="en-GB" altLang="de-DE" b="0" dirty="0" err="1"/>
              <a:t>ilostat</a:t>
            </a:r>
            <a:r>
              <a:rPr lang="en-GB" altLang="de-DE" b="0" dirty="0"/>
              <a:t> </a:t>
            </a:r>
            <a:r>
              <a:rPr lang="en-GB" altLang="de-DE" b="0" dirty="0" err="1"/>
              <a:t>ftpt</a:t>
            </a:r>
            <a:r>
              <a:rPr lang="en-GB" altLang="de-DE" b="0" dirty="0"/>
              <a:t> hatlev1d=</a:t>
            </a:r>
            <a:r>
              <a:rPr lang="en-GB" altLang="de-DE" b="0" dirty="0" err="1"/>
              <a:t>hhseqnum</a:t>
            </a:r>
            <a:r>
              <a:rPr lang="en-GB" altLang="de-DE" b="0" dirty="0"/>
              <a:t> </a:t>
            </a:r>
            <a:r>
              <a:rPr lang="en-GB" altLang="de-DE" b="0" dirty="0" err="1"/>
              <a:t>age_w</a:t>
            </a:r>
            <a:r>
              <a:rPr lang="en-GB" altLang="de-DE" b="0" dirty="0"/>
              <a:t> </a:t>
            </a:r>
            <a:r>
              <a:rPr lang="en-GB" altLang="de-DE" b="0" dirty="0" err="1"/>
              <a:t>ilostat_w</a:t>
            </a:r>
            <a:r>
              <a:rPr lang="en-GB" altLang="de-DE" b="0" dirty="0"/>
              <a:t> </a:t>
            </a:r>
            <a:r>
              <a:rPr lang="en-GB" altLang="de-DE" b="0" dirty="0" err="1"/>
              <a:t>ftpt_w</a:t>
            </a:r>
            <a:r>
              <a:rPr lang="en-GB" altLang="de-DE" b="0" dirty="0"/>
              <a:t> hatlev1d_w).</a:t>
            </a:r>
          </a:p>
          <a:p>
            <a:pPr algn="l"/>
            <a:endParaRPr lang="en-GB" altLang="de-DE" b="0" dirty="0"/>
          </a:p>
          <a:p>
            <a:pPr algn="l"/>
            <a:r>
              <a:rPr lang="en-US" b="0" dirty="0"/>
              <a:t>MATCH FILES / FILE=*</a:t>
            </a:r>
          </a:p>
          <a:p>
            <a:pPr algn="l"/>
            <a:r>
              <a:rPr lang="en-US" b="0" dirty="0"/>
              <a:t>   / TABLES='</a:t>
            </a:r>
            <a:r>
              <a:rPr lang="en-US" b="0" dirty="0" err="1"/>
              <a:t>mydata_path</a:t>
            </a:r>
            <a:r>
              <a:rPr lang="en-US" b="0" dirty="0"/>
              <a:t>/</a:t>
            </a:r>
            <a:r>
              <a:rPr lang="en-US" b="0" dirty="0" err="1"/>
              <a:t>part_w.sav</a:t>
            </a:r>
            <a:r>
              <a:rPr lang="en-US" b="0" dirty="0"/>
              <a:t>'</a:t>
            </a:r>
          </a:p>
          <a:p>
            <a:pPr algn="l"/>
            <a:r>
              <a:rPr lang="en-US" b="0" dirty="0"/>
              <a:t>   / BY country </a:t>
            </a:r>
            <a:r>
              <a:rPr lang="en-US" b="0" dirty="0" err="1"/>
              <a:t>qhhnum</a:t>
            </a:r>
            <a:r>
              <a:rPr lang="en-US" b="0" dirty="0"/>
              <a:t> </a:t>
            </a:r>
            <a:r>
              <a:rPr lang="en-US" b="0" dirty="0" err="1"/>
              <a:t>hhseqnum</a:t>
            </a:r>
            <a:r>
              <a:rPr lang="en-US" b="0" dirty="0"/>
              <a:t>.</a:t>
            </a:r>
            <a:endParaRPr lang="sl-SI" b="0" dirty="0"/>
          </a:p>
          <a:p>
            <a:pPr algn="l"/>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3270582" y="5440042"/>
            <a:ext cx="7754432" cy="3677163"/>
          </a:xfrm>
          <a:prstGeom prst="rect">
            <a:avLst/>
          </a:prstGeom>
        </p:spPr>
      </p:pic>
      <p:sp>
        <p:nvSpPr>
          <p:cNvPr id="6" name="TextBox 5"/>
          <p:cNvSpPr txBox="1"/>
          <p:nvPr/>
        </p:nvSpPr>
        <p:spPr>
          <a:xfrm>
            <a:off x="14264640" y="402336"/>
            <a:ext cx="2938272" cy="3584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US" b="0" dirty="0"/>
              <a:t>Fourth </a:t>
            </a:r>
            <a:r>
              <a:rPr lang="en-US" b="0" dirty="0" err="1"/>
              <a:t>DwB</a:t>
            </a:r>
            <a:r>
              <a:rPr lang="en-US" b="0" dirty="0"/>
              <a:t> Training Course</a:t>
            </a:r>
          </a:p>
          <a:p>
            <a:pPr algn="l"/>
            <a:r>
              <a:rPr lang="en-US" b="0" dirty="0"/>
              <a:t>Working with data from official statistics in Europe –</a:t>
            </a:r>
            <a:br>
              <a:rPr lang="en-US" b="0" dirty="0"/>
            </a:br>
            <a:r>
              <a:rPr lang="en-US" b="0" dirty="0"/>
              <a:t>particularly the European Union </a:t>
            </a:r>
            <a:r>
              <a:rPr lang="en-US" b="0" dirty="0" err="1"/>
              <a:t>Labour</a:t>
            </a:r>
            <a:r>
              <a:rPr lang="en-US" b="0" dirty="0"/>
              <a:t> Force Survey (EU-LFS)</a:t>
            </a:r>
          </a:p>
          <a:p>
            <a:pPr algn="l"/>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2"/>
          </p:nvPr>
        </p:nvSpPr>
        <p:spPr/>
        <p:txBody>
          <a:bodyPr/>
          <a:lstStyle/>
          <a:p>
            <a:fld id="{86CB4B4D-7CA3-9044-876B-883B54F8677D}" type="slidenum">
              <a:rPr lang="it-IT" smtClean="0"/>
              <a:pPr/>
              <a:t>19</a:t>
            </a:fld>
            <a:endParaRPr lang="it-IT" dirty="0"/>
          </a:p>
        </p:txBody>
      </p:sp>
    </p:spTree>
    <p:extLst>
      <p:ext uri="{BB962C8B-B14F-4D97-AF65-F5344CB8AC3E}">
        <p14:creationId xmlns:p14="http://schemas.microsoft.com/office/powerpoint/2010/main" val="19126227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FAIR principles</a:t>
            </a:r>
            <a:endParaRPr lang="en-GB" noProof="0" dirty="0"/>
          </a:p>
        </p:txBody>
      </p:sp>
      <p:pic>
        <p:nvPicPr>
          <p:cNvPr id="1026" name="Picture 2" descr="https://www.fosteropenscience.eu/learning/assessing-the-fairness-of-data/course/en/assets/b508980cfdd2dea6f990d39d35399808ae7e82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807" y="3040062"/>
            <a:ext cx="97536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46573" y="4466253"/>
            <a:ext cx="2724333" cy="1877437"/>
          </a:xfrm>
          <a:prstGeom prst="rect">
            <a:avLst/>
          </a:prstGeom>
        </p:spPr>
        <p:txBody>
          <a:bodyPr wrap="square">
            <a:spAutoFit/>
          </a:bodyPr>
          <a:lstStyle/>
          <a:p>
            <a:pPr algn="l"/>
            <a:r>
              <a:rPr lang="sl-SI" sz="1400" b="0" dirty="0" err="1" smtClean="0"/>
              <a:t>Source</a:t>
            </a:r>
            <a:r>
              <a:rPr lang="sl-SI" sz="1400" b="0" dirty="0" smtClean="0"/>
              <a:t>: </a:t>
            </a:r>
            <a:r>
              <a:rPr lang="en-US" sz="1400" b="0" dirty="0" smtClean="0"/>
              <a:t>Assessing </a:t>
            </a:r>
            <a:r>
              <a:rPr lang="en-US" sz="1400" b="0" dirty="0"/>
              <a:t>the </a:t>
            </a:r>
            <a:r>
              <a:rPr lang="en-US" sz="1400" b="0" dirty="0" err="1"/>
              <a:t>FAIRness</a:t>
            </a:r>
            <a:r>
              <a:rPr lang="en-US" sz="1400" b="0" dirty="0"/>
              <a:t> of </a:t>
            </a:r>
            <a:r>
              <a:rPr lang="en-US" sz="1400" b="0" dirty="0" smtClean="0"/>
              <a:t>data</a:t>
            </a:r>
            <a:endParaRPr lang="sl-SI" sz="1400" b="0" dirty="0" smtClean="0"/>
          </a:p>
          <a:p>
            <a:pPr algn="l"/>
            <a:r>
              <a:rPr lang="sl-SI" sz="1400" b="0" dirty="0" smtClean="0">
                <a:solidFill>
                  <a:srgbClr val="333333"/>
                </a:solidFill>
                <a:latin typeface="Lato"/>
                <a:hlinkClick r:id="rId3"/>
              </a:rPr>
              <a:t>https</a:t>
            </a:r>
            <a:r>
              <a:rPr lang="sl-SI" sz="1400" b="0" dirty="0">
                <a:solidFill>
                  <a:srgbClr val="333333"/>
                </a:solidFill>
                <a:latin typeface="Lato"/>
                <a:hlinkClick r:id="rId3"/>
              </a:rPr>
              <a:t>://www.fosteropenscience.eu/learning/assessing-the-fairness-of-data/#/</a:t>
            </a:r>
            <a:r>
              <a:rPr lang="sl-SI" sz="1400" b="0" dirty="0" smtClean="0">
                <a:solidFill>
                  <a:srgbClr val="333333"/>
                </a:solidFill>
                <a:latin typeface="Lato"/>
                <a:hlinkClick r:id="rId3"/>
              </a:rPr>
              <a:t>id/5c52e8cf0d3def29462d8cb5</a:t>
            </a:r>
            <a:endParaRPr lang="sl-SI" sz="1400" b="0" dirty="0" smtClean="0">
              <a:solidFill>
                <a:srgbClr val="333333"/>
              </a:solidFill>
              <a:latin typeface="Lato"/>
            </a:endParaRPr>
          </a:p>
          <a:p>
            <a:pPr algn="r"/>
            <a:r>
              <a:rPr lang="sl-SI" sz="1400" b="0" dirty="0" smtClean="0">
                <a:solidFill>
                  <a:srgbClr val="333333"/>
                </a:solidFill>
                <a:latin typeface="Lato"/>
              </a:rPr>
              <a:t>CC0 </a:t>
            </a:r>
            <a:r>
              <a:rPr lang="sl-SI" sz="1400" b="0" dirty="0" err="1">
                <a:solidFill>
                  <a:srgbClr val="333333"/>
                </a:solidFill>
                <a:latin typeface="Lato"/>
              </a:rPr>
              <a:t>license</a:t>
            </a:r>
            <a:endParaRPr lang="en-GB" sz="1400" dirty="0"/>
          </a:p>
        </p:txBody>
      </p:sp>
      <p:sp>
        <p:nvSpPr>
          <p:cNvPr id="2" name="Slide Number Placeholder 1"/>
          <p:cNvSpPr>
            <a:spLocks noGrp="1"/>
          </p:cNvSpPr>
          <p:nvPr>
            <p:ph type="sldNum" sz="quarter" idx="2"/>
          </p:nvPr>
        </p:nvSpPr>
        <p:spPr/>
        <p:txBody>
          <a:bodyPr/>
          <a:lstStyle/>
          <a:p>
            <a:fld id="{86CB4B4D-7CA3-9044-876B-883B54F8677D}" type="slidenum">
              <a:rPr lang="it-IT" smtClean="0"/>
              <a:pPr/>
              <a:t>2</a:t>
            </a:fld>
            <a:endParaRPr lang="it-IT" dirty="0"/>
          </a:p>
        </p:txBody>
      </p:sp>
    </p:spTree>
    <p:extLst>
      <p:ext uri="{BB962C8B-B14F-4D97-AF65-F5344CB8AC3E}">
        <p14:creationId xmlns:p14="http://schemas.microsoft.com/office/powerpoint/2010/main" val="34118214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08781" y="1882574"/>
            <a:ext cx="14716508" cy="7508169"/>
          </a:xfrm>
        </p:spPr>
        <p:txBody>
          <a:bodyPr>
            <a:normAutofit/>
          </a:bodyPr>
          <a:lstStyle/>
          <a:p>
            <a:r>
              <a:rPr lang="en-GB" sz="2400" dirty="0"/>
              <a:t>Interesting source for concepts and operationalisations: The Study of Assortative Mating: Theory, Data, and </a:t>
            </a:r>
            <a:r>
              <a:rPr lang="en-GB" sz="2400" dirty="0" smtClean="0"/>
              <a:t>Analysis. </a:t>
            </a:r>
            <a:r>
              <a:rPr lang="en-GB" sz="2400" dirty="0"/>
              <a:t>Daniel T. </a:t>
            </a:r>
            <a:r>
              <a:rPr lang="en-GB" sz="2400" dirty="0" err="1"/>
              <a:t>Lichter</a:t>
            </a:r>
            <a:r>
              <a:rPr lang="en-GB" sz="2400" dirty="0"/>
              <a:t> and </a:t>
            </a:r>
            <a:r>
              <a:rPr lang="en-GB" sz="2400" dirty="0" err="1"/>
              <a:t>Zhenchao</a:t>
            </a:r>
            <a:r>
              <a:rPr lang="en-GB" sz="2400" dirty="0"/>
              <a:t> </a:t>
            </a:r>
            <a:r>
              <a:rPr lang="en-GB" sz="2400" dirty="0" err="1" smtClean="0"/>
              <a:t>Qia</a:t>
            </a:r>
            <a:r>
              <a:rPr lang="en-GB" sz="2400" dirty="0" smtClean="0"/>
              <a:t> </a:t>
            </a:r>
            <a:r>
              <a:rPr lang="en-GB" sz="2400" dirty="0" err="1" smtClean="0"/>
              <a:t>In:Analytical</a:t>
            </a:r>
            <a:r>
              <a:rPr lang="en-GB" sz="2400" dirty="0" smtClean="0"/>
              <a:t> </a:t>
            </a:r>
            <a:r>
              <a:rPr lang="en-GB" sz="2400" dirty="0"/>
              <a:t>Family </a:t>
            </a:r>
            <a:r>
              <a:rPr lang="en-GB" sz="2400" dirty="0" smtClean="0"/>
              <a:t>Demography. (</a:t>
            </a:r>
            <a:r>
              <a:rPr lang="en-GB" sz="2400" b="1" dirty="0" smtClean="0"/>
              <a:t>Editors) </a:t>
            </a:r>
            <a:r>
              <a:rPr lang="en-GB" sz="2400" dirty="0" smtClean="0"/>
              <a:t>Robert </a:t>
            </a:r>
            <a:r>
              <a:rPr lang="en-GB" sz="2400" dirty="0"/>
              <a:t>Schoen </a:t>
            </a:r>
            <a:r>
              <a:rPr lang="en-GB" sz="2400" dirty="0">
                <a:hlinkClick r:id="rId2"/>
              </a:rPr>
              <a:t>https://doi.org/10.1007/978-3-319-93227-9</a:t>
            </a:r>
            <a:r>
              <a:rPr lang="en-GB" sz="2400" dirty="0"/>
              <a:t> </a:t>
            </a:r>
          </a:p>
          <a:p>
            <a:endParaRPr lang="en-GB" noProof="0" dirty="0" smtClean="0"/>
          </a:p>
          <a:p>
            <a:r>
              <a:rPr lang="en-GB" noProof="0" dirty="0" smtClean="0"/>
              <a:t>2. Exercise: Identify couples with the same or different education, … or other characteristics. And establish the degree of homogamy. </a:t>
            </a:r>
          </a:p>
          <a:p>
            <a:endParaRPr lang="en-GB" sz="4000" dirty="0"/>
          </a:p>
          <a:p>
            <a:endParaRPr lang="en-GB" sz="4000" noProof="0" dirty="0" smtClean="0"/>
          </a:p>
          <a:p>
            <a:r>
              <a:rPr lang="en-GB" sz="4000" dirty="0" smtClean="0"/>
              <a:t>Use </a:t>
            </a:r>
            <a:r>
              <a:rPr lang="en-GB" sz="4000" dirty="0"/>
              <a:t>‚</a:t>
            </a:r>
            <a:r>
              <a:rPr lang="en-GB" sz="4000" dirty="0" err="1"/>
              <a:t>id_go</a:t>
            </a:r>
            <a:r>
              <a:rPr lang="en-GB" sz="4000" dirty="0"/>
              <a:t>‘ – the </a:t>
            </a:r>
            <a:r>
              <a:rPr lang="en-GB" sz="4000" dirty="0" smtClean="0"/>
              <a:t>household identifier, select </a:t>
            </a:r>
            <a:r>
              <a:rPr lang="en-GB" sz="4000" dirty="0"/>
              <a:t>for family type married or cohabitating</a:t>
            </a:r>
          </a:p>
          <a:p>
            <a:endParaRPr lang="en-GB" sz="4000" dirty="0" smtClean="0"/>
          </a:p>
          <a:p>
            <a:r>
              <a:rPr lang="en-GB" sz="4000" dirty="0" smtClean="0"/>
              <a:t>This is a thought exercise. Let just someone raise hand and speak!</a:t>
            </a:r>
            <a:endParaRPr lang="en-GB" sz="4000" noProof="0" dirty="0" smtClean="0"/>
          </a:p>
          <a:p>
            <a:endParaRPr lang="en-GB" sz="4000" dirty="0"/>
          </a:p>
          <a:p>
            <a:endParaRPr lang="en-GB" sz="4000" noProof="0" dirty="0" smtClean="0"/>
          </a:p>
          <a:p>
            <a:endParaRPr lang="en-GB" sz="4000" dirty="0"/>
          </a:p>
          <a:p>
            <a:endParaRPr lang="en-GB" sz="4000" noProof="0" dirty="0" smtClean="0"/>
          </a:p>
          <a:p>
            <a:pPr marL="0" indent="0">
              <a:buNone/>
            </a:pPr>
            <a:endParaRPr lang="en-GB" sz="4000"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a:p>
        </p:txBody>
      </p:sp>
      <p:sp>
        <p:nvSpPr>
          <p:cNvPr id="6" name="Title 5"/>
          <p:cNvSpPr>
            <a:spLocks noGrp="1"/>
          </p:cNvSpPr>
          <p:nvPr>
            <p:ph type="title"/>
          </p:nvPr>
        </p:nvSpPr>
        <p:spPr/>
        <p:txBody>
          <a:bodyPr/>
          <a:lstStyle/>
          <a:p>
            <a:r>
              <a:rPr lang="en-GB" noProof="0" dirty="0" smtClean="0"/>
              <a:t>Assortative Mating analysis exercise</a:t>
            </a:r>
            <a:endParaRPr lang="en-GB" noProof="0" dirty="0"/>
          </a:p>
        </p:txBody>
      </p:sp>
      <p:sp>
        <p:nvSpPr>
          <p:cNvPr id="8" name="TextBox 7"/>
          <p:cNvSpPr txBox="1"/>
          <p:nvPr/>
        </p:nvSpPr>
        <p:spPr>
          <a:xfrm>
            <a:off x="12411456" y="2316480"/>
            <a:ext cx="3486912" cy="2999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3886688" y="3560064"/>
            <a:ext cx="3453575" cy="4632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2"/>
          <p:cNvSpPr>
            <a:spLocks noChangeArrowheads="1"/>
          </p:cNvSpPr>
          <p:nvPr/>
        </p:nvSpPr>
        <p:spPr bwMode="auto">
          <a:xfrm>
            <a:off x="1293211" y="4577048"/>
            <a:ext cx="94032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smtClean="0">
                <a:ln>
                  <a:noFill/>
                </a:ln>
                <a:solidFill>
                  <a:schemeClr val="tx1"/>
                </a:solidFill>
                <a:effectLst/>
                <a:latin typeface="Arial" panose="020B0604020202020204" pitchFamily="34" charset="0"/>
              </a:rPr>
              <a:t>Data </a:t>
            </a:r>
            <a:r>
              <a:rPr kumimoji="0" lang="sl-SI" altLang="sl-SI" sz="1800" b="0" i="0" u="none" strike="noStrike" cap="none" normalizeH="0" baseline="0" dirty="0" err="1" smtClean="0">
                <a:ln>
                  <a:noFill/>
                </a:ln>
                <a:solidFill>
                  <a:schemeClr val="tx1"/>
                </a:solidFill>
                <a:effectLst/>
                <a:latin typeface="Arial" panose="020B0604020202020204" pitchFamily="34" charset="0"/>
              </a:rPr>
              <a:t>for</a:t>
            </a:r>
            <a:r>
              <a:rPr kumimoji="0" lang="sl-SI" altLang="sl-SI" sz="1800" b="0" i="0" u="none" strike="noStrike" cap="none" normalizeH="0" baseline="0" dirty="0" smtClean="0">
                <a:ln>
                  <a:noFill/>
                </a:ln>
                <a:solidFill>
                  <a:schemeClr val="tx1"/>
                </a:solidFill>
                <a:effectLst/>
                <a:latin typeface="Arial" panose="020B0604020202020204" pitchFamily="34" charset="0"/>
              </a:rPr>
              <a:t> </a:t>
            </a:r>
            <a:r>
              <a:rPr kumimoji="0" lang="sl-SI" altLang="sl-SI" sz="1800" b="0" i="0" u="none" strike="noStrike" cap="none" normalizeH="0" baseline="0" dirty="0" err="1" smtClean="0">
                <a:ln>
                  <a:noFill/>
                </a:ln>
                <a:solidFill>
                  <a:schemeClr val="tx1"/>
                </a:solidFill>
                <a:effectLst/>
                <a:latin typeface="Arial" panose="020B0604020202020204" pitchFamily="34" charset="0"/>
              </a:rPr>
              <a:t>this</a:t>
            </a:r>
            <a:r>
              <a:rPr kumimoji="0" lang="sl-SI" altLang="sl-SI" sz="1800" b="0" i="0" u="none" strike="noStrike" cap="none" normalizeH="0" dirty="0" smtClean="0">
                <a:ln>
                  <a:noFill/>
                </a:ln>
                <a:solidFill>
                  <a:schemeClr val="tx1"/>
                </a:solidFill>
                <a:effectLst/>
                <a:latin typeface="Arial" panose="020B0604020202020204" pitchFamily="34" charset="0"/>
              </a:rPr>
              <a:t> </a:t>
            </a:r>
            <a:r>
              <a:rPr kumimoji="0" lang="sl-SI" altLang="sl-SI" sz="1800" b="0" i="0" u="none" strike="noStrike" cap="none" normalizeH="0" dirty="0" err="1" smtClean="0">
                <a:ln>
                  <a:noFill/>
                </a:ln>
                <a:solidFill>
                  <a:schemeClr val="tx1"/>
                </a:solidFill>
                <a:effectLst/>
                <a:latin typeface="Arial" panose="020B0604020202020204" pitchFamily="34" charset="0"/>
              </a:rPr>
              <a:t>exercise</a:t>
            </a:r>
            <a:r>
              <a:rPr kumimoji="0" lang="sl-SI" altLang="sl-SI" sz="1800" b="0" i="0" u="none" strike="noStrike" cap="none" normalizeH="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err="1" smtClean="0">
                <a:ln>
                  <a:noFill/>
                </a:ln>
                <a:solidFill>
                  <a:schemeClr val="tx1"/>
                </a:solidFill>
                <a:effectLst/>
                <a:latin typeface="Arial" panose="020B0604020202020204" pitchFamily="34" charset="0"/>
              </a:rPr>
              <a:t>Statistical</a:t>
            </a:r>
            <a:r>
              <a:rPr kumimoji="0" lang="sl-SI" altLang="sl-SI" sz="1800" b="0" i="0" u="none" strike="noStrike" cap="none" normalizeH="0" baseline="0" dirty="0" smtClean="0">
                <a:ln>
                  <a:noFill/>
                </a:ln>
                <a:solidFill>
                  <a:schemeClr val="tx1"/>
                </a:solidFill>
                <a:effectLst/>
                <a:latin typeface="Arial" panose="020B0604020202020204" pitchFamily="34" charset="0"/>
              </a:rPr>
              <a:t> Office of </a:t>
            </a:r>
            <a:r>
              <a:rPr kumimoji="0" lang="sl-SI" altLang="sl-SI" sz="1800" b="0" i="0" u="none" strike="noStrike" cap="none" normalizeH="0" baseline="0" dirty="0" err="1" smtClean="0">
                <a:ln>
                  <a:noFill/>
                </a:ln>
                <a:solidFill>
                  <a:schemeClr val="tx1"/>
                </a:solidFill>
                <a:effectLst/>
                <a:latin typeface="Arial" panose="020B0604020202020204" pitchFamily="34" charset="0"/>
              </a:rPr>
              <a:t>the</a:t>
            </a:r>
            <a:r>
              <a:rPr kumimoji="0" lang="sl-SI" altLang="sl-SI" sz="1800" b="0" i="0" u="none" strike="noStrike" cap="none" normalizeH="0" baseline="0" dirty="0" smtClean="0">
                <a:ln>
                  <a:noFill/>
                </a:ln>
                <a:solidFill>
                  <a:schemeClr val="tx1"/>
                </a:solidFill>
                <a:effectLst/>
                <a:latin typeface="Arial" panose="020B0604020202020204" pitchFamily="34" charset="0"/>
              </a:rPr>
              <a:t> </a:t>
            </a:r>
            <a:r>
              <a:rPr kumimoji="0" lang="sl-SI" altLang="sl-SI" sz="1800" b="0" i="0" u="none" strike="noStrike" cap="none" normalizeH="0" baseline="0" dirty="0" err="1" smtClean="0">
                <a:ln>
                  <a:noFill/>
                </a:ln>
                <a:solidFill>
                  <a:schemeClr val="tx1"/>
                </a:solidFill>
                <a:effectLst/>
                <a:latin typeface="Arial" panose="020B0604020202020204" pitchFamily="34" charset="0"/>
              </a:rPr>
              <a:t>Republic</a:t>
            </a:r>
            <a:r>
              <a:rPr kumimoji="0" lang="sl-SI" altLang="sl-SI" sz="1800" b="0" i="0" u="none" strike="noStrike" cap="none" normalizeH="0" baseline="0" dirty="0" smtClean="0">
                <a:ln>
                  <a:noFill/>
                </a:ln>
                <a:solidFill>
                  <a:schemeClr val="tx1"/>
                </a:solidFill>
                <a:effectLst/>
                <a:latin typeface="Arial" panose="020B0604020202020204" pitchFamily="34" charset="0"/>
              </a:rPr>
              <a:t> of </a:t>
            </a:r>
            <a:r>
              <a:rPr kumimoji="0" lang="sl-SI" altLang="sl-SI" sz="1800" b="0" i="0" u="none" strike="noStrike" cap="none" normalizeH="0" baseline="0" dirty="0" err="1" smtClean="0">
                <a:ln>
                  <a:noFill/>
                </a:ln>
                <a:solidFill>
                  <a:schemeClr val="tx1"/>
                </a:solidFill>
                <a:effectLst/>
                <a:latin typeface="Arial" panose="020B0604020202020204" pitchFamily="34" charset="0"/>
              </a:rPr>
              <a:t>Slovenia</a:t>
            </a:r>
            <a:r>
              <a:rPr kumimoji="0" lang="sl-SI" altLang="sl-SI" sz="1800" b="0" i="0" u="none" strike="noStrike" cap="none" normalizeH="0" baseline="0" dirty="0" smtClean="0">
                <a:ln>
                  <a:noFill/>
                </a:ln>
                <a:solidFill>
                  <a:schemeClr val="tx1"/>
                </a:solidFill>
                <a:effectLst/>
                <a:latin typeface="Arial" panose="020B0604020202020204" pitchFamily="34" charset="0"/>
              </a:rPr>
              <a:t>. (2015). </a:t>
            </a:r>
            <a:r>
              <a:rPr kumimoji="0" lang="sl-SI" altLang="sl-SI" sz="1800" b="0" i="1" u="none" strike="noStrike" cap="none" normalizeH="0" baseline="0" dirty="0" smtClean="0">
                <a:ln>
                  <a:noFill/>
                </a:ln>
                <a:solidFill>
                  <a:schemeClr val="tx1"/>
                </a:solidFill>
                <a:effectLst/>
                <a:latin typeface="Arial" panose="020B0604020202020204" pitchFamily="34" charset="0"/>
              </a:rPr>
              <a:t>Register </a:t>
            </a:r>
            <a:r>
              <a:rPr kumimoji="0" lang="sl-SI" altLang="sl-SI" sz="1800" b="0" i="1" u="none" strike="noStrike" cap="none" normalizeH="0" baseline="0" dirty="0" err="1" smtClean="0">
                <a:ln>
                  <a:noFill/>
                </a:ln>
                <a:solidFill>
                  <a:schemeClr val="tx1"/>
                </a:solidFill>
                <a:effectLst/>
                <a:latin typeface="Arial" panose="020B0604020202020204" pitchFamily="34" charset="0"/>
              </a:rPr>
              <a:t>Census</a:t>
            </a:r>
            <a:r>
              <a:rPr kumimoji="0" lang="sl-SI" altLang="sl-SI" sz="1800" b="0" i="1" u="none" strike="noStrike" cap="none" normalizeH="0" baseline="0" dirty="0" smtClean="0">
                <a:ln>
                  <a:noFill/>
                </a:ln>
                <a:solidFill>
                  <a:schemeClr val="tx1"/>
                </a:solidFill>
                <a:effectLst/>
                <a:latin typeface="Arial" panose="020B0604020202020204" pitchFamily="34" charset="0"/>
              </a:rPr>
              <a:t> 2011: </a:t>
            </a:r>
            <a:r>
              <a:rPr kumimoji="0" lang="sl-SI" altLang="sl-SI" sz="1800" b="0" i="1" u="none" strike="noStrike" cap="none" normalizeH="0" baseline="0" dirty="0" err="1" smtClean="0">
                <a:ln>
                  <a:noFill/>
                </a:ln>
                <a:solidFill>
                  <a:schemeClr val="tx1"/>
                </a:solidFill>
                <a:effectLst/>
                <a:latin typeface="Arial" panose="020B0604020202020204" pitchFamily="34" charset="0"/>
              </a:rPr>
              <a:t>Public</a:t>
            </a:r>
            <a:r>
              <a:rPr kumimoji="0" lang="sl-SI" altLang="sl-SI" sz="1800" b="0" i="1" u="none" strike="noStrike" cap="none" normalizeH="0" baseline="0" dirty="0" smtClean="0">
                <a:ln>
                  <a:noFill/>
                </a:ln>
                <a:solidFill>
                  <a:schemeClr val="tx1"/>
                </a:solidFill>
                <a:effectLst/>
                <a:latin typeface="Arial" panose="020B0604020202020204" pitchFamily="34" charset="0"/>
              </a:rPr>
              <a:t> Use </a:t>
            </a:r>
            <a:r>
              <a:rPr kumimoji="0" lang="sl-SI" altLang="sl-SI" sz="1800" b="0" i="1" u="none" strike="noStrike" cap="none" normalizeH="0" baseline="0" dirty="0" err="1" smtClean="0">
                <a:ln>
                  <a:noFill/>
                </a:ln>
                <a:solidFill>
                  <a:schemeClr val="tx1"/>
                </a:solidFill>
                <a:effectLst/>
                <a:latin typeface="Arial" panose="020B0604020202020204" pitchFamily="34" charset="0"/>
              </a:rPr>
              <a:t>Microdata</a:t>
            </a:r>
            <a:r>
              <a:rPr kumimoji="0" lang="sl-SI" altLang="sl-SI" sz="1800" b="0" i="1" u="none" strike="noStrike" cap="none" normalizeH="0" baseline="0" dirty="0" smtClean="0">
                <a:ln>
                  <a:noFill/>
                </a:ln>
                <a:solidFill>
                  <a:schemeClr val="tx1"/>
                </a:solidFill>
                <a:effectLst/>
                <a:latin typeface="Arial" panose="020B0604020202020204" pitchFamily="34" charset="0"/>
              </a:rPr>
              <a:t> (5-percent </a:t>
            </a:r>
            <a:r>
              <a:rPr kumimoji="0" lang="sl-SI" altLang="sl-SI" sz="1800" b="0" i="1" u="none" strike="noStrike" cap="none" normalizeH="0" baseline="0" dirty="0" err="1" smtClean="0">
                <a:ln>
                  <a:noFill/>
                </a:ln>
                <a:solidFill>
                  <a:schemeClr val="tx1"/>
                </a:solidFill>
                <a:effectLst/>
                <a:latin typeface="Arial" panose="020B0604020202020204" pitchFamily="34" charset="0"/>
              </a:rPr>
              <a:t>sample</a:t>
            </a:r>
            <a:r>
              <a:rPr kumimoji="0" lang="sl-SI" altLang="sl-SI" sz="1800" b="0" i="1" u="none" strike="noStrike" cap="none" normalizeH="0" baseline="0" dirty="0" smtClean="0">
                <a:ln>
                  <a:noFill/>
                </a:ln>
                <a:solidFill>
                  <a:schemeClr val="tx1"/>
                </a:solidFill>
                <a:effectLst/>
                <a:latin typeface="Arial" panose="020B0604020202020204" pitchFamily="34" charset="0"/>
              </a:rPr>
              <a:t>)</a:t>
            </a:r>
            <a:r>
              <a:rPr kumimoji="0" lang="sl-SI" altLang="sl-SI" sz="1800" b="0" i="0" u="none" strike="noStrike" cap="none" normalizeH="0" baseline="0" dirty="0" smtClean="0">
                <a:ln>
                  <a:noFill/>
                </a:ln>
                <a:solidFill>
                  <a:schemeClr val="tx1"/>
                </a:solidFill>
                <a:effectLst/>
                <a:latin typeface="Arial" panose="020B0604020202020204" pitchFamily="34" charset="0"/>
              </a:rPr>
              <a:t> [Data file]. Ljubljana: </a:t>
            </a:r>
            <a:r>
              <a:rPr kumimoji="0" lang="sl-SI" altLang="sl-SI" sz="1800" b="0" i="0" u="none" strike="noStrike" cap="none" normalizeH="0" baseline="0" dirty="0" err="1" smtClean="0">
                <a:ln>
                  <a:noFill/>
                </a:ln>
                <a:solidFill>
                  <a:schemeClr val="tx1"/>
                </a:solidFill>
                <a:effectLst/>
                <a:latin typeface="Arial" panose="020B0604020202020204" pitchFamily="34" charset="0"/>
              </a:rPr>
              <a:t>University</a:t>
            </a:r>
            <a:r>
              <a:rPr kumimoji="0" lang="sl-SI" altLang="sl-SI" sz="1800" b="0" i="0" u="none" strike="noStrike" cap="none" normalizeH="0" baseline="0" dirty="0" smtClean="0">
                <a:ln>
                  <a:noFill/>
                </a:ln>
                <a:solidFill>
                  <a:schemeClr val="tx1"/>
                </a:solidFill>
                <a:effectLst/>
                <a:latin typeface="Arial" panose="020B0604020202020204" pitchFamily="34" charset="0"/>
              </a:rPr>
              <a:t> of Ljubljana, </a:t>
            </a:r>
            <a:r>
              <a:rPr kumimoji="0" lang="sl-SI" altLang="sl-SI" sz="1800" b="0" i="0" u="none" strike="noStrike" cap="none" normalizeH="0" baseline="0" dirty="0" err="1" smtClean="0">
                <a:ln>
                  <a:noFill/>
                </a:ln>
                <a:solidFill>
                  <a:schemeClr val="tx1"/>
                </a:solidFill>
                <a:effectLst/>
                <a:latin typeface="Arial" panose="020B0604020202020204" pitchFamily="34" charset="0"/>
              </a:rPr>
              <a:t>Slovenian</a:t>
            </a:r>
            <a:r>
              <a:rPr kumimoji="0" lang="sl-SI" altLang="sl-SI" sz="1800" b="0" i="0" u="none" strike="noStrike" cap="none" normalizeH="0" baseline="0" dirty="0" smtClean="0">
                <a:ln>
                  <a:noFill/>
                </a:ln>
                <a:solidFill>
                  <a:schemeClr val="tx1"/>
                </a:solidFill>
                <a:effectLst/>
                <a:latin typeface="Arial" panose="020B0604020202020204" pitchFamily="34" charset="0"/>
              </a:rPr>
              <a:t> Social Science Data </a:t>
            </a:r>
            <a:r>
              <a:rPr kumimoji="0" lang="sl-SI" altLang="sl-SI" sz="1800" b="0" i="0" u="none" strike="noStrike" cap="none" normalizeH="0" baseline="0" dirty="0" err="1" smtClean="0">
                <a:ln>
                  <a:noFill/>
                </a:ln>
                <a:solidFill>
                  <a:schemeClr val="tx1"/>
                </a:solidFill>
                <a:effectLst/>
                <a:latin typeface="Arial" panose="020B0604020202020204" pitchFamily="34" charset="0"/>
              </a:rPr>
              <a:t>Archives</a:t>
            </a:r>
            <a:r>
              <a:rPr kumimoji="0" lang="sl-SI" altLang="sl-SI" sz="1800" b="0" i="0" u="none" strike="noStrike" cap="none" normalizeH="0" baseline="0" dirty="0" smtClean="0">
                <a:ln>
                  <a:noFill/>
                </a:ln>
                <a:solidFill>
                  <a:schemeClr val="tx1"/>
                </a:solidFill>
                <a:effectLst/>
                <a:latin typeface="Arial" panose="020B0604020202020204" pitchFamily="34" charset="0"/>
              </a:rPr>
              <a:t>. ADP - </a:t>
            </a:r>
            <a:r>
              <a:rPr kumimoji="0" lang="sl-SI" altLang="sl-SI" sz="1800" b="0" i="0" u="none" strike="noStrike" cap="none" normalizeH="0" baseline="0" dirty="0" err="1" smtClean="0">
                <a:ln>
                  <a:noFill/>
                </a:ln>
                <a:solidFill>
                  <a:schemeClr val="tx1"/>
                </a:solidFill>
                <a:effectLst/>
                <a:latin typeface="Arial" panose="020B0604020202020204" pitchFamily="34" charset="0"/>
              </a:rPr>
              <a:t>IDNo</a:t>
            </a:r>
            <a:r>
              <a:rPr kumimoji="0" lang="sl-SI" altLang="sl-SI" sz="1800" b="0" i="0" u="none" strike="noStrike" cap="none" normalizeH="0" baseline="0" dirty="0" smtClean="0">
                <a:ln>
                  <a:noFill/>
                </a:ln>
                <a:solidFill>
                  <a:schemeClr val="tx1"/>
                </a:solidFill>
                <a:effectLst/>
                <a:latin typeface="Arial" panose="020B0604020202020204" pitchFamily="34" charset="0"/>
              </a:rPr>
              <a:t>: POPIS11P. https://doi.org/10.17898/ADP_POPIS11P_V1 </a:t>
            </a:r>
          </a:p>
        </p:txBody>
      </p:sp>
      <p:sp>
        <p:nvSpPr>
          <p:cNvPr id="2" name="Slide Number Placeholder 1"/>
          <p:cNvSpPr>
            <a:spLocks noGrp="1"/>
          </p:cNvSpPr>
          <p:nvPr>
            <p:ph type="sldNum" sz="quarter" idx="2"/>
          </p:nvPr>
        </p:nvSpPr>
        <p:spPr/>
        <p:txBody>
          <a:bodyPr/>
          <a:lstStyle/>
          <a:p>
            <a:fld id="{86CB4B4D-7CA3-9044-876B-883B54F8677D}" type="slidenum">
              <a:rPr lang="it-IT" smtClean="0"/>
              <a:pPr/>
              <a:t>20</a:t>
            </a:fld>
            <a:endParaRPr lang="it-IT" dirty="0"/>
          </a:p>
        </p:txBody>
      </p:sp>
    </p:spTree>
    <p:extLst>
      <p:ext uri="{BB962C8B-B14F-4D97-AF65-F5344CB8AC3E}">
        <p14:creationId xmlns:p14="http://schemas.microsoft.com/office/powerpoint/2010/main" val="184988380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08781" y="1882574"/>
            <a:ext cx="14716508" cy="7508169"/>
          </a:xfrm>
        </p:spPr>
        <p:txBody>
          <a:bodyPr>
            <a:normAutofit fontScale="62500" lnSpcReduction="20000"/>
          </a:bodyPr>
          <a:lstStyle/>
          <a:p>
            <a:r>
              <a:rPr lang="en-GB" sz="4000" dirty="0"/>
              <a:t>Interesting source for concepts and operationalisations: The Study of Assortative Mating: Theory, Data, and Analysis Daniel T. </a:t>
            </a:r>
            <a:r>
              <a:rPr lang="en-GB" sz="4000" dirty="0" err="1"/>
              <a:t>Lichter</a:t>
            </a:r>
            <a:r>
              <a:rPr lang="en-GB" sz="4000" dirty="0"/>
              <a:t> and </a:t>
            </a:r>
            <a:r>
              <a:rPr lang="en-GB" sz="4000" dirty="0" err="1"/>
              <a:t>Zhenchao</a:t>
            </a:r>
            <a:r>
              <a:rPr lang="en-GB" sz="4000" dirty="0"/>
              <a:t> </a:t>
            </a:r>
            <a:r>
              <a:rPr lang="en-GB" sz="4000" dirty="0" err="1"/>
              <a:t>Qia</a:t>
            </a:r>
            <a:r>
              <a:rPr lang="en-GB" sz="4000" dirty="0"/>
              <a:t> v Analytical Family Demography</a:t>
            </a:r>
          </a:p>
          <a:p>
            <a:r>
              <a:rPr lang="en-GB" sz="4000" b="1" dirty="0" err="1"/>
              <a:t>Editors</a:t>
            </a:r>
            <a:r>
              <a:rPr lang="en-GB" sz="4000" dirty="0" err="1"/>
              <a:t>Robert</a:t>
            </a:r>
            <a:r>
              <a:rPr lang="en-GB" sz="4000" dirty="0"/>
              <a:t> Schoen </a:t>
            </a:r>
            <a:r>
              <a:rPr lang="en-GB" sz="4000" dirty="0">
                <a:hlinkClick r:id="rId2"/>
              </a:rPr>
              <a:t>https://doi.org/10.1007/978-3-319-93227-9</a:t>
            </a:r>
            <a:r>
              <a:rPr lang="en-GB" sz="4000" dirty="0"/>
              <a:t> </a:t>
            </a:r>
          </a:p>
          <a:p>
            <a:endParaRPr lang="en-GB" sz="4000" noProof="0" dirty="0" smtClean="0"/>
          </a:p>
          <a:p>
            <a:r>
              <a:rPr lang="en-GB" sz="4000" noProof="0" dirty="0" smtClean="0"/>
              <a:t>Exercise Identify couples with the same or different education, … or other characteristics. And establish the degree of homogamy. </a:t>
            </a:r>
          </a:p>
          <a:p>
            <a:endParaRPr lang="en-GB" noProof="0" dirty="0" smtClean="0"/>
          </a:p>
          <a:p>
            <a:endParaRPr lang="en-GB" noProof="0" dirty="0" smtClean="0"/>
          </a:p>
          <a:p>
            <a:r>
              <a:rPr lang="en-GB" noProof="0" dirty="0" smtClean="0"/>
              <a:t>*design partial male gender file, after selecting for family type married or cohabitating.. </a:t>
            </a:r>
          </a:p>
          <a:p>
            <a:r>
              <a:rPr lang="en-GB" noProof="0" dirty="0" smtClean="0"/>
              <a:t>DATASET COPY male.</a:t>
            </a:r>
          </a:p>
          <a:p>
            <a:r>
              <a:rPr lang="en-GB" noProof="0" dirty="0" smtClean="0"/>
              <a:t>DATASET ACTIVATE male.</a:t>
            </a:r>
          </a:p>
          <a:p>
            <a:r>
              <a:rPr lang="en-GB" noProof="0" dirty="0" smtClean="0"/>
              <a:t>* </a:t>
            </a:r>
            <a:r>
              <a:rPr lang="en-GB" noProof="0" dirty="0" err="1" smtClean="0"/>
              <a:t>sp</a:t>
            </a:r>
            <a:r>
              <a:rPr lang="en-GB" noProof="0" dirty="0" smtClean="0"/>
              <a:t> = ‚Gender‘; 1 ‚male‘ 2 ‚female‘.</a:t>
            </a:r>
          </a:p>
          <a:p>
            <a:r>
              <a:rPr lang="en-GB" noProof="0" dirty="0" smtClean="0"/>
              <a:t>SELECT IF </a:t>
            </a:r>
            <a:r>
              <a:rPr lang="en-GB" noProof="0" dirty="0" err="1" smtClean="0"/>
              <a:t>sp</a:t>
            </a:r>
            <a:r>
              <a:rPr lang="en-GB" noProof="0" dirty="0" smtClean="0"/>
              <a:t>=1.</a:t>
            </a:r>
          </a:p>
          <a:p>
            <a:endParaRPr lang="en-GB" noProof="0" dirty="0" smtClean="0"/>
          </a:p>
          <a:p>
            <a:r>
              <a:rPr lang="en-GB" noProof="0" dirty="0" smtClean="0"/>
              <a:t>*again on original file, design partial female gender file</a:t>
            </a:r>
          </a:p>
          <a:p>
            <a:r>
              <a:rPr lang="en-GB" noProof="0" dirty="0" smtClean="0"/>
              <a:t>SELECT IF </a:t>
            </a:r>
            <a:r>
              <a:rPr lang="en-GB" noProof="0" dirty="0" err="1" smtClean="0"/>
              <a:t>sp</a:t>
            </a:r>
            <a:r>
              <a:rPr lang="en-GB" noProof="0" dirty="0" smtClean="0"/>
              <a:t>=2.</a:t>
            </a:r>
          </a:p>
          <a:p>
            <a:r>
              <a:rPr lang="en-GB" noProof="0" dirty="0" smtClean="0"/>
              <a:t>Join female and male file based on ‚</a:t>
            </a:r>
            <a:r>
              <a:rPr lang="en-GB" noProof="0" dirty="0" err="1" smtClean="0"/>
              <a:t>id_go</a:t>
            </a:r>
            <a:r>
              <a:rPr lang="en-GB" noProof="0" dirty="0" smtClean="0"/>
              <a:t>‘ – the </a:t>
            </a:r>
            <a:r>
              <a:rPr lang="en-GB" noProof="0" dirty="0" err="1" smtClean="0"/>
              <a:t>hosehold</a:t>
            </a:r>
            <a:r>
              <a:rPr lang="en-GB" noProof="0" dirty="0" smtClean="0"/>
              <a:t> identifier , rename the </a:t>
            </a:r>
            <a:r>
              <a:rPr lang="en-GB" noProof="0" dirty="0" err="1" smtClean="0"/>
              <a:t>izob</a:t>
            </a:r>
            <a:r>
              <a:rPr lang="en-GB" noProof="0" dirty="0" smtClean="0"/>
              <a:t> ‚education‘ variable for male.</a:t>
            </a:r>
          </a:p>
          <a:p>
            <a:r>
              <a:rPr lang="en-GB" noProof="0" dirty="0" smtClean="0"/>
              <a:t>MATCH FILES /FILE=*</a:t>
            </a:r>
          </a:p>
          <a:p>
            <a:r>
              <a:rPr lang="en-GB" noProof="0" dirty="0" smtClean="0"/>
              <a:t>    /table='</a:t>
            </a:r>
            <a:r>
              <a:rPr lang="en-GB" noProof="0" dirty="0" err="1" smtClean="0"/>
              <a:t>moski</a:t>
            </a:r>
            <a:r>
              <a:rPr lang="en-GB" noProof="0" dirty="0" smtClean="0"/>
              <a:t>'</a:t>
            </a:r>
          </a:p>
          <a:p>
            <a:r>
              <a:rPr lang="en-GB" noProof="0" dirty="0" smtClean="0"/>
              <a:t>  /RENAME (</a:t>
            </a:r>
            <a:r>
              <a:rPr lang="en-GB" noProof="0" dirty="0" err="1" smtClean="0"/>
              <a:t>izb</a:t>
            </a:r>
            <a:r>
              <a:rPr lang="en-GB" noProof="0" dirty="0" smtClean="0"/>
              <a:t>  = </a:t>
            </a:r>
            <a:r>
              <a:rPr lang="en-GB" noProof="0" dirty="0" err="1" smtClean="0"/>
              <a:t>izb_m</a:t>
            </a:r>
            <a:r>
              <a:rPr lang="en-GB" noProof="0" dirty="0" smtClean="0"/>
              <a:t>) </a:t>
            </a:r>
          </a:p>
          <a:p>
            <a:r>
              <a:rPr lang="en-GB" noProof="0" dirty="0" smtClean="0"/>
              <a:t>  /BY </a:t>
            </a:r>
            <a:r>
              <a:rPr lang="en-GB" noProof="0" dirty="0" err="1" smtClean="0"/>
              <a:t>id_go</a:t>
            </a:r>
            <a:endParaRPr lang="en-GB" noProof="0" dirty="0" smtClean="0"/>
          </a:p>
          <a:p>
            <a:r>
              <a:rPr lang="en-GB" noProof="0" dirty="0" smtClean="0"/>
              <a:t>.</a:t>
            </a:r>
          </a:p>
          <a:p>
            <a:endParaRPr lang="en-GB" noProof="0" dirty="0" smtClean="0"/>
          </a:p>
          <a:p>
            <a:endParaRPr lang="en-GB" noProof="0" dirty="0" smtClean="0"/>
          </a:p>
          <a:p>
            <a:endParaRPr lang="en-GB" noProof="0" dirty="0" smtClean="0"/>
          </a:p>
          <a:p>
            <a:endParaRPr lang="en-GB" noProof="0" dirty="0"/>
          </a:p>
        </p:txBody>
      </p:sp>
      <p:sp>
        <p:nvSpPr>
          <p:cNvPr id="6" name="Title 5"/>
          <p:cNvSpPr>
            <a:spLocks noGrp="1"/>
          </p:cNvSpPr>
          <p:nvPr>
            <p:ph type="title"/>
          </p:nvPr>
        </p:nvSpPr>
        <p:spPr/>
        <p:txBody>
          <a:bodyPr/>
          <a:lstStyle/>
          <a:p>
            <a:r>
              <a:rPr lang="en-GB" noProof="0" dirty="0" smtClean="0"/>
              <a:t>Assortative Mating analysis exercise</a:t>
            </a:r>
            <a:endParaRPr lang="en-GB" noProof="0" dirty="0"/>
          </a:p>
        </p:txBody>
      </p:sp>
      <p:sp>
        <p:nvSpPr>
          <p:cNvPr id="8" name="TextBox 7"/>
          <p:cNvSpPr txBox="1"/>
          <p:nvPr/>
        </p:nvSpPr>
        <p:spPr>
          <a:xfrm>
            <a:off x="12411456" y="2316480"/>
            <a:ext cx="3486912" cy="2999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3886688" y="3560064"/>
            <a:ext cx="3453575" cy="4632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endPar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2"/>
          <p:cNvSpPr>
            <a:spLocks noChangeArrowheads="1"/>
          </p:cNvSpPr>
          <p:nvPr/>
        </p:nvSpPr>
        <p:spPr bwMode="auto">
          <a:xfrm>
            <a:off x="7936992" y="5081968"/>
            <a:ext cx="9403271"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smtClean="0">
                <a:ln>
                  <a:noFill/>
                </a:ln>
                <a:solidFill>
                  <a:schemeClr val="tx1"/>
                </a:solidFill>
                <a:effectLst/>
                <a:latin typeface="Arial" panose="020B0604020202020204" pitchFamily="34" charset="0"/>
              </a:rPr>
              <a:t>Data </a:t>
            </a:r>
            <a:r>
              <a:rPr kumimoji="0" lang="sl-SI" altLang="sl-SI" sz="1800" b="0" i="0" u="none" strike="noStrike" cap="none" normalizeH="0" baseline="0" dirty="0" err="1" smtClean="0">
                <a:ln>
                  <a:noFill/>
                </a:ln>
                <a:solidFill>
                  <a:schemeClr val="tx1"/>
                </a:solidFill>
                <a:effectLst/>
                <a:latin typeface="Arial" panose="020B0604020202020204" pitchFamily="34" charset="0"/>
              </a:rPr>
              <a:t>for</a:t>
            </a:r>
            <a:r>
              <a:rPr kumimoji="0" lang="sl-SI" altLang="sl-SI" sz="1800" b="0" i="0" u="none" strike="noStrike" cap="none" normalizeH="0" baseline="0" dirty="0" smtClean="0">
                <a:ln>
                  <a:noFill/>
                </a:ln>
                <a:solidFill>
                  <a:schemeClr val="tx1"/>
                </a:solidFill>
                <a:effectLst/>
                <a:latin typeface="Arial" panose="020B0604020202020204" pitchFamily="34" charset="0"/>
              </a:rPr>
              <a:t> </a:t>
            </a:r>
            <a:r>
              <a:rPr kumimoji="0" lang="sl-SI" altLang="sl-SI" sz="1800" b="0" i="0" u="none" strike="noStrike" cap="none" normalizeH="0" baseline="0" dirty="0" err="1" smtClean="0">
                <a:ln>
                  <a:noFill/>
                </a:ln>
                <a:solidFill>
                  <a:schemeClr val="tx1"/>
                </a:solidFill>
                <a:effectLst/>
                <a:latin typeface="Arial" panose="020B0604020202020204" pitchFamily="34" charset="0"/>
              </a:rPr>
              <a:t>this</a:t>
            </a:r>
            <a:r>
              <a:rPr kumimoji="0" lang="sl-SI" altLang="sl-SI" sz="1800" b="0" i="0" u="none" strike="noStrike" cap="none" normalizeH="0" dirty="0" smtClean="0">
                <a:ln>
                  <a:noFill/>
                </a:ln>
                <a:solidFill>
                  <a:schemeClr val="tx1"/>
                </a:solidFill>
                <a:effectLst/>
                <a:latin typeface="Arial" panose="020B0604020202020204" pitchFamily="34" charset="0"/>
              </a:rPr>
              <a:t> </a:t>
            </a:r>
            <a:r>
              <a:rPr kumimoji="0" lang="sl-SI" altLang="sl-SI" sz="1800" b="0" i="0" u="none" strike="noStrike" cap="none" normalizeH="0" dirty="0" err="1" smtClean="0">
                <a:ln>
                  <a:noFill/>
                </a:ln>
                <a:solidFill>
                  <a:schemeClr val="tx1"/>
                </a:solidFill>
                <a:effectLst/>
                <a:latin typeface="Arial" panose="020B0604020202020204" pitchFamily="34" charset="0"/>
              </a:rPr>
              <a:t>exercise</a:t>
            </a:r>
            <a:r>
              <a:rPr kumimoji="0" lang="sl-SI" altLang="sl-SI" sz="1800" b="0" i="0" u="none" strike="noStrike" cap="none" normalizeH="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err="1" smtClean="0">
                <a:ln>
                  <a:noFill/>
                </a:ln>
                <a:solidFill>
                  <a:schemeClr val="tx1"/>
                </a:solidFill>
                <a:effectLst/>
                <a:latin typeface="Arial" panose="020B0604020202020204" pitchFamily="34" charset="0"/>
              </a:rPr>
              <a:t>Statistical</a:t>
            </a:r>
            <a:r>
              <a:rPr kumimoji="0" lang="sl-SI" altLang="sl-SI" sz="1800" b="0" i="0" u="none" strike="noStrike" cap="none" normalizeH="0" baseline="0" dirty="0" smtClean="0">
                <a:ln>
                  <a:noFill/>
                </a:ln>
                <a:solidFill>
                  <a:schemeClr val="tx1"/>
                </a:solidFill>
                <a:effectLst/>
                <a:latin typeface="Arial" panose="020B0604020202020204" pitchFamily="34" charset="0"/>
              </a:rPr>
              <a:t> Office of </a:t>
            </a:r>
            <a:r>
              <a:rPr kumimoji="0" lang="sl-SI" altLang="sl-SI" sz="1800" b="0" i="0" u="none" strike="noStrike" cap="none" normalizeH="0" baseline="0" dirty="0" err="1" smtClean="0">
                <a:ln>
                  <a:noFill/>
                </a:ln>
                <a:solidFill>
                  <a:schemeClr val="tx1"/>
                </a:solidFill>
                <a:effectLst/>
                <a:latin typeface="Arial" panose="020B0604020202020204" pitchFamily="34" charset="0"/>
              </a:rPr>
              <a:t>the</a:t>
            </a:r>
            <a:r>
              <a:rPr kumimoji="0" lang="sl-SI" altLang="sl-SI" sz="1800" b="0" i="0" u="none" strike="noStrike" cap="none" normalizeH="0" baseline="0" dirty="0" smtClean="0">
                <a:ln>
                  <a:noFill/>
                </a:ln>
                <a:solidFill>
                  <a:schemeClr val="tx1"/>
                </a:solidFill>
                <a:effectLst/>
                <a:latin typeface="Arial" panose="020B0604020202020204" pitchFamily="34" charset="0"/>
              </a:rPr>
              <a:t> </a:t>
            </a:r>
            <a:r>
              <a:rPr kumimoji="0" lang="sl-SI" altLang="sl-SI" sz="1800" b="0" i="0" u="none" strike="noStrike" cap="none" normalizeH="0" baseline="0" dirty="0" err="1" smtClean="0">
                <a:ln>
                  <a:noFill/>
                </a:ln>
                <a:solidFill>
                  <a:schemeClr val="tx1"/>
                </a:solidFill>
                <a:effectLst/>
                <a:latin typeface="Arial" panose="020B0604020202020204" pitchFamily="34" charset="0"/>
              </a:rPr>
              <a:t>Republic</a:t>
            </a:r>
            <a:r>
              <a:rPr kumimoji="0" lang="sl-SI" altLang="sl-SI" sz="1800" b="0" i="0" u="none" strike="noStrike" cap="none" normalizeH="0" baseline="0" dirty="0" smtClean="0">
                <a:ln>
                  <a:noFill/>
                </a:ln>
                <a:solidFill>
                  <a:schemeClr val="tx1"/>
                </a:solidFill>
                <a:effectLst/>
                <a:latin typeface="Arial" panose="020B0604020202020204" pitchFamily="34" charset="0"/>
              </a:rPr>
              <a:t> of </a:t>
            </a:r>
            <a:r>
              <a:rPr kumimoji="0" lang="sl-SI" altLang="sl-SI" sz="1800" b="0" i="0" u="none" strike="noStrike" cap="none" normalizeH="0" baseline="0" dirty="0" err="1" smtClean="0">
                <a:ln>
                  <a:noFill/>
                </a:ln>
                <a:solidFill>
                  <a:schemeClr val="tx1"/>
                </a:solidFill>
                <a:effectLst/>
                <a:latin typeface="Arial" panose="020B0604020202020204" pitchFamily="34" charset="0"/>
              </a:rPr>
              <a:t>Slovenia</a:t>
            </a:r>
            <a:r>
              <a:rPr kumimoji="0" lang="sl-SI" altLang="sl-SI" sz="1800" b="0" i="0" u="none" strike="noStrike" cap="none" normalizeH="0" baseline="0" dirty="0" smtClean="0">
                <a:ln>
                  <a:noFill/>
                </a:ln>
                <a:solidFill>
                  <a:schemeClr val="tx1"/>
                </a:solidFill>
                <a:effectLst/>
                <a:latin typeface="Arial" panose="020B0604020202020204" pitchFamily="34" charset="0"/>
              </a:rPr>
              <a:t>. (2015). </a:t>
            </a:r>
            <a:r>
              <a:rPr kumimoji="0" lang="sl-SI" altLang="sl-SI" sz="1800" b="0" i="1" u="none" strike="noStrike" cap="none" normalizeH="0" baseline="0" dirty="0" smtClean="0">
                <a:ln>
                  <a:noFill/>
                </a:ln>
                <a:solidFill>
                  <a:schemeClr val="tx1"/>
                </a:solidFill>
                <a:effectLst/>
                <a:latin typeface="Arial" panose="020B0604020202020204" pitchFamily="34" charset="0"/>
              </a:rPr>
              <a:t>Register </a:t>
            </a:r>
            <a:r>
              <a:rPr kumimoji="0" lang="sl-SI" altLang="sl-SI" sz="1800" b="0" i="1" u="none" strike="noStrike" cap="none" normalizeH="0" baseline="0" dirty="0" err="1" smtClean="0">
                <a:ln>
                  <a:noFill/>
                </a:ln>
                <a:solidFill>
                  <a:schemeClr val="tx1"/>
                </a:solidFill>
                <a:effectLst/>
                <a:latin typeface="Arial" panose="020B0604020202020204" pitchFamily="34" charset="0"/>
              </a:rPr>
              <a:t>Census</a:t>
            </a:r>
            <a:r>
              <a:rPr kumimoji="0" lang="sl-SI" altLang="sl-SI" sz="1800" b="0" i="1" u="none" strike="noStrike" cap="none" normalizeH="0" baseline="0" dirty="0" smtClean="0">
                <a:ln>
                  <a:noFill/>
                </a:ln>
                <a:solidFill>
                  <a:schemeClr val="tx1"/>
                </a:solidFill>
                <a:effectLst/>
                <a:latin typeface="Arial" panose="020B0604020202020204" pitchFamily="34" charset="0"/>
              </a:rPr>
              <a:t> 2011: </a:t>
            </a:r>
            <a:r>
              <a:rPr kumimoji="0" lang="sl-SI" altLang="sl-SI" sz="1800" b="0" i="1" u="none" strike="noStrike" cap="none" normalizeH="0" baseline="0" dirty="0" err="1" smtClean="0">
                <a:ln>
                  <a:noFill/>
                </a:ln>
                <a:solidFill>
                  <a:schemeClr val="tx1"/>
                </a:solidFill>
                <a:effectLst/>
                <a:latin typeface="Arial" panose="020B0604020202020204" pitchFamily="34" charset="0"/>
              </a:rPr>
              <a:t>Public</a:t>
            </a:r>
            <a:r>
              <a:rPr kumimoji="0" lang="sl-SI" altLang="sl-SI" sz="1800" b="0" i="1" u="none" strike="noStrike" cap="none" normalizeH="0" baseline="0" dirty="0" smtClean="0">
                <a:ln>
                  <a:noFill/>
                </a:ln>
                <a:solidFill>
                  <a:schemeClr val="tx1"/>
                </a:solidFill>
                <a:effectLst/>
                <a:latin typeface="Arial" panose="020B0604020202020204" pitchFamily="34" charset="0"/>
              </a:rPr>
              <a:t> Use </a:t>
            </a:r>
            <a:r>
              <a:rPr kumimoji="0" lang="sl-SI" altLang="sl-SI" sz="1800" b="0" i="1" u="none" strike="noStrike" cap="none" normalizeH="0" baseline="0" dirty="0" err="1" smtClean="0">
                <a:ln>
                  <a:noFill/>
                </a:ln>
                <a:solidFill>
                  <a:schemeClr val="tx1"/>
                </a:solidFill>
                <a:effectLst/>
                <a:latin typeface="Arial" panose="020B0604020202020204" pitchFamily="34" charset="0"/>
              </a:rPr>
              <a:t>Microdata</a:t>
            </a:r>
            <a:r>
              <a:rPr kumimoji="0" lang="sl-SI" altLang="sl-SI" sz="1800" b="0" i="1" u="none" strike="noStrike" cap="none" normalizeH="0" baseline="0" dirty="0" smtClean="0">
                <a:ln>
                  <a:noFill/>
                </a:ln>
                <a:solidFill>
                  <a:schemeClr val="tx1"/>
                </a:solidFill>
                <a:effectLst/>
                <a:latin typeface="Arial" panose="020B0604020202020204" pitchFamily="34" charset="0"/>
              </a:rPr>
              <a:t> (5-percent </a:t>
            </a:r>
            <a:r>
              <a:rPr kumimoji="0" lang="sl-SI" altLang="sl-SI" sz="1800" b="0" i="1" u="none" strike="noStrike" cap="none" normalizeH="0" baseline="0" dirty="0" err="1" smtClean="0">
                <a:ln>
                  <a:noFill/>
                </a:ln>
                <a:solidFill>
                  <a:schemeClr val="tx1"/>
                </a:solidFill>
                <a:effectLst/>
                <a:latin typeface="Arial" panose="020B0604020202020204" pitchFamily="34" charset="0"/>
              </a:rPr>
              <a:t>sample</a:t>
            </a:r>
            <a:r>
              <a:rPr kumimoji="0" lang="sl-SI" altLang="sl-SI" sz="1800" b="0" i="1" u="none" strike="noStrike" cap="none" normalizeH="0" baseline="0" dirty="0" smtClean="0">
                <a:ln>
                  <a:noFill/>
                </a:ln>
                <a:solidFill>
                  <a:schemeClr val="tx1"/>
                </a:solidFill>
                <a:effectLst/>
                <a:latin typeface="Arial" panose="020B0604020202020204" pitchFamily="34" charset="0"/>
              </a:rPr>
              <a:t>)</a:t>
            </a:r>
            <a:r>
              <a:rPr kumimoji="0" lang="sl-SI" altLang="sl-SI" sz="1800" b="0" i="0" u="none" strike="noStrike" cap="none" normalizeH="0" baseline="0" dirty="0" smtClean="0">
                <a:ln>
                  <a:noFill/>
                </a:ln>
                <a:solidFill>
                  <a:schemeClr val="tx1"/>
                </a:solidFill>
                <a:effectLst/>
                <a:latin typeface="Arial" panose="020B0604020202020204" pitchFamily="34" charset="0"/>
              </a:rPr>
              <a:t> [Data file]. Ljubljana: </a:t>
            </a:r>
            <a:r>
              <a:rPr kumimoji="0" lang="sl-SI" altLang="sl-SI" sz="1800" b="0" i="0" u="none" strike="noStrike" cap="none" normalizeH="0" baseline="0" dirty="0" err="1" smtClean="0">
                <a:ln>
                  <a:noFill/>
                </a:ln>
                <a:solidFill>
                  <a:schemeClr val="tx1"/>
                </a:solidFill>
                <a:effectLst/>
                <a:latin typeface="Arial" panose="020B0604020202020204" pitchFamily="34" charset="0"/>
              </a:rPr>
              <a:t>University</a:t>
            </a:r>
            <a:r>
              <a:rPr kumimoji="0" lang="sl-SI" altLang="sl-SI" sz="1800" b="0" i="0" u="none" strike="noStrike" cap="none" normalizeH="0" baseline="0" dirty="0" smtClean="0">
                <a:ln>
                  <a:noFill/>
                </a:ln>
                <a:solidFill>
                  <a:schemeClr val="tx1"/>
                </a:solidFill>
                <a:effectLst/>
                <a:latin typeface="Arial" panose="020B0604020202020204" pitchFamily="34" charset="0"/>
              </a:rPr>
              <a:t> of Ljubljana, </a:t>
            </a:r>
            <a:r>
              <a:rPr kumimoji="0" lang="sl-SI" altLang="sl-SI" sz="1800" b="0" i="0" u="none" strike="noStrike" cap="none" normalizeH="0" baseline="0" dirty="0" err="1" smtClean="0">
                <a:ln>
                  <a:noFill/>
                </a:ln>
                <a:solidFill>
                  <a:schemeClr val="tx1"/>
                </a:solidFill>
                <a:effectLst/>
                <a:latin typeface="Arial" panose="020B0604020202020204" pitchFamily="34" charset="0"/>
              </a:rPr>
              <a:t>Slovenian</a:t>
            </a:r>
            <a:r>
              <a:rPr kumimoji="0" lang="sl-SI" altLang="sl-SI" sz="1800" b="0" i="0" u="none" strike="noStrike" cap="none" normalizeH="0" baseline="0" dirty="0" smtClean="0">
                <a:ln>
                  <a:noFill/>
                </a:ln>
                <a:solidFill>
                  <a:schemeClr val="tx1"/>
                </a:solidFill>
                <a:effectLst/>
                <a:latin typeface="Arial" panose="020B0604020202020204" pitchFamily="34" charset="0"/>
              </a:rPr>
              <a:t> Social Science Data </a:t>
            </a:r>
            <a:r>
              <a:rPr kumimoji="0" lang="sl-SI" altLang="sl-SI" sz="1800" b="0" i="0" u="none" strike="noStrike" cap="none" normalizeH="0" baseline="0" dirty="0" err="1" smtClean="0">
                <a:ln>
                  <a:noFill/>
                </a:ln>
                <a:solidFill>
                  <a:schemeClr val="tx1"/>
                </a:solidFill>
                <a:effectLst/>
                <a:latin typeface="Arial" panose="020B0604020202020204" pitchFamily="34" charset="0"/>
              </a:rPr>
              <a:t>Archives</a:t>
            </a:r>
            <a:r>
              <a:rPr kumimoji="0" lang="sl-SI" altLang="sl-SI" sz="1800" b="0" i="0" u="none" strike="noStrike" cap="none" normalizeH="0" baseline="0" dirty="0" smtClean="0">
                <a:ln>
                  <a:noFill/>
                </a:ln>
                <a:solidFill>
                  <a:schemeClr val="tx1"/>
                </a:solidFill>
                <a:effectLst/>
                <a:latin typeface="Arial" panose="020B0604020202020204" pitchFamily="34" charset="0"/>
              </a:rPr>
              <a:t>. ADP - </a:t>
            </a:r>
            <a:r>
              <a:rPr kumimoji="0" lang="sl-SI" altLang="sl-SI" sz="1800" b="0" i="0" u="none" strike="noStrike" cap="none" normalizeH="0" baseline="0" dirty="0" err="1" smtClean="0">
                <a:ln>
                  <a:noFill/>
                </a:ln>
                <a:solidFill>
                  <a:schemeClr val="tx1"/>
                </a:solidFill>
                <a:effectLst/>
                <a:latin typeface="Arial" panose="020B0604020202020204" pitchFamily="34" charset="0"/>
              </a:rPr>
              <a:t>IDNo</a:t>
            </a:r>
            <a:r>
              <a:rPr kumimoji="0" lang="sl-SI" altLang="sl-SI" sz="1800" b="0" i="0" u="none" strike="noStrike" cap="none" normalizeH="0" baseline="0" dirty="0" smtClean="0">
                <a:ln>
                  <a:noFill/>
                </a:ln>
                <a:solidFill>
                  <a:schemeClr val="tx1"/>
                </a:solidFill>
                <a:effectLst/>
                <a:latin typeface="Arial" panose="020B0604020202020204" pitchFamily="34" charset="0"/>
              </a:rPr>
              <a:t>: POPIS11P. </a:t>
            </a:r>
            <a:r>
              <a:rPr kumimoji="0" lang="sl-SI" altLang="sl-SI" sz="1800" b="0" i="0" u="none" strike="noStrike" cap="none" normalizeH="0" baseline="0" dirty="0" smtClean="0">
                <a:ln>
                  <a:noFill/>
                </a:ln>
                <a:solidFill>
                  <a:schemeClr val="tx1"/>
                </a:solidFill>
                <a:effectLst/>
                <a:latin typeface="Arial" panose="020B0604020202020204" pitchFamily="34" charset="0"/>
                <a:hlinkClick r:id="rId3"/>
              </a:rPr>
              <a:t>https://doi.org/10.17898/ADP_POPIS11P_V1</a:t>
            </a:r>
            <a:r>
              <a:rPr kumimoji="0" lang="en-GB" altLang="sl-SI" sz="1800" b="0" i="0" u="none" strike="noStrike" cap="none" normalizeH="0" baseline="0" dirty="0" smtClean="0">
                <a:ln>
                  <a:noFill/>
                </a:ln>
                <a:solidFill>
                  <a:schemeClr val="tx1"/>
                </a:solidFill>
                <a:effectLst/>
                <a:latin typeface="Arial" panose="020B0604020202020204" pitchFamily="34" charset="0"/>
              </a:rPr>
              <a:t> </a:t>
            </a:r>
            <a:r>
              <a:rPr kumimoji="0" lang="sl-SI" altLang="sl-SI" sz="1800" b="0" i="0" u="none" strike="noStrike" cap="none" normalizeH="0" baseline="0" dirty="0" smtClean="0">
                <a:ln>
                  <a:noFill/>
                </a:ln>
                <a:solidFill>
                  <a:schemeClr val="tx1"/>
                </a:solidFill>
                <a:effectLst/>
                <a:latin typeface="Arial" panose="020B0604020202020204" pitchFamily="34" charset="0"/>
              </a:rPr>
              <a:t> </a:t>
            </a:r>
          </a:p>
        </p:txBody>
      </p:sp>
      <p:sp>
        <p:nvSpPr>
          <p:cNvPr id="2" name="Slide Number Placeholder 1"/>
          <p:cNvSpPr>
            <a:spLocks noGrp="1"/>
          </p:cNvSpPr>
          <p:nvPr>
            <p:ph type="sldNum" sz="quarter" idx="2"/>
          </p:nvPr>
        </p:nvSpPr>
        <p:spPr/>
        <p:txBody>
          <a:bodyPr/>
          <a:lstStyle/>
          <a:p>
            <a:fld id="{86CB4B4D-7CA3-9044-876B-883B54F8677D}" type="slidenum">
              <a:rPr lang="it-IT" smtClean="0"/>
              <a:pPr/>
              <a:t>21</a:t>
            </a:fld>
            <a:endParaRPr lang="it-IT" dirty="0"/>
          </a:p>
        </p:txBody>
      </p:sp>
    </p:spTree>
    <p:extLst>
      <p:ext uri="{BB962C8B-B14F-4D97-AF65-F5344CB8AC3E}">
        <p14:creationId xmlns:p14="http://schemas.microsoft.com/office/powerpoint/2010/main" val="42658233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0"/>
            <a:ext cx="15142646" cy="6675085"/>
          </a:xfrm>
        </p:spPr>
        <p:txBody>
          <a:bodyPr>
            <a:normAutofit/>
          </a:bodyPr>
          <a:lstStyle/>
          <a:p>
            <a:r>
              <a:rPr lang="en-GB" noProof="0" dirty="0" smtClean="0"/>
              <a:t>Variable naming variants (good if length does not exceeds to much, no spaces and non-</a:t>
            </a:r>
            <a:r>
              <a:rPr lang="en-GB" noProof="0" dirty="0" err="1" smtClean="0"/>
              <a:t>latin</a:t>
            </a:r>
            <a:r>
              <a:rPr lang="en-GB" noProof="0" dirty="0" smtClean="0"/>
              <a:t> characters…):</a:t>
            </a:r>
          </a:p>
          <a:p>
            <a:pPr lvl="1"/>
            <a:r>
              <a:rPr lang="en-GB" noProof="0" dirty="0" smtClean="0"/>
              <a:t>Order in a file: V1, v2, … , </a:t>
            </a:r>
            <a:r>
              <a:rPr lang="en-GB" noProof="0" dirty="0" err="1" smtClean="0"/>
              <a:t>Vnmax</a:t>
            </a:r>
            <a:r>
              <a:rPr lang="en-GB" noProof="0" dirty="0" smtClean="0"/>
              <a:t>; in that case the relation to a question number is advisable in variable label: „Q11: How important is exercise for you?“</a:t>
            </a:r>
          </a:p>
          <a:p>
            <a:pPr lvl="1"/>
            <a:r>
              <a:rPr lang="en-GB" noProof="0" dirty="0" smtClean="0"/>
              <a:t>Same as question number</a:t>
            </a:r>
          </a:p>
          <a:p>
            <a:pPr lvl="1"/>
            <a:r>
              <a:rPr lang="en-GB" noProof="0" dirty="0" smtClean="0"/>
              <a:t>Mnemonic short names: (example from General social survey, a continuous survey </a:t>
            </a:r>
            <a:r>
              <a:rPr lang="en-GB" noProof="0" dirty="0" smtClean="0">
                <a:hlinkClick r:id="rId2"/>
              </a:rPr>
              <a:t>https://gss.norc.org/documents/codebook/gss_codebook.pdf</a:t>
            </a:r>
            <a:r>
              <a:rPr lang="en-GB" noProof="0" dirty="0" smtClean="0"/>
              <a:t> )</a:t>
            </a:r>
          </a:p>
          <a:p>
            <a:pPr lvl="4"/>
            <a:r>
              <a:rPr lang="en-GB" sz="2200" noProof="0" dirty="0" smtClean="0"/>
              <a:t>SPKCOM ‚ALLOW COMMUNIST TO SPEAK‘   * comment: different waves of survey will have the same</a:t>
            </a:r>
          </a:p>
          <a:p>
            <a:pPr lvl="1"/>
            <a:r>
              <a:rPr lang="en-GB" noProof="0" dirty="0" smtClean="0"/>
              <a:t>Prefix, root, suffix systems: </a:t>
            </a:r>
          </a:p>
          <a:p>
            <a:pPr lvl="4"/>
            <a:r>
              <a:rPr lang="en-GB" sz="2200" noProof="0" dirty="0" smtClean="0"/>
              <a:t>MAPRES10 ‚MOTHERS OCCUPATIONAL PRESTIGE SCORE (2010)‘ </a:t>
            </a:r>
          </a:p>
          <a:p>
            <a:pPr lvl="4"/>
            <a:r>
              <a:rPr lang="en-GB" sz="2200" noProof="0" dirty="0" smtClean="0"/>
              <a:t>MAPRES105PLUS ‚MOTHERS OCCUPATIONAL PRESTIGE SCORE USING THRESHOLD METHOD (2010)‘ </a:t>
            </a:r>
            <a:endParaRPr lang="en-GB" noProof="0" dirty="0" smtClean="0"/>
          </a:p>
          <a:p>
            <a:pPr marL="601000" lvl="1" indent="0">
              <a:buNone/>
            </a:pPr>
            <a:r>
              <a:rPr lang="en-GB" noProof="0" dirty="0" smtClean="0"/>
              <a:t>_____________________________________________________________________</a:t>
            </a:r>
          </a:p>
          <a:p>
            <a:endParaRPr lang="en-GB" noProof="0" dirty="0" smtClean="0"/>
          </a:p>
          <a:p>
            <a:endParaRPr lang="en-GB" noProof="0" dirty="0" smtClean="0"/>
          </a:p>
          <a:p>
            <a:endParaRPr lang="en-GB" noProof="0" dirty="0"/>
          </a:p>
        </p:txBody>
      </p:sp>
      <p:sp>
        <p:nvSpPr>
          <p:cNvPr id="3" name="Title 2"/>
          <p:cNvSpPr>
            <a:spLocks noGrp="1"/>
          </p:cNvSpPr>
          <p:nvPr>
            <p:ph type="title"/>
          </p:nvPr>
        </p:nvSpPr>
        <p:spPr/>
        <p:txBody>
          <a:bodyPr>
            <a:normAutofit/>
          </a:bodyPr>
          <a:lstStyle/>
          <a:p>
            <a:r>
              <a:rPr lang="en-GB" sz="5200" noProof="0" dirty="0" smtClean="0"/>
              <a:t>Data-level documentation: Conventions</a:t>
            </a:r>
            <a:endParaRPr lang="en-GB" sz="5200" noProof="0" dirty="0"/>
          </a:p>
        </p:txBody>
      </p:sp>
      <p:sp>
        <p:nvSpPr>
          <p:cNvPr id="4" name="TextBox 3"/>
          <p:cNvSpPr txBox="1"/>
          <p:nvPr/>
        </p:nvSpPr>
        <p:spPr>
          <a:xfrm>
            <a:off x="14521218" y="6537278"/>
            <a:ext cx="2579427" cy="309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2"/>
          </p:nvPr>
        </p:nvSpPr>
        <p:spPr/>
        <p:txBody>
          <a:bodyPr/>
          <a:lstStyle/>
          <a:p>
            <a:fld id="{86CB4B4D-7CA3-9044-876B-883B54F8677D}" type="slidenum">
              <a:rPr lang="it-IT" smtClean="0"/>
              <a:pPr/>
              <a:t>22</a:t>
            </a:fld>
            <a:endParaRPr lang="it-IT" dirty="0"/>
          </a:p>
        </p:txBody>
      </p:sp>
    </p:spTree>
    <p:extLst>
      <p:ext uri="{BB962C8B-B14F-4D97-AF65-F5344CB8AC3E}">
        <p14:creationId xmlns:p14="http://schemas.microsoft.com/office/powerpoint/2010/main" val="13720308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3080174" cy="4998906"/>
          </a:xfrm>
        </p:spPr>
        <p:txBody>
          <a:bodyPr>
            <a:normAutofit fontScale="92500" lnSpcReduction="20000"/>
          </a:bodyPr>
          <a:lstStyle/>
          <a:p>
            <a:pPr marL="0" indent="0">
              <a:buNone/>
            </a:pPr>
            <a:r>
              <a:rPr lang="en-GB" sz="3600" noProof="0" dirty="0" smtClean="0"/>
              <a:t>Advices:</a:t>
            </a:r>
          </a:p>
          <a:p>
            <a:r>
              <a:rPr lang="en-GB" noProof="0" dirty="0" smtClean="0"/>
              <a:t>Variable-level documentation should ideally stay in a data file.</a:t>
            </a:r>
          </a:p>
          <a:p>
            <a:pPr lvl="1"/>
            <a:r>
              <a:rPr lang="en-GB" noProof="0" dirty="0" smtClean="0"/>
              <a:t>This includes the names, labels and descriptions of variables, their values, a description of derived variables, missing values…</a:t>
            </a:r>
          </a:p>
          <a:p>
            <a:pPr lvl="1"/>
            <a:r>
              <a:rPr lang="en-GB" noProof="0" dirty="0" smtClean="0"/>
              <a:t>Example: SPSS *.</a:t>
            </a:r>
            <a:r>
              <a:rPr lang="en-GB" noProof="0" dirty="0" err="1" smtClean="0"/>
              <a:t>sav</a:t>
            </a:r>
            <a:r>
              <a:rPr lang="en-GB" noProof="0" dirty="0" smtClean="0"/>
              <a:t> or Stata *.</a:t>
            </a:r>
            <a:r>
              <a:rPr lang="en-GB" noProof="0" dirty="0" err="1" smtClean="0"/>
              <a:t>dta</a:t>
            </a:r>
            <a:r>
              <a:rPr lang="en-GB" noProof="0" dirty="0" smtClean="0"/>
              <a:t> data file, containing data records and variable labels, value labels, variable formats and missing data information. </a:t>
            </a:r>
          </a:p>
          <a:p>
            <a:pPr lvl="1"/>
            <a:r>
              <a:rPr lang="en-GB" noProof="0" dirty="0" smtClean="0"/>
              <a:t> </a:t>
            </a:r>
          </a:p>
          <a:p>
            <a:r>
              <a:rPr lang="en-GB" noProof="0" dirty="0" smtClean="0"/>
              <a:t>Link to original wording of the survey question should be </a:t>
            </a:r>
            <a:r>
              <a:rPr lang="en-GB" noProof="0" dirty="0" smtClean="0"/>
              <a:t>available</a:t>
            </a:r>
            <a:endParaRPr lang="sl-SI" noProof="0" dirty="0" smtClean="0"/>
          </a:p>
          <a:p>
            <a:endParaRPr lang="en-GB" noProof="0" dirty="0" smtClean="0"/>
          </a:p>
          <a:p>
            <a:r>
              <a:rPr lang="en-GB" noProof="0" dirty="0" smtClean="0"/>
              <a:t>In a structured </a:t>
            </a:r>
            <a:r>
              <a:rPr lang="sl-SI" noProof="0" dirty="0" smtClean="0"/>
              <a:t>DDI </a:t>
            </a:r>
            <a:r>
              <a:rPr lang="en-GB" noProof="0" dirty="0" smtClean="0"/>
              <a:t>Codebook</a:t>
            </a:r>
            <a:r>
              <a:rPr lang="sl-SI" noProof="0" dirty="0" smtClean="0"/>
              <a:t>,</a:t>
            </a:r>
            <a:r>
              <a:rPr lang="en-GB" noProof="0" dirty="0" smtClean="0"/>
              <a:t> </a:t>
            </a:r>
            <a:r>
              <a:rPr lang="en-GB" noProof="0" dirty="0" smtClean="0"/>
              <a:t>machine active links can be </a:t>
            </a:r>
            <a:r>
              <a:rPr lang="en-GB" noProof="0" dirty="0" smtClean="0"/>
              <a:t>annotated</a:t>
            </a:r>
            <a:r>
              <a:rPr lang="sl-SI" noProof="0" dirty="0" smtClean="0"/>
              <a:t>,</a:t>
            </a:r>
            <a:r>
              <a:rPr lang="en-GB" noProof="0" dirty="0" smtClean="0"/>
              <a:t> </a:t>
            </a:r>
            <a:r>
              <a:rPr lang="en-GB" noProof="0" dirty="0" smtClean="0"/>
              <a:t>that contains links to the related information, such as questions and variables, information on full question text, the definitions of concepts etc. </a:t>
            </a:r>
          </a:p>
          <a:p>
            <a:pPr marL="0" indent="0">
              <a:buNone/>
            </a:pPr>
            <a:endParaRPr lang="en-GB" noProof="0" dirty="0"/>
          </a:p>
        </p:txBody>
      </p:sp>
      <p:sp>
        <p:nvSpPr>
          <p:cNvPr id="3" name="Title 2"/>
          <p:cNvSpPr>
            <a:spLocks noGrp="1"/>
          </p:cNvSpPr>
          <p:nvPr>
            <p:ph type="title"/>
          </p:nvPr>
        </p:nvSpPr>
        <p:spPr/>
        <p:txBody>
          <a:bodyPr>
            <a:normAutofit/>
          </a:bodyPr>
          <a:lstStyle/>
          <a:p>
            <a:r>
              <a:rPr lang="en-GB" sz="4800" b="1" noProof="0" dirty="0" smtClean="0"/>
              <a:t>Data-level documentation: quantitative data</a:t>
            </a:r>
            <a:endParaRPr lang="en-GB" sz="4800" noProof="0" dirty="0"/>
          </a:p>
        </p:txBody>
      </p:sp>
      <p:sp>
        <p:nvSpPr>
          <p:cNvPr id="4" name="TextBox 3"/>
          <p:cNvSpPr txBox="1"/>
          <p:nvPr/>
        </p:nvSpPr>
        <p:spPr>
          <a:xfrm>
            <a:off x="14220967" y="2019869"/>
            <a:ext cx="3119296" cy="3589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85000" lnSpcReduction="20000"/>
          </a:bodyPr>
          <a:lstStyle/>
          <a:p>
            <a:pPr algn="l"/>
            <a:r>
              <a:rPr lang="sl-SI" b="0" dirty="0"/>
              <a:t>CESSDA </a:t>
            </a:r>
            <a:r>
              <a:rPr lang="sl-SI" b="0" dirty="0" err="1"/>
              <a:t>Training</a:t>
            </a:r>
            <a:r>
              <a:rPr lang="sl-SI" b="0" dirty="0"/>
              <a:t> Team (2017 - 2022). </a:t>
            </a:r>
            <a:r>
              <a:rPr lang="sl-SI" b="0" i="1" dirty="0"/>
              <a:t>CESSDA Data Management </a:t>
            </a:r>
            <a:r>
              <a:rPr lang="sl-SI" b="0" i="1" dirty="0" err="1"/>
              <a:t>Expert</a:t>
            </a:r>
            <a:r>
              <a:rPr lang="sl-SI" b="0" i="1" dirty="0"/>
              <a:t> </a:t>
            </a:r>
            <a:r>
              <a:rPr lang="sl-SI" b="0" i="1" dirty="0" err="1"/>
              <a:t>Guide</a:t>
            </a:r>
            <a:r>
              <a:rPr lang="sl-SI" b="0" i="1" dirty="0"/>
              <a:t>.</a:t>
            </a:r>
            <a:r>
              <a:rPr lang="sl-SI" dirty="0"/>
              <a:t/>
            </a:r>
            <a:br>
              <a:rPr lang="sl-SI" dirty="0"/>
            </a:br>
            <a:r>
              <a:rPr lang="sl-SI" b="0" dirty="0"/>
              <a:t>Bergen, </a:t>
            </a:r>
            <a:r>
              <a:rPr lang="sl-SI" b="0" dirty="0" err="1"/>
              <a:t>Norway</a:t>
            </a:r>
            <a:r>
              <a:rPr lang="sl-SI" b="0" dirty="0"/>
              <a:t>: CESSDA ERIC. </a:t>
            </a:r>
            <a:r>
              <a:rPr lang="sl-SI" b="0" dirty="0" err="1"/>
              <a:t>Retrieved</a:t>
            </a:r>
            <a:r>
              <a:rPr lang="sl-SI" b="0" dirty="0"/>
              <a:t> </a:t>
            </a:r>
            <a:r>
              <a:rPr lang="sl-SI" b="0" dirty="0" err="1"/>
              <a:t>from</a:t>
            </a:r>
            <a:r>
              <a:rPr lang="sl-SI" b="0" dirty="0"/>
              <a:t> </a:t>
            </a:r>
            <a:r>
              <a:rPr lang="sl-SI" b="0" dirty="0">
                <a:hlinkClick r:id="rId2"/>
              </a:rPr>
              <a:t>https://dmeg.cessda.eu/</a:t>
            </a:r>
            <a:endParaRPr lang="sl-SI" b="0" dirty="0"/>
          </a:p>
          <a:p>
            <a:pPr algn="l"/>
            <a:r>
              <a:rPr lang="en-GB" b="0" dirty="0">
                <a:hlinkClick r:id="rId3"/>
              </a:rPr>
              <a:t>https://dmeg.cessda.eu/Data-Management-Expert-Guide/3.-Process/Quantitative-coding</a:t>
            </a:r>
            <a:r>
              <a:rPr lang="en-GB" b="0" dirty="0"/>
              <a:t> </a:t>
            </a:r>
            <a:endParaRPr lang="en-GB"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2"/>
          </p:nvPr>
        </p:nvSpPr>
        <p:spPr/>
        <p:txBody>
          <a:bodyPr/>
          <a:lstStyle/>
          <a:p>
            <a:fld id="{86CB4B4D-7CA3-9044-876B-883B54F8677D}" type="slidenum">
              <a:rPr lang="it-IT" smtClean="0"/>
              <a:pPr/>
              <a:t>23</a:t>
            </a:fld>
            <a:endParaRPr lang="it-IT" dirty="0"/>
          </a:p>
        </p:txBody>
      </p:sp>
    </p:spTree>
    <p:extLst>
      <p:ext uri="{BB962C8B-B14F-4D97-AF65-F5344CB8AC3E}">
        <p14:creationId xmlns:p14="http://schemas.microsoft.com/office/powerpoint/2010/main" val="245501612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2575207" cy="6661438"/>
          </a:xfrm>
        </p:spPr>
        <p:txBody>
          <a:bodyPr>
            <a:normAutofit fontScale="92500" lnSpcReduction="10000"/>
          </a:bodyPr>
          <a:lstStyle/>
          <a:p>
            <a:r>
              <a:rPr lang="en-GB" b="1" noProof="0" dirty="0" smtClean="0"/>
              <a:t>Colectica (</a:t>
            </a:r>
            <a:r>
              <a:rPr lang="en-GB" altLang="sl-SI" noProof="0" dirty="0" smtClean="0">
                <a:solidFill>
                  <a:srgbClr val="333333"/>
                </a:solidFill>
                <a:latin typeface="Ubuntu"/>
              </a:rPr>
              <a:t>Colectica</a:t>
            </a:r>
            <a:r>
              <a:rPr lang="en-GB" altLang="sl-SI" sz="1600" baseline="30000" noProof="0" dirty="0" smtClean="0">
                <a:solidFill>
                  <a:srgbClr val="999999"/>
                </a:solidFill>
                <a:latin typeface="Ubuntu"/>
              </a:rPr>
              <a:t>®</a:t>
            </a:r>
            <a:r>
              <a:rPr lang="en-GB" altLang="sl-SI" noProof="0" dirty="0" smtClean="0">
                <a:solidFill>
                  <a:srgbClr val="333333"/>
                </a:solidFill>
                <a:latin typeface="Ubuntu"/>
              </a:rPr>
              <a:t> is the fastest way to design, document, and publish your statistical data and survey research using </a:t>
            </a:r>
            <a:r>
              <a:rPr lang="en-GB" altLang="sl-SI" b="1" noProof="0" dirty="0" smtClean="0">
                <a:solidFill>
                  <a:srgbClr val="333333"/>
                </a:solidFill>
                <a:latin typeface="Ubuntu"/>
              </a:rPr>
              <a:t>open data</a:t>
            </a:r>
            <a:r>
              <a:rPr lang="en-GB" altLang="sl-SI" noProof="0" dirty="0" smtClean="0">
                <a:solidFill>
                  <a:srgbClr val="333333"/>
                </a:solidFill>
                <a:latin typeface="Ubuntu"/>
              </a:rPr>
              <a:t> standards. From https://www.colectica.com/)</a:t>
            </a:r>
            <a:endParaRPr lang="en-GB" b="1" noProof="0" dirty="0" smtClean="0"/>
          </a:p>
          <a:p>
            <a:endParaRPr lang="en-GB" b="1" noProof="0" dirty="0" smtClean="0"/>
          </a:p>
          <a:p>
            <a:r>
              <a:rPr lang="en-GB" b="1" noProof="0" dirty="0" err="1" smtClean="0"/>
              <a:t>Dataverse</a:t>
            </a:r>
            <a:r>
              <a:rPr lang="en-GB" b="1" noProof="0" dirty="0" smtClean="0"/>
              <a:t>-Data-Curation-Tool</a:t>
            </a:r>
          </a:p>
          <a:p>
            <a:r>
              <a:rPr lang="en-GB" noProof="0" dirty="0" smtClean="0"/>
              <a:t>stand-alone component is built to complement </a:t>
            </a:r>
            <a:r>
              <a:rPr lang="en-GB" noProof="0" dirty="0" smtClean="0">
                <a:hlinkClick r:id="rId2"/>
              </a:rPr>
              <a:t>The </a:t>
            </a:r>
            <a:r>
              <a:rPr lang="en-GB" noProof="0" dirty="0" err="1" smtClean="0">
                <a:hlinkClick r:id="rId2"/>
              </a:rPr>
              <a:t>Dataverse</a:t>
            </a:r>
            <a:r>
              <a:rPr lang="en-GB" noProof="0" dirty="0" smtClean="0">
                <a:hlinkClick r:id="rId2"/>
              </a:rPr>
              <a:t> Project</a:t>
            </a:r>
            <a:r>
              <a:rPr lang="en-GB" noProof="0" dirty="0" smtClean="0"/>
              <a:t> ( ? Ask your university </a:t>
            </a:r>
            <a:r>
              <a:rPr lang="en-GB" noProof="0" dirty="0" err="1" smtClean="0"/>
              <a:t>DataVerse</a:t>
            </a:r>
            <a:r>
              <a:rPr lang="en-GB" noProof="0" dirty="0" smtClean="0"/>
              <a:t> installation maintainer to add it to a suit)</a:t>
            </a:r>
          </a:p>
          <a:p>
            <a:pPr lvl="1"/>
            <a:r>
              <a:rPr lang="en-GB" noProof="0" dirty="0" smtClean="0"/>
              <a:t>„The Data Curation Tool (DCT) allows data owners and curators to view summary statistics for variables and to create and edit variable-level metadata for any tabular file in a data set. This stand-alone component is built to complement </a:t>
            </a:r>
            <a:r>
              <a:rPr lang="en-GB" noProof="0" dirty="0" smtClean="0">
                <a:hlinkClick r:id="rId2"/>
              </a:rPr>
              <a:t>The </a:t>
            </a:r>
            <a:r>
              <a:rPr lang="en-GB" noProof="0" dirty="0" err="1" smtClean="0">
                <a:hlinkClick r:id="rId2"/>
              </a:rPr>
              <a:t>Dataverse</a:t>
            </a:r>
            <a:r>
              <a:rPr lang="en-GB" noProof="0" dirty="0" smtClean="0">
                <a:hlinkClick r:id="rId2"/>
              </a:rPr>
              <a:t> Project</a:t>
            </a:r>
            <a:r>
              <a:rPr lang="en-GB" noProof="0" dirty="0" smtClean="0"/>
              <a:t>.“</a:t>
            </a:r>
          </a:p>
          <a:p>
            <a:pPr lvl="1"/>
            <a:endParaRPr lang="en-GB" noProof="0" dirty="0" smtClean="0"/>
          </a:p>
          <a:p>
            <a:r>
              <a:rPr lang="en-GB" noProof="0" dirty="0" smtClean="0"/>
              <a:t>Others: </a:t>
            </a:r>
          </a:p>
          <a:p>
            <a:pPr lvl="1"/>
            <a:r>
              <a:rPr lang="en-GB" noProof="0" dirty="0" err="1" smtClean="0"/>
              <a:t>QAMyData</a:t>
            </a:r>
            <a:r>
              <a:rPr lang="en-GB" noProof="0" dirty="0" smtClean="0"/>
              <a:t> (</a:t>
            </a:r>
            <a:r>
              <a:rPr lang="en-GB" noProof="0" dirty="0" smtClean="0">
                <a:hlinkClick r:id="rId3"/>
              </a:rPr>
              <a:t>https://ukdataservice.ac.uk/about/research-and-development/past-projects/qamydata/</a:t>
            </a:r>
            <a:r>
              <a:rPr lang="en-GB" noProof="0" dirty="0" smtClean="0"/>
              <a:t> )</a:t>
            </a:r>
          </a:p>
          <a:p>
            <a:pPr lvl="1"/>
            <a:r>
              <a:rPr lang="en-GB" noProof="0" dirty="0" smtClean="0"/>
              <a:t>                          (</a:t>
            </a:r>
            <a:r>
              <a:rPr lang="en-GB" noProof="0" dirty="0" smtClean="0">
                <a:hlinkClick r:id="rId4"/>
              </a:rPr>
              <a:t>https://openrefine.org/</a:t>
            </a:r>
            <a:r>
              <a:rPr lang="en-GB" noProof="0" dirty="0" smtClean="0"/>
              <a:t> )</a:t>
            </a:r>
          </a:p>
          <a:p>
            <a:endParaRPr lang="en-GB" noProof="0" dirty="0" smtClean="0"/>
          </a:p>
          <a:p>
            <a:endParaRPr lang="en-GB" noProof="0" dirty="0"/>
          </a:p>
        </p:txBody>
      </p:sp>
      <p:sp>
        <p:nvSpPr>
          <p:cNvPr id="3" name="Title 2"/>
          <p:cNvSpPr>
            <a:spLocks noGrp="1"/>
          </p:cNvSpPr>
          <p:nvPr>
            <p:ph type="title"/>
          </p:nvPr>
        </p:nvSpPr>
        <p:spPr>
          <a:xfrm>
            <a:off x="908780" y="885495"/>
            <a:ext cx="16574001" cy="997079"/>
          </a:xfrm>
        </p:spPr>
        <p:txBody>
          <a:bodyPr>
            <a:normAutofit/>
          </a:bodyPr>
          <a:lstStyle/>
          <a:p>
            <a:r>
              <a:rPr lang="en-GB" sz="4000" noProof="0" dirty="0" smtClean="0"/>
              <a:t>Tools to use for editing and expanding variable-level documentation</a:t>
            </a:r>
            <a:endParaRPr lang="en-GB" sz="4000" noProof="0" dirty="0"/>
          </a:p>
        </p:txBody>
      </p:sp>
      <p:sp>
        <p:nvSpPr>
          <p:cNvPr id="4" name="TextBox 3"/>
          <p:cNvSpPr txBox="1"/>
          <p:nvPr/>
        </p:nvSpPr>
        <p:spPr>
          <a:xfrm>
            <a:off x="13838830" y="4599295"/>
            <a:ext cx="3043451" cy="2169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sl-SI" b="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5"/>
              </a:rPr>
              <a:t>See</a:t>
            </a:r>
            <a:r>
              <a:rPr lang="sl-SI"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5"/>
              </a:rPr>
              <a:t> </a:t>
            </a:r>
            <a:r>
              <a:rPr lang="en-GB"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5"/>
              </a:rPr>
              <a:t>https://githb.com/scholarsportal/Dataverse-Data-Curation-Tool</a:t>
            </a:r>
            <a:r>
              <a:rPr lang="sl-SI"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n-GB"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1"/>
          <p:cNvSpPr>
            <a:spLocks noChangeArrowheads="1"/>
          </p:cNvSpPr>
          <p:nvPr/>
        </p:nvSpPr>
        <p:spPr bwMode="auto">
          <a:xfrm>
            <a:off x="0" y="-46913"/>
            <a:ext cx="184731" cy="5510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80918" rIns="91440" bIns="9045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6"/>
          <a:stretch>
            <a:fillRect/>
          </a:stretch>
        </p:blipFill>
        <p:spPr>
          <a:xfrm>
            <a:off x="1843456" y="8498779"/>
            <a:ext cx="2353003" cy="590632"/>
          </a:xfrm>
          <a:prstGeom prst="rect">
            <a:avLst/>
          </a:prstGeom>
        </p:spPr>
      </p:pic>
      <p:sp>
        <p:nvSpPr>
          <p:cNvPr id="7" name="Slide Number Placeholder 6"/>
          <p:cNvSpPr>
            <a:spLocks noGrp="1"/>
          </p:cNvSpPr>
          <p:nvPr>
            <p:ph type="sldNum" sz="quarter" idx="2"/>
          </p:nvPr>
        </p:nvSpPr>
        <p:spPr/>
        <p:txBody>
          <a:bodyPr/>
          <a:lstStyle/>
          <a:p>
            <a:fld id="{86CB4B4D-7CA3-9044-876B-883B54F8677D}" type="slidenum">
              <a:rPr lang="it-IT" smtClean="0"/>
              <a:pPr/>
              <a:t>24</a:t>
            </a:fld>
            <a:endParaRPr lang="it-IT" dirty="0"/>
          </a:p>
        </p:txBody>
      </p:sp>
    </p:spTree>
    <p:extLst>
      <p:ext uri="{BB962C8B-B14F-4D97-AF65-F5344CB8AC3E}">
        <p14:creationId xmlns:p14="http://schemas.microsoft.com/office/powerpoint/2010/main" val="754613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noProof="0" dirty="0" smtClean="0"/>
              <a:t>Inside </a:t>
            </a:r>
            <a:r>
              <a:rPr lang="en-GB" dirty="0" err="1"/>
              <a:t>C</a:t>
            </a:r>
            <a:r>
              <a:rPr lang="en-GB" noProof="0" dirty="0" err="1" smtClean="0"/>
              <a:t>olectica</a:t>
            </a:r>
            <a:endParaRPr lang="en-GB" noProof="0" dirty="0"/>
          </a:p>
        </p:txBody>
      </p:sp>
      <p:pic>
        <p:nvPicPr>
          <p:cNvPr id="5" name="Picture 4"/>
          <p:cNvPicPr>
            <a:picLocks noChangeAspect="1"/>
          </p:cNvPicPr>
          <p:nvPr/>
        </p:nvPicPr>
        <p:blipFill>
          <a:blip r:embed="rId2"/>
          <a:stretch>
            <a:fillRect/>
          </a:stretch>
        </p:blipFill>
        <p:spPr>
          <a:xfrm>
            <a:off x="407813" y="2515479"/>
            <a:ext cx="7859222" cy="6030167"/>
          </a:xfrm>
          <a:prstGeom prst="rect">
            <a:avLst/>
          </a:prstGeom>
        </p:spPr>
      </p:pic>
      <p:pic>
        <p:nvPicPr>
          <p:cNvPr id="6" name="Picture 5"/>
          <p:cNvPicPr>
            <a:picLocks noChangeAspect="1"/>
          </p:cNvPicPr>
          <p:nvPr/>
        </p:nvPicPr>
        <p:blipFill>
          <a:blip r:embed="rId3"/>
          <a:stretch>
            <a:fillRect/>
          </a:stretch>
        </p:blipFill>
        <p:spPr>
          <a:xfrm>
            <a:off x="8267035" y="2344006"/>
            <a:ext cx="8792802" cy="6201640"/>
          </a:xfrm>
          <a:prstGeom prst="rect">
            <a:avLst/>
          </a:prstGeom>
        </p:spPr>
      </p:pic>
      <p:sp>
        <p:nvSpPr>
          <p:cNvPr id="4" name="Slide Number Placeholder 3"/>
          <p:cNvSpPr>
            <a:spLocks noGrp="1"/>
          </p:cNvSpPr>
          <p:nvPr>
            <p:ph type="sldNum" sz="quarter" idx="2"/>
          </p:nvPr>
        </p:nvSpPr>
        <p:spPr/>
        <p:txBody>
          <a:bodyPr/>
          <a:lstStyle/>
          <a:p>
            <a:fld id="{86CB4B4D-7CA3-9044-876B-883B54F8677D}" type="slidenum">
              <a:rPr lang="it-IT" smtClean="0"/>
              <a:pPr/>
              <a:t>25</a:t>
            </a:fld>
            <a:endParaRPr lang="it-IT" dirty="0"/>
          </a:p>
        </p:txBody>
      </p:sp>
    </p:spTree>
    <p:extLst>
      <p:ext uri="{BB962C8B-B14F-4D97-AF65-F5344CB8AC3E}">
        <p14:creationId xmlns:p14="http://schemas.microsoft.com/office/powerpoint/2010/main" val="346012807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0992067" cy="4998906"/>
          </a:xfrm>
        </p:spPr>
        <p:txBody>
          <a:bodyPr>
            <a:normAutofit fontScale="92500" lnSpcReduction="20000"/>
          </a:bodyPr>
          <a:lstStyle/>
          <a:p>
            <a:pPr marL="0" indent="0">
              <a:buNone/>
            </a:pPr>
            <a:r>
              <a:rPr lang="en-GB" b="1" noProof="0" dirty="0" smtClean="0"/>
              <a:t>View</a:t>
            </a:r>
          </a:p>
          <a:p>
            <a:r>
              <a:rPr lang="en-GB" noProof="0" dirty="0" smtClean="0"/>
              <a:t>summary statistics about a variable, specifically its values, categories, count, count percentage, and weighted count. A bar chart of the variable is also presented.</a:t>
            </a:r>
          </a:p>
          <a:p>
            <a:pPr marL="0" indent="0">
              <a:buNone/>
            </a:pPr>
            <a:r>
              <a:rPr lang="en-GB" b="1" noProof="0" dirty="0" smtClean="0"/>
              <a:t>Edit</a:t>
            </a:r>
          </a:p>
          <a:p>
            <a:r>
              <a:rPr lang="en-GB" noProof="0" dirty="0" smtClean="0"/>
              <a:t>By uploading a file, pre-existing information associated with variables is saved (value and variable labels) </a:t>
            </a:r>
          </a:p>
          <a:p>
            <a:r>
              <a:rPr lang="en-GB" noProof="0" dirty="0" smtClean="0"/>
              <a:t>Other fields are "Literal Question", "Interviewer Instructions", "Post Question", "Universe", "Notes", "Group", and the option to mark a variable as a "Weight Variable".</a:t>
            </a:r>
          </a:p>
          <a:p>
            <a:pPr marL="0" indent="0">
              <a:buNone/>
            </a:pPr>
            <a:r>
              <a:rPr lang="en-GB" b="1" noProof="0" dirty="0" smtClean="0"/>
              <a:t>Groups</a:t>
            </a:r>
          </a:p>
          <a:p>
            <a:r>
              <a:rPr lang="en-GB" noProof="0" dirty="0" smtClean="0"/>
              <a:t>Groups allow you to collect variables together to form a subset of variables in the dataset. </a:t>
            </a:r>
            <a:endParaRPr lang="en-GB" noProof="0" dirty="0"/>
          </a:p>
        </p:txBody>
      </p:sp>
      <p:sp>
        <p:nvSpPr>
          <p:cNvPr id="3" name="Title 2"/>
          <p:cNvSpPr>
            <a:spLocks noGrp="1"/>
          </p:cNvSpPr>
          <p:nvPr>
            <p:ph type="title"/>
          </p:nvPr>
        </p:nvSpPr>
        <p:spPr/>
        <p:txBody>
          <a:bodyPr/>
          <a:lstStyle/>
          <a:p>
            <a:r>
              <a:rPr lang="en-GB" noProof="0" dirty="0" smtClean="0"/>
              <a:t>Inside The Data Curation Tool (DCT) </a:t>
            </a:r>
            <a:endParaRPr lang="en-GB" noProof="0" dirty="0"/>
          </a:p>
        </p:txBody>
      </p:sp>
      <p:pic>
        <p:nvPicPr>
          <p:cNvPr id="2050" name="Picture 2" descr="Screen Shot 2019-09-24 at 9.50.53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0848" y="3219449"/>
            <a:ext cx="5495925" cy="65341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2"/>
          </p:nvPr>
        </p:nvSpPr>
        <p:spPr/>
        <p:txBody>
          <a:bodyPr/>
          <a:lstStyle/>
          <a:p>
            <a:fld id="{86CB4B4D-7CA3-9044-876B-883B54F8677D}" type="slidenum">
              <a:rPr lang="it-IT" smtClean="0"/>
              <a:pPr/>
              <a:t>26</a:t>
            </a:fld>
            <a:endParaRPr lang="it-IT" dirty="0"/>
          </a:p>
        </p:txBody>
      </p:sp>
    </p:spTree>
    <p:extLst>
      <p:ext uri="{BB962C8B-B14F-4D97-AF65-F5344CB8AC3E}">
        <p14:creationId xmlns:p14="http://schemas.microsoft.com/office/powerpoint/2010/main" val="7793420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1586" y="3041184"/>
            <a:ext cx="13934086" cy="5653306"/>
          </a:xfrm>
          <a:prstGeom prst="rect">
            <a:avLst/>
          </a:prstGeom>
        </p:spPr>
      </p:pic>
      <p:sp>
        <p:nvSpPr>
          <p:cNvPr id="2" name="Text Placeholder 1"/>
          <p:cNvSpPr>
            <a:spLocks noGrp="1"/>
          </p:cNvSpPr>
          <p:nvPr>
            <p:ph type="body" idx="1"/>
          </p:nvPr>
        </p:nvSpPr>
        <p:spPr/>
        <p:txBody>
          <a:bodyPr/>
          <a:lstStyle/>
          <a:p>
            <a:r>
              <a:rPr lang="en-GB" noProof="0" dirty="0" smtClean="0"/>
              <a:t>Classifications server of Statistical Office</a:t>
            </a:r>
            <a:endParaRPr lang="en-GB" noProof="0" dirty="0"/>
          </a:p>
        </p:txBody>
      </p:sp>
      <p:sp>
        <p:nvSpPr>
          <p:cNvPr id="3" name="Title 2"/>
          <p:cNvSpPr>
            <a:spLocks noGrp="1"/>
          </p:cNvSpPr>
          <p:nvPr>
            <p:ph type="title"/>
          </p:nvPr>
        </p:nvSpPr>
        <p:spPr/>
        <p:txBody>
          <a:bodyPr>
            <a:normAutofit fontScale="90000"/>
          </a:bodyPr>
          <a:lstStyle/>
          <a:p>
            <a:r>
              <a:rPr lang="en-GB" noProof="0" dirty="0" smtClean="0"/>
              <a:t>Example: Establish a relation from variable in a file to the external classification server</a:t>
            </a:r>
            <a:endParaRPr lang="en-GB" noProof="0" dirty="0"/>
          </a:p>
        </p:txBody>
      </p:sp>
      <p:sp>
        <p:nvSpPr>
          <p:cNvPr id="5" name="Slide Number Placeholder 4"/>
          <p:cNvSpPr>
            <a:spLocks noGrp="1"/>
          </p:cNvSpPr>
          <p:nvPr>
            <p:ph type="sldNum" sz="quarter" idx="2"/>
          </p:nvPr>
        </p:nvSpPr>
        <p:spPr/>
        <p:txBody>
          <a:bodyPr/>
          <a:lstStyle/>
          <a:p>
            <a:fld id="{86CB4B4D-7CA3-9044-876B-883B54F8677D}" type="slidenum">
              <a:rPr lang="it-IT" smtClean="0"/>
              <a:pPr/>
              <a:t>27</a:t>
            </a:fld>
            <a:endParaRPr lang="it-IT" dirty="0"/>
          </a:p>
        </p:txBody>
      </p:sp>
    </p:spTree>
    <p:extLst>
      <p:ext uri="{BB962C8B-B14F-4D97-AF65-F5344CB8AC3E}">
        <p14:creationId xmlns:p14="http://schemas.microsoft.com/office/powerpoint/2010/main" val="282791240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noProof="0" dirty="0" err="1" smtClean="0"/>
              <a:t>Popis</a:t>
            </a:r>
            <a:r>
              <a:rPr lang="en-GB" noProof="0" dirty="0" smtClean="0"/>
              <a:t> (Census) file variable naming</a:t>
            </a:r>
          </a:p>
          <a:p>
            <a:endParaRPr lang="en-GB" noProof="0" dirty="0" smtClean="0"/>
          </a:p>
          <a:p>
            <a:endParaRPr lang="en-GB" noProof="0" dirty="0"/>
          </a:p>
        </p:txBody>
      </p:sp>
      <p:sp>
        <p:nvSpPr>
          <p:cNvPr id="3" name="Title 2"/>
          <p:cNvSpPr>
            <a:spLocks noGrp="1"/>
          </p:cNvSpPr>
          <p:nvPr>
            <p:ph type="title"/>
          </p:nvPr>
        </p:nvSpPr>
        <p:spPr/>
        <p:txBody>
          <a:bodyPr>
            <a:normAutofit/>
          </a:bodyPr>
          <a:lstStyle/>
          <a:p>
            <a:r>
              <a:rPr lang="en-GB" b="1" i="1" noProof="0" dirty="0" smtClean="0"/>
              <a:t>Simple Human Readable data relations</a:t>
            </a:r>
            <a:endParaRPr lang="en-GB" noProof="0" dirty="0"/>
          </a:p>
        </p:txBody>
      </p:sp>
      <p:pic>
        <p:nvPicPr>
          <p:cNvPr id="6" name="Picture 5"/>
          <p:cNvPicPr>
            <a:picLocks noChangeAspect="1"/>
          </p:cNvPicPr>
          <p:nvPr/>
        </p:nvPicPr>
        <p:blipFill>
          <a:blip r:embed="rId2"/>
          <a:stretch>
            <a:fillRect/>
          </a:stretch>
        </p:blipFill>
        <p:spPr>
          <a:xfrm>
            <a:off x="663120" y="3024116"/>
            <a:ext cx="8426289" cy="3141157"/>
          </a:xfrm>
          <a:prstGeom prst="rect">
            <a:avLst/>
          </a:prstGeom>
        </p:spPr>
      </p:pic>
      <p:pic>
        <p:nvPicPr>
          <p:cNvPr id="7" name="Picture 6"/>
          <p:cNvPicPr>
            <a:picLocks noChangeAspect="1"/>
          </p:cNvPicPr>
          <p:nvPr/>
        </p:nvPicPr>
        <p:blipFill>
          <a:blip r:embed="rId3"/>
          <a:stretch>
            <a:fillRect/>
          </a:stretch>
        </p:blipFill>
        <p:spPr>
          <a:xfrm>
            <a:off x="7089959" y="4891167"/>
            <a:ext cx="10585159" cy="4661765"/>
          </a:xfrm>
          <a:prstGeom prst="rect">
            <a:avLst/>
          </a:prstGeom>
        </p:spPr>
      </p:pic>
      <p:cxnSp>
        <p:nvCxnSpPr>
          <p:cNvPr id="9" name="Straight Arrow Connector 8"/>
          <p:cNvCxnSpPr/>
          <p:nvPr/>
        </p:nvCxnSpPr>
        <p:spPr>
          <a:xfrm>
            <a:off x="2456597" y="3220872"/>
            <a:ext cx="5704764" cy="312533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2" name="TextBox 11"/>
          <p:cNvSpPr txBox="1"/>
          <p:nvPr/>
        </p:nvSpPr>
        <p:spPr>
          <a:xfrm>
            <a:off x="7696132" y="2034653"/>
            <a:ext cx="5882185" cy="1978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85000" lnSpcReduction="10000"/>
          </a:bodyPr>
          <a:lstStyle/>
          <a:p>
            <a:pPr algn="l"/>
            <a:r>
              <a:rPr lang="sl-SI" b="0" dirty="0" smtClean="0"/>
              <a:t>Data file </a:t>
            </a:r>
            <a:r>
              <a:rPr lang="sl-SI" b="0" dirty="0" err="1" smtClean="0"/>
              <a:t>source</a:t>
            </a:r>
            <a:r>
              <a:rPr lang="sl-SI" b="0" dirty="0" smtClean="0"/>
              <a:t>: </a:t>
            </a:r>
            <a:r>
              <a:rPr lang="sl-SI" b="0" dirty="0" err="1" smtClean="0"/>
              <a:t>Statistical</a:t>
            </a:r>
            <a:r>
              <a:rPr lang="sl-SI" b="0" dirty="0" smtClean="0"/>
              <a:t> </a:t>
            </a:r>
            <a:r>
              <a:rPr lang="sl-SI" b="0" dirty="0"/>
              <a:t>Office of </a:t>
            </a:r>
            <a:r>
              <a:rPr lang="sl-SI" b="0" dirty="0" err="1"/>
              <a:t>the</a:t>
            </a:r>
            <a:r>
              <a:rPr lang="sl-SI" b="0" dirty="0"/>
              <a:t> </a:t>
            </a:r>
            <a:r>
              <a:rPr lang="sl-SI" b="0" dirty="0" err="1"/>
              <a:t>Republic</a:t>
            </a:r>
            <a:r>
              <a:rPr lang="sl-SI" b="0" dirty="0"/>
              <a:t> of </a:t>
            </a:r>
            <a:r>
              <a:rPr lang="sl-SI" b="0" dirty="0" err="1"/>
              <a:t>Slovenia</a:t>
            </a:r>
            <a:r>
              <a:rPr lang="sl-SI" b="0" dirty="0"/>
              <a:t>. (2015). </a:t>
            </a:r>
            <a:r>
              <a:rPr lang="sl-SI" b="0" i="1" dirty="0"/>
              <a:t>Register </a:t>
            </a:r>
            <a:r>
              <a:rPr lang="sl-SI" b="0" i="1" dirty="0" err="1"/>
              <a:t>Census</a:t>
            </a:r>
            <a:r>
              <a:rPr lang="sl-SI" b="0" i="1" dirty="0"/>
              <a:t> 2011: </a:t>
            </a:r>
            <a:r>
              <a:rPr lang="sl-SI" b="0" i="1" dirty="0" err="1"/>
              <a:t>Public</a:t>
            </a:r>
            <a:r>
              <a:rPr lang="sl-SI" b="0" i="1" dirty="0"/>
              <a:t> Use </a:t>
            </a:r>
            <a:r>
              <a:rPr lang="sl-SI" b="0" i="1" dirty="0" err="1"/>
              <a:t>Microdata</a:t>
            </a:r>
            <a:r>
              <a:rPr lang="sl-SI" b="0" i="1" dirty="0"/>
              <a:t> (5-percent </a:t>
            </a:r>
            <a:r>
              <a:rPr lang="sl-SI" b="0" i="1" dirty="0" err="1"/>
              <a:t>sample</a:t>
            </a:r>
            <a:r>
              <a:rPr lang="sl-SI" b="0" i="1" dirty="0"/>
              <a:t>)</a:t>
            </a:r>
            <a:r>
              <a:rPr lang="sl-SI" b="0" dirty="0"/>
              <a:t> [Data file]. Ljubljana: </a:t>
            </a:r>
            <a:r>
              <a:rPr lang="sl-SI" b="0" dirty="0" err="1"/>
              <a:t>University</a:t>
            </a:r>
            <a:r>
              <a:rPr lang="sl-SI" b="0" dirty="0"/>
              <a:t> of Ljubljana, </a:t>
            </a:r>
            <a:r>
              <a:rPr lang="sl-SI" b="0" dirty="0" err="1"/>
              <a:t>Slovenian</a:t>
            </a:r>
            <a:r>
              <a:rPr lang="sl-SI" b="0" dirty="0"/>
              <a:t> Social Science Data </a:t>
            </a:r>
            <a:r>
              <a:rPr lang="sl-SI" b="0" dirty="0" err="1"/>
              <a:t>Archives</a:t>
            </a:r>
            <a:r>
              <a:rPr lang="sl-SI" b="0" dirty="0"/>
              <a:t>. ADP - </a:t>
            </a:r>
            <a:r>
              <a:rPr lang="sl-SI" b="0" dirty="0" err="1"/>
              <a:t>IDNo</a:t>
            </a:r>
            <a:r>
              <a:rPr lang="sl-SI" b="0" dirty="0"/>
              <a:t>: POPIS11P. https://doi.org/10.17898/ADP_POPIS11P_V1</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6876115" y="4778533"/>
            <a:ext cx="2781840" cy="527905"/>
          </a:xfrm>
          <a:prstGeom prst="ellipse">
            <a:avLst/>
          </a:prstGeom>
          <a:solidFill>
            <a:schemeClr val="accent1">
              <a:alpha val="16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Box 3"/>
          <p:cNvSpPr txBox="1"/>
          <p:nvPr/>
        </p:nvSpPr>
        <p:spPr>
          <a:xfrm>
            <a:off x="908781" y="6759146"/>
            <a:ext cx="6974830" cy="2224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The identifier of a variable in a data file and a codebook that is accessible from the public data archive is linked to the „Statistical classifications registry“, kept at the national statistical office.</a:t>
            </a:r>
          </a:p>
        </p:txBody>
      </p:sp>
      <p:sp>
        <p:nvSpPr>
          <p:cNvPr id="5" name="Slide Number Placeholder 4"/>
          <p:cNvSpPr>
            <a:spLocks noGrp="1"/>
          </p:cNvSpPr>
          <p:nvPr>
            <p:ph type="sldNum" sz="quarter" idx="2"/>
          </p:nvPr>
        </p:nvSpPr>
        <p:spPr/>
        <p:txBody>
          <a:bodyPr/>
          <a:lstStyle/>
          <a:p>
            <a:fld id="{86CB4B4D-7CA3-9044-876B-883B54F8677D}" type="slidenum">
              <a:rPr lang="it-IT" smtClean="0"/>
              <a:pPr/>
              <a:t>28</a:t>
            </a:fld>
            <a:endParaRPr lang="it-IT" dirty="0"/>
          </a:p>
        </p:txBody>
      </p:sp>
    </p:spTree>
    <p:extLst>
      <p:ext uri="{BB962C8B-B14F-4D97-AF65-F5344CB8AC3E}">
        <p14:creationId xmlns:p14="http://schemas.microsoft.com/office/powerpoint/2010/main" val="26002350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1828800"/>
            <a:ext cx="13639732" cy="7300686"/>
          </a:xfrm>
        </p:spPr>
        <p:txBody>
          <a:bodyPr>
            <a:normAutofit fontScale="85000" lnSpcReduction="10000"/>
          </a:bodyPr>
          <a:lstStyle/>
          <a:p>
            <a:pPr marL="0" indent="0">
              <a:buNone/>
            </a:pPr>
            <a:r>
              <a:rPr lang="en-GB" sz="4400" b="1" dirty="0">
                <a:hlinkClick r:id="rId2"/>
              </a:rPr>
              <a:t>Preserve original </a:t>
            </a:r>
            <a:r>
              <a:rPr lang="en-GB" sz="4400" b="1" dirty="0" smtClean="0">
                <a:hlinkClick r:id="rId2"/>
              </a:rPr>
              <a:t>information</a:t>
            </a:r>
            <a:endParaRPr lang="en-GB" sz="4400" b="1" dirty="0" smtClean="0"/>
          </a:p>
          <a:p>
            <a:r>
              <a:rPr lang="en-GB" noProof="0" dirty="0" smtClean="0"/>
              <a:t>„Recording original data, such as age and income, is more useful than collapsing or bracketing the information. With original or detailed data, secondary analysts can determine other meaningful brackets on their own rather than being restricted to those chosen by others.“</a:t>
            </a:r>
          </a:p>
          <a:p>
            <a:endParaRPr lang="en-GB" noProof="0" dirty="0" smtClean="0"/>
          </a:p>
          <a:p>
            <a:r>
              <a:rPr lang="en-GB" noProof="0" dirty="0" smtClean="0"/>
              <a:t>Example: Age variable </a:t>
            </a:r>
          </a:p>
          <a:p>
            <a:pPr lvl="1"/>
            <a:r>
              <a:rPr lang="en-GB" noProof="0" dirty="0" smtClean="0"/>
              <a:t>How would be ideally measured and documented in a survey? </a:t>
            </a:r>
          </a:p>
          <a:p>
            <a:pPr lvl="2"/>
            <a:r>
              <a:rPr lang="en-GB" sz="2600" noProof="0" dirty="0" smtClean="0"/>
              <a:t>Derived from month and year when born.</a:t>
            </a:r>
          </a:p>
          <a:p>
            <a:pPr lvl="2"/>
            <a:r>
              <a:rPr lang="en-GB" sz="2600" noProof="0" dirty="0" smtClean="0"/>
              <a:t>Date of conducting </a:t>
            </a:r>
            <a:r>
              <a:rPr lang="en-GB" sz="2600" noProof="0" dirty="0" err="1" smtClean="0"/>
              <a:t>inteview</a:t>
            </a:r>
            <a:r>
              <a:rPr lang="en-GB" sz="2600" noProof="0" dirty="0" smtClean="0"/>
              <a:t> (</a:t>
            </a:r>
            <a:r>
              <a:rPr lang="en-GB" sz="2600" noProof="0" dirty="0" err="1" smtClean="0"/>
              <a:t>I_Date_M</a:t>
            </a:r>
            <a:r>
              <a:rPr lang="en-GB" sz="2600" noProof="0" dirty="0" smtClean="0"/>
              <a:t>, </a:t>
            </a:r>
            <a:r>
              <a:rPr lang="en-GB" sz="2600" noProof="0" dirty="0" err="1" smtClean="0"/>
              <a:t>I_Date_Y</a:t>
            </a:r>
            <a:r>
              <a:rPr lang="en-GB" sz="2600" noProof="0" dirty="0" smtClean="0"/>
              <a:t>).  </a:t>
            </a:r>
          </a:p>
          <a:p>
            <a:pPr lvl="2"/>
            <a:r>
              <a:rPr lang="en-GB" sz="2600" noProof="0" dirty="0" smtClean="0"/>
              <a:t>Variable label </a:t>
            </a:r>
            <a:r>
              <a:rPr lang="en-GB" sz="2600" noProof="0" dirty="0" err="1" smtClean="0"/>
              <a:t>Age_Y_M</a:t>
            </a:r>
            <a:r>
              <a:rPr lang="en-GB" sz="2600" noProof="0" dirty="0" smtClean="0"/>
              <a:t> : </a:t>
            </a:r>
            <a:r>
              <a:rPr lang="en-GB" sz="2600" i="1" noProof="0" dirty="0" smtClean="0"/>
              <a:t>„Respondent: Age in Years and Month [F 4,2], derived from </a:t>
            </a:r>
            <a:r>
              <a:rPr lang="en-GB" sz="2600" i="1" noProof="0" dirty="0" err="1" smtClean="0"/>
              <a:t>R_Year</a:t>
            </a:r>
            <a:r>
              <a:rPr lang="en-GB" sz="2600" i="1" noProof="0" dirty="0" smtClean="0"/>
              <a:t>, </a:t>
            </a:r>
            <a:r>
              <a:rPr lang="en-GB" sz="2600" i="1" noProof="0" dirty="0" err="1" smtClean="0"/>
              <a:t>R_Month</a:t>
            </a:r>
            <a:r>
              <a:rPr lang="en-GB" sz="2600" i="1" noProof="0" dirty="0" smtClean="0"/>
              <a:t> and </a:t>
            </a:r>
            <a:r>
              <a:rPr lang="en-GB" sz="2600" i="1" noProof="0" dirty="0" err="1" smtClean="0"/>
              <a:t>I_Date_M</a:t>
            </a:r>
            <a:r>
              <a:rPr lang="en-GB" sz="2600" i="1" noProof="0" dirty="0" smtClean="0"/>
              <a:t>, </a:t>
            </a:r>
            <a:r>
              <a:rPr lang="en-GB" sz="2600" i="1" noProof="0" dirty="0" err="1" smtClean="0"/>
              <a:t>I_Date_Y</a:t>
            </a:r>
            <a:r>
              <a:rPr lang="en-GB" sz="2600" i="1" noProof="0" dirty="0" smtClean="0"/>
              <a:t>: COMPUTE </a:t>
            </a:r>
            <a:r>
              <a:rPr lang="en-GB" sz="2600" i="1" noProof="0" dirty="0" err="1" smtClean="0"/>
              <a:t>Age_Y_M</a:t>
            </a:r>
            <a:r>
              <a:rPr lang="en-GB" sz="2600" i="1" noProof="0" dirty="0" smtClean="0"/>
              <a:t> = (</a:t>
            </a:r>
            <a:r>
              <a:rPr lang="en-GB" sz="2600" i="1" noProof="0" dirty="0" err="1" smtClean="0"/>
              <a:t>I_Date_Y</a:t>
            </a:r>
            <a:r>
              <a:rPr lang="en-GB" sz="2600" i="1" noProof="0" dirty="0" smtClean="0"/>
              <a:t> + (</a:t>
            </a:r>
            <a:r>
              <a:rPr lang="en-GB" sz="2600" i="1" noProof="0" dirty="0" err="1" smtClean="0"/>
              <a:t>I_Date_M</a:t>
            </a:r>
            <a:r>
              <a:rPr lang="en-GB" sz="2600" i="1" noProof="0" dirty="0" smtClean="0"/>
              <a:t> *100000))  -  (</a:t>
            </a:r>
            <a:r>
              <a:rPr lang="en-GB" sz="2600" i="1" noProof="0" dirty="0" err="1" smtClean="0"/>
              <a:t>R_Year</a:t>
            </a:r>
            <a:r>
              <a:rPr lang="en-GB" sz="2600" i="1" noProof="0" dirty="0" smtClean="0"/>
              <a:t> + (</a:t>
            </a:r>
            <a:r>
              <a:rPr lang="en-GB" sz="2600" i="1" noProof="0" dirty="0" err="1" smtClean="0"/>
              <a:t>R_Month</a:t>
            </a:r>
            <a:r>
              <a:rPr lang="en-GB" sz="2600" i="1" noProof="0" dirty="0" smtClean="0"/>
              <a:t> *100000))“</a:t>
            </a:r>
          </a:p>
          <a:p>
            <a:pPr lvl="2"/>
            <a:endParaRPr lang="en-GB" sz="2600" noProof="0" dirty="0" smtClean="0"/>
          </a:p>
          <a:p>
            <a:pPr lvl="3"/>
            <a:r>
              <a:rPr lang="en-GB" sz="2600" noProof="0" dirty="0" smtClean="0"/>
              <a:t>To extend the example: compute the </a:t>
            </a:r>
            <a:r>
              <a:rPr lang="en-GB" sz="2400" noProof="0" dirty="0" smtClean="0"/>
              <a:t>Completed Age in Years</a:t>
            </a:r>
            <a:endParaRPr lang="en-GB" sz="2600" noProof="0" dirty="0" smtClean="0"/>
          </a:p>
          <a:p>
            <a:pPr lvl="3"/>
            <a:r>
              <a:rPr lang="en-GB" noProof="0" dirty="0" smtClean="0"/>
              <a:t>Variable label </a:t>
            </a:r>
            <a:r>
              <a:rPr lang="en-GB" noProof="0" dirty="0" err="1" smtClean="0"/>
              <a:t>R_Age</a:t>
            </a:r>
            <a:r>
              <a:rPr lang="en-GB" noProof="0" dirty="0" smtClean="0"/>
              <a:t>: </a:t>
            </a:r>
            <a:r>
              <a:rPr lang="en-GB" i="1" noProof="0" dirty="0" smtClean="0"/>
              <a:t>„Respondent: Age in Years Completed [F 2,0] derived from COMPUTE </a:t>
            </a:r>
            <a:r>
              <a:rPr lang="en-GB" i="1" noProof="0" dirty="0" err="1" smtClean="0"/>
              <a:t>R_Age</a:t>
            </a:r>
            <a:r>
              <a:rPr lang="en-GB" i="1" noProof="0" dirty="0" smtClean="0"/>
              <a:t> = </a:t>
            </a:r>
            <a:r>
              <a:rPr lang="en-GB" i="1" noProof="0" dirty="0" err="1" smtClean="0"/>
              <a:t>trunc</a:t>
            </a:r>
            <a:r>
              <a:rPr lang="en-GB" i="1" noProof="0" dirty="0" smtClean="0"/>
              <a:t>(</a:t>
            </a:r>
            <a:r>
              <a:rPr lang="en-GB" i="1" noProof="0" dirty="0" err="1" smtClean="0"/>
              <a:t>Age_Y_M</a:t>
            </a:r>
            <a:r>
              <a:rPr lang="en-GB" i="1" noProof="0" dirty="0" smtClean="0"/>
              <a:t>).“</a:t>
            </a:r>
          </a:p>
          <a:p>
            <a:r>
              <a:rPr lang="en-GB" b="1" noProof="0" dirty="0" smtClean="0"/>
              <a:t>3. Exercise: </a:t>
            </a:r>
            <a:r>
              <a:rPr lang="en-GB" i="1" noProof="0" dirty="0" smtClean="0"/>
              <a:t>Which other derived variable would you imagine in your secondary</a:t>
            </a:r>
            <a:r>
              <a:rPr lang="en-GB" i="1" dirty="0" smtClean="0"/>
              <a:t> analysis project?</a:t>
            </a:r>
            <a:endParaRPr lang="en-GB" i="1" noProof="0" dirty="0" smtClean="0"/>
          </a:p>
          <a:p>
            <a:pPr lvl="2"/>
            <a:r>
              <a:rPr lang="en-GB" noProof="0" dirty="0" smtClean="0"/>
              <a:t>Again, this is a thought exercise, so you are encouraged to speak aloud!</a:t>
            </a:r>
            <a:endParaRPr lang="en-GB" noProof="0" dirty="0"/>
          </a:p>
        </p:txBody>
      </p:sp>
      <p:sp>
        <p:nvSpPr>
          <p:cNvPr id="3" name="Title 2"/>
          <p:cNvSpPr>
            <a:spLocks noGrp="1"/>
          </p:cNvSpPr>
          <p:nvPr>
            <p:ph type="title"/>
          </p:nvPr>
        </p:nvSpPr>
        <p:spPr>
          <a:xfrm>
            <a:off x="908781" y="627005"/>
            <a:ext cx="14716508" cy="997079"/>
          </a:xfrm>
        </p:spPr>
        <p:txBody>
          <a:bodyPr>
            <a:normAutofit/>
          </a:bodyPr>
          <a:lstStyle/>
          <a:p>
            <a:r>
              <a:rPr lang="en-GB" b="1" noProof="0" dirty="0" smtClean="0"/>
              <a:t>Data level documentation </a:t>
            </a:r>
            <a:r>
              <a:rPr lang="sl-SI" b="1" noProof="0" dirty="0" smtClean="0"/>
              <a:t>- </a:t>
            </a:r>
            <a:r>
              <a:rPr lang="en-GB" b="1" noProof="0" dirty="0" smtClean="0"/>
              <a:t>Advice</a:t>
            </a:r>
            <a:r>
              <a:rPr lang="en-GB" b="1" noProof="0" dirty="0" smtClean="0"/>
              <a:t>:</a:t>
            </a:r>
            <a:endParaRPr lang="en-GB" b="1" noProof="0" dirty="0"/>
          </a:p>
        </p:txBody>
      </p:sp>
      <p:sp>
        <p:nvSpPr>
          <p:cNvPr id="4" name="TextBox 3"/>
          <p:cNvSpPr txBox="1"/>
          <p:nvPr/>
        </p:nvSpPr>
        <p:spPr>
          <a:xfrm>
            <a:off x="14930651" y="1624084"/>
            <a:ext cx="2634018" cy="3016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4548513" y="1624084"/>
            <a:ext cx="3016156" cy="3016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70000" lnSpcReduction="20000"/>
          </a:bodyPr>
          <a:lstStyle/>
          <a:p>
            <a:pPr algn="l"/>
            <a:r>
              <a:rPr lang="sl-SI" b="0" dirty="0"/>
              <a:t>CESSDA </a:t>
            </a:r>
            <a:r>
              <a:rPr lang="sl-SI" b="0" dirty="0" err="1"/>
              <a:t>Training</a:t>
            </a:r>
            <a:r>
              <a:rPr lang="sl-SI" b="0" dirty="0"/>
              <a:t> Team (2017 - 2022). </a:t>
            </a:r>
            <a:r>
              <a:rPr lang="sl-SI" b="0" i="1" dirty="0"/>
              <a:t>CESSDA Data Management </a:t>
            </a:r>
            <a:r>
              <a:rPr lang="sl-SI" b="0" i="1" dirty="0" err="1"/>
              <a:t>Expert</a:t>
            </a:r>
            <a:r>
              <a:rPr lang="sl-SI" b="0" i="1" dirty="0"/>
              <a:t> </a:t>
            </a:r>
            <a:r>
              <a:rPr lang="sl-SI" b="0" i="1" dirty="0" err="1"/>
              <a:t>Guide</a:t>
            </a:r>
            <a:r>
              <a:rPr lang="sl-SI" b="0" i="1" dirty="0"/>
              <a:t>.</a:t>
            </a:r>
            <a:r>
              <a:rPr lang="sl-SI" dirty="0"/>
              <a:t/>
            </a:r>
            <a:br>
              <a:rPr lang="sl-SI" dirty="0"/>
            </a:br>
            <a:r>
              <a:rPr lang="sl-SI" b="0" dirty="0"/>
              <a:t>Bergen, </a:t>
            </a:r>
            <a:r>
              <a:rPr lang="sl-SI" b="0" dirty="0" err="1"/>
              <a:t>Norway</a:t>
            </a:r>
            <a:r>
              <a:rPr lang="sl-SI" b="0" dirty="0"/>
              <a:t>: CESSDA ERIC. </a:t>
            </a:r>
            <a:r>
              <a:rPr lang="sl-SI" b="0" dirty="0" err="1"/>
              <a:t>Retrieved</a:t>
            </a:r>
            <a:r>
              <a:rPr lang="sl-SI" b="0" dirty="0"/>
              <a:t> </a:t>
            </a:r>
            <a:r>
              <a:rPr lang="sl-SI" b="0" dirty="0" err="1"/>
              <a:t>from</a:t>
            </a:r>
            <a:r>
              <a:rPr lang="sl-SI" b="0" dirty="0"/>
              <a:t> </a:t>
            </a:r>
            <a:r>
              <a:rPr lang="sl-SI" b="0" dirty="0">
                <a:hlinkClick r:id="rId3"/>
              </a:rPr>
              <a:t>https://dmeg.cessda.eu</a:t>
            </a:r>
            <a:r>
              <a:rPr lang="sl-SI" b="0" dirty="0" smtClean="0">
                <a:hlinkClick r:id="rId3"/>
              </a:rPr>
              <a:t>/</a:t>
            </a:r>
            <a:endParaRPr lang="sl-SI" b="0" dirty="0" smtClean="0"/>
          </a:p>
          <a:p>
            <a:pPr algn="l"/>
            <a:r>
              <a:rPr lang="en-GB" b="0" dirty="0" smtClean="0">
                <a:hlinkClick r:id="rId4"/>
              </a:rPr>
              <a:t>https</a:t>
            </a:r>
            <a:r>
              <a:rPr lang="en-GB" b="0" dirty="0">
                <a:hlinkClick r:id="rId4"/>
              </a:rPr>
              <a:t>://dmeg.cessda.eu/Data-Management-Expert-Guide/3.-Process/Quantitative-coding</a:t>
            </a:r>
            <a:r>
              <a:rPr lang="en-GB" b="0" dirty="0"/>
              <a:t> </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2"/>
          </p:nvPr>
        </p:nvSpPr>
        <p:spPr/>
        <p:txBody>
          <a:bodyPr/>
          <a:lstStyle/>
          <a:p>
            <a:fld id="{86CB4B4D-7CA3-9044-876B-883B54F8677D}" type="slidenum">
              <a:rPr lang="it-IT" smtClean="0"/>
              <a:pPr/>
              <a:t>29</a:t>
            </a:fld>
            <a:endParaRPr lang="it-IT" dirty="0"/>
          </a:p>
        </p:txBody>
      </p:sp>
    </p:spTree>
    <p:extLst>
      <p:ext uri="{BB962C8B-B14F-4D97-AF65-F5344CB8AC3E}">
        <p14:creationId xmlns:p14="http://schemas.microsoft.com/office/powerpoint/2010/main" val="33282651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08781" y="2496210"/>
            <a:ext cx="11314149" cy="5864019"/>
          </a:xfrm>
        </p:spPr>
        <p:txBody>
          <a:bodyPr>
            <a:normAutofit fontScale="92500" lnSpcReduction="20000"/>
          </a:bodyPr>
          <a:lstStyle/>
          <a:p>
            <a:r>
              <a:rPr lang="en-GB" noProof="0" dirty="0" smtClean="0"/>
              <a:t>Data quality is not equal FAIR – but still one wish to optimise quality to make data more useful </a:t>
            </a:r>
          </a:p>
          <a:p>
            <a:r>
              <a:rPr lang="en-GB" noProof="0" dirty="0" smtClean="0"/>
              <a:t>Open data </a:t>
            </a:r>
            <a:r>
              <a:rPr lang="sl-SI" noProof="0" dirty="0" smtClean="0"/>
              <a:t>is </a:t>
            </a:r>
            <a:r>
              <a:rPr lang="en-GB" noProof="0" dirty="0" smtClean="0"/>
              <a:t>not equal FAIR – as open as possible, as closed as necessary</a:t>
            </a:r>
          </a:p>
          <a:p>
            <a:r>
              <a:rPr lang="en-GB" noProof="0" dirty="0" smtClean="0"/>
              <a:t>Reusable is not equal to Reproducible – it helps to achieve the later, by enhancing transparency of the analysis that results in a scientific publication </a:t>
            </a:r>
          </a:p>
          <a:p>
            <a:r>
              <a:rPr lang="en-GB" noProof="0" dirty="0" smtClean="0"/>
              <a:t>There are other principles that complements the FAIR</a:t>
            </a:r>
          </a:p>
          <a:p>
            <a:pPr lvl="1"/>
            <a:r>
              <a:rPr lang="en-GB" noProof="0" dirty="0" smtClean="0"/>
              <a:t>Digital preservation principles – FAIR is all about reusability enhancement, that digital preservation principles add to – e.g. file formats for long-term preservation </a:t>
            </a:r>
          </a:p>
          <a:p>
            <a:pPr lvl="1"/>
            <a:r>
              <a:rPr lang="en-GB" noProof="0" dirty="0" smtClean="0"/>
              <a:t>Ethical principles: </a:t>
            </a:r>
            <a:r>
              <a:rPr lang="en-GB" b="1" i="1" noProof="0" dirty="0" smtClean="0"/>
              <a:t>The European Code of Conduct for Research Integrity, chapter </a:t>
            </a:r>
            <a:r>
              <a:rPr lang="en-GB" b="1" noProof="0" dirty="0" smtClean="0"/>
              <a:t>Data Practices and Management (mention FAIR among others) </a:t>
            </a:r>
            <a:endParaRPr lang="en-GB" noProof="0" dirty="0" smtClean="0"/>
          </a:p>
          <a:p>
            <a:pPr lvl="1"/>
            <a:r>
              <a:rPr lang="en-GB" noProof="0" dirty="0" smtClean="0"/>
              <a:t>CARE principles – „‘CARE Principles for Indigenous Data Governance’ address concerns related to the people and purpose of data“</a:t>
            </a:r>
          </a:p>
          <a:p>
            <a:pPr lvl="1"/>
            <a:endParaRPr lang="en-GB" noProof="0" dirty="0" smtClean="0"/>
          </a:p>
          <a:p>
            <a:endParaRPr lang="en-GB" noProof="0" dirty="0" smtClean="0"/>
          </a:p>
          <a:p>
            <a:endParaRPr lang="en-GB" noProof="0" dirty="0"/>
          </a:p>
        </p:txBody>
      </p:sp>
      <p:sp>
        <p:nvSpPr>
          <p:cNvPr id="6" name="Title 5"/>
          <p:cNvSpPr>
            <a:spLocks noGrp="1"/>
          </p:cNvSpPr>
          <p:nvPr>
            <p:ph type="title"/>
          </p:nvPr>
        </p:nvSpPr>
        <p:spPr/>
        <p:txBody>
          <a:bodyPr/>
          <a:lstStyle/>
          <a:p>
            <a:r>
              <a:rPr lang="en-GB" noProof="0" dirty="0" smtClean="0"/>
              <a:t>FAIR principles demystified</a:t>
            </a:r>
            <a:endParaRPr lang="en-GB" noProof="0" dirty="0"/>
          </a:p>
        </p:txBody>
      </p:sp>
      <p:pic>
        <p:nvPicPr>
          <p:cNvPr id="10" name="Picture 9"/>
          <p:cNvPicPr>
            <a:picLocks noChangeAspect="1"/>
          </p:cNvPicPr>
          <p:nvPr/>
        </p:nvPicPr>
        <p:blipFill>
          <a:blip r:embed="rId2"/>
          <a:stretch>
            <a:fillRect/>
          </a:stretch>
        </p:blipFill>
        <p:spPr>
          <a:xfrm>
            <a:off x="12222930" y="1757117"/>
            <a:ext cx="1991003" cy="2772162"/>
          </a:xfrm>
          <a:prstGeom prst="rect">
            <a:avLst/>
          </a:prstGeom>
        </p:spPr>
      </p:pic>
      <p:sp>
        <p:nvSpPr>
          <p:cNvPr id="11" name="TextBox 10"/>
          <p:cNvSpPr txBox="1"/>
          <p:nvPr/>
        </p:nvSpPr>
        <p:spPr>
          <a:xfrm>
            <a:off x="15300960" y="6108192"/>
            <a:ext cx="914400"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rtlCol="0">
            <a:normAutofit/>
          </a:bodyPr>
          <a:lstStyle/>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4430473" y="2836293"/>
            <a:ext cx="2389632" cy="188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62500" lnSpcReduction="20000"/>
          </a:bodyPr>
          <a:lstStyle/>
          <a:p>
            <a:pPr algn="l"/>
            <a:r>
              <a:rPr lang="sl-SI" b="0" dirty="0" err="1"/>
              <a:t>Research</a:t>
            </a:r>
            <a:r>
              <a:rPr lang="sl-SI" b="0" dirty="0"/>
              <a:t> Data </a:t>
            </a:r>
            <a:r>
              <a:rPr lang="sl-SI" b="0" dirty="0" err="1"/>
              <a:t>Alliance</a:t>
            </a:r>
            <a:r>
              <a:rPr lang="sl-SI" b="0" dirty="0"/>
              <a:t> </a:t>
            </a:r>
            <a:r>
              <a:rPr lang="sl-SI" b="0" dirty="0" err="1"/>
              <a:t>International</a:t>
            </a:r>
            <a:r>
              <a:rPr lang="sl-SI" b="0" dirty="0"/>
              <a:t> </a:t>
            </a:r>
            <a:r>
              <a:rPr lang="sl-SI" b="0" dirty="0" err="1"/>
              <a:t>Indigenous</a:t>
            </a:r>
            <a:r>
              <a:rPr lang="sl-SI" b="0" dirty="0"/>
              <a:t> Data </a:t>
            </a:r>
            <a:r>
              <a:rPr lang="sl-SI" b="0" dirty="0" err="1"/>
              <a:t>Sovereignty</a:t>
            </a:r>
            <a:r>
              <a:rPr lang="sl-SI" b="0" dirty="0"/>
              <a:t> </a:t>
            </a:r>
            <a:r>
              <a:rPr lang="sl-SI" b="0" dirty="0" err="1"/>
              <a:t>Interest</a:t>
            </a:r>
            <a:r>
              <a:rPr lang="sl-SI" b="0" dirty="0"/>
              <a:t> </a:t>
            </a:r>
            <a:r>
              <a:rPr lang="sl-SI" b="0" dirty="0" err="1"/>
              <a:t>Group</a:t>
            </a:r>
            <a:r>
              <a:rPr lang="sl-SI" b="0" dirty="0"/>
              <a:t>. CARE </a:t>
            </a:r>
            <a:r>
              <a:rPr lang="sl-SI" b="0" dirty="0" err="1"/>
              <a:t>principles</a:t>
            </a:r>
            <a:r>
              <a:rPr lang="sl-SI" b="0" dirty="0"/>
              <a:t> </a:t>
            </a:r>
            <a:r>
              <a:rPr lang="sl-SI" b="0" dirty="0" err="1"/>
              <a:t>for</a:t>
            </a:r>
            <a:r>
              <a:rPr lang="sl-SI" b="0" dirty="0"/>
              <a:t> </a:t>
            </a:r>
            <a:r>
              <a:rPr lang="sl-SI" b="0" dirty="0" err="1"/>
              <a:t>Indigenous</a:t>
            </a:r>
            <a:r>
              <a:rPr lang="sl-SI" b="0" dirty="0"/>
              <a:t> data </a:t>
            </a:r>
            <a:r>
              <a:rPr lang="sl-SI" b="0" dirty="0" err="1"/>
              <a:t>governance</a:t>
            </a:r>
            <a:r>
              <a:rPr lang="sl-SI" b="0" dirty="0"/>
              <a:t>. (The Global </a:t>
            </a:r>
            <a:r>
              <a:rPr lang="sl-SI" b="0" dirty="0" err="1"/>
              <a:t>Indigenous</a:t>
            </a:r>
            <a:r>
              <a:rPr lang="sl-SI" b="0" dirty="0"/>
              <a:t> Data </a:t>
            </a:r>
            <a:r>
              <a:rPr lang="sl-SI" b="0" dirty="0" err="1"/>
              <a:t>Alliance</a:t>
            </a:r>
            <a:r>
              <a:rPr lang="sl-SI" b="0" dirty="0"/>
              <a:t>, GIDA-global.org, September 2019).</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oretrus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5450" y="4674708"/>
            <a:ext cx="1404330" cy="1404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034325" y="6359414"/>
            <a:ext cx="5004488" cy="2755557"/>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it-IT" smtClean="0"/>
              <a:pPr/>
              <a:t>3</a:t>
            </a:fld>
            <a:endParaRPr lang="it-IT" dirty="0"/>
          </a:p>
        </p:txBody>
      </p:sp>
    </p:spTree>
    <p:extLst>
      <p:ext uri="{BB962C8B-B14F-4D97-AF65-F5344CB8AC3E}">
        <p14:creationId xmlns:p14="http://schemas.microsoft.com/office/powerpoint/2010/main" val="9480413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70593" y="7033431"/>
            <a:ext cx="3547019" cy="2675778"/>
          </a:xfrm>
        </p:spPr>
        <p:txBody>
          <a:bodyPr>
            <a:normAutofit lnSpcReduction="10000"/>
          </a:bodyPr>
          <a:lstStyle/>
          <a:p>
            <a:pPr marL="0" indent="0">
              <a:buNone/>
            </a:pPr>
            <a:r>
              <a:rPr lang="en-GB" sz="2000" noProof="0" dirty="0" smtClean="0"/>
              <a:t>See Guide to Social Science Data Preparation and Archiving. Best Practice Throughout the Data Life Cycle: 6</a:t>
            </a:r>
            <a:r>
              <a:rPr lang="en-GB" sz="2000" baseline="30000" noProof="0" dirty="0" smtClean="0"/>
              <a:t>th</a:t>
            </a:r>
            <a:r>
              <a:rPr lang="en-GB" sz="2000" noProof="0" dirty="0" smtClean="0"/>
              <a:t> Edition. Accessed on </a:t>
            </a:r>
            <a:r>
              <a:rPr lang="en-GB" sz="2000" u="sng" noProof="0" dirty="0" smtClean="0">
                <a:hlinkClick r:id="rId2"/>
              </a:rPr>
              <a:t>https://www.icpsr.umich.edu/web/pages/deposit/guide/index.html</a:t>
            </a:r>
            <a:r>
              <a:rPr lang="en-GB" sz="2000" noProof="0" dirty="0" smtClean="0"/>
              <a:t> </a:t>
            </a:r>
            <a:endParaRPr lang="en-GB" sz="2000" noProof="0" dirty="0"/>
          </a:p>
        </p:txBody>
      </p:sp>
      <p:sp>
        <p:nvSpPr>
          <p:cNvPr id="3" name="Title 2"/>
          <p:cNvSpPr>
            <a:spLocks noGrp="1"/>
          </p:cNvSpPr>
          <p:nvPr>
            <p:ph type="title"/>
          </p:nvPr>
        </p:nvSpPr>
        <p:spPr/>
        <p:txBody>
          <a:bodyPr/>
          <a:lstStyle/>
          <a:p>
            <a:r>
              <a:rPr lang="en-GB" noProof="0" dirty="0" smtClean="0"/>
              <a:t>Missing values annotation conventions</a:t>
            </a:r>
            <a:endParaRPr lang="en-GB" noProof="0" dirty="0"/>
          </a:p>
        </p:txBody>
      </p:sp>
      <p:sp>
        <p:nvSpPr>
          <p:cNvPr id="4" name="Rectangle 3"/>
          <p:cNvSpPr/>
          <p:nvPr/>
        </p:nvSpPr>
        <p:spPr>
          <a:xfrm>
            <a:off x="1201003" y="1557867"/>
            <a:ext cx="12760658" cy="7478970"/>
          </a:xfrm>
          <a:prstGeom prst="rect">
            <a:avLst/>
          </a:prstGeom>
        </p:spPr>
        <p:txBody>
          <a:bodyPr wrap="square">
            <a:spAutoFit/>
          </a:bodyPr>
          <a:lstStyle/>
          <a:p>
            <a:pPr algn="l"/>
            <a:endParaRPr lang="en-GB" b="0" dirty="0" smtClean="0">
              <a:solidFill>
                <a:srgbClr val="212529"/>
              </a:solidFill>
              <a:latin typeface="Source Sans Pro"/>
            </a:endParaRPr>
          </a:p>
          <a:p>
            <a:pPr algn="l"/>
            <a:r>
              <a:rPr lang="en-GB"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Advice: </a:t>
            </a:r>
          </a:p>
          <a:p>
            <a:pPr marL="342900" indent="-342900" algn="l">
              <a:buFont typeface="Arial" panose="020B0604020202020204" pitchFamily="34" charset="0"/>
              <a:buChar char="•"/>
            </a:pP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establish a uniform system for coding missing values for the entire database. Typically, negative values or values like 7, 8, 9 or 97, 98, 99 or 997, 998, 999, etc. </a:t>
            </a: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b="0" dirty="0" err="1" smtClean="0">
                <a:solidFill>
                  <a:srgbClr val="6A6C76"/>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Ut.</a:t>
            </a: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based on this you can execute commands on a whole range of variables.</a:t>
            </a:r>
            <a:endPar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marL="342900" indent="-342900" algn="l">
              <a:buFont typeface="Arial" panose="020B0604020202020204" pitchFamily="34" charset="0"/>
              <a:buChar char="•"/>
            </a:pP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Blanks should be avoided if ambiguous (e.g. it is not clear if the question was inadvertently skipped, or if it is a refusal). </a:t>
            </a:r>
          </a:p>
          <a:p>
            <a:pPr marL="342900" indent="-342900" algn="l">
              <a:buFont typeface="Arial" panose="020B0604020202020204" pitchFamily="34" charset="0"/>
              <a:buChar char="•"/>
            </a:pPr>
            <a:endPar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GB"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Survey research standard categories (frequently used acronyms are bracketed):</a:t>
            </a:r>
          </a:p>
          <a:p>
            <a:pPr algn="l"/>
            <a:endPar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lvl="1" algn="l">
              <a:buFont typeface="Arial" panose="020B0604020202020204" pitchFamily="34" charset="0"/>
              <a:buChar char="•"/>
            </a:pPr>
            <a:r>
              <a:rPr lang="en-GB"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No answer (NA): </a:t>
            </a: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The respondent did not answer a question when he/she should have;</a:t>
            </a:r>
          </a:p>
          <a:p>
            <a:pPr lvl="1" algn="l">
              <a:buFont typeface="Arial" panose="020B0604020202020204" pitchFamily="34" charset="0"/>
              <a:buChar char="•"/>
            </a:pPr>
            <a:endPar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lvl="1" algn="l">
              <a:buFont typeface="Arial" panose="020B0604020202020204" pitchFamily="34" charset="0"/>
              <a:buChar char="•"/>
            </a:pPr>
            <a:r>
              <a:rPr lang="en-GB"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Refusal:</a:t>
            </a: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The respondent explicitly refused to answer;</a:t>
            </a:r>
          </a:p>
          <a:p>
            <a:pPr lvl="1" algn="l">
              <a:buFont typeface="Arial" panose="020B0604020202020204" pitchFamily="34" charset="0"/>
              <a:buChar char="•"/>
            </a:pPr>
            <a:endPar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lvl="1" algn="l">
              <a:buFont typeface="Arial" panose="020B0604020202020204" pitchFamily="34" charset="0"/>
              <a:buChar char="•"/>
            </a:pPr>
            <a:r>
              <a:rPr lang="en-GB"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Don’t Know (DK):</a:t>
            </a: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The respondent did not answer a question because he/she had no opinion or did not know the information required for answering. As a result, the respondent chose ‘don’t know’, ‘no opinion’ etc. as the answer;</a:t>
            </a:r>
          </a:p>
          <a:p>
            <a:pPr lvl="1" algn="l">
              <a:buFont typeface="Arial" panose="020B0604020202020204" pitchFamily="34" charset="0"/>
              <a:buChar char="•"/>
            </a:pPr>
            <a:endPar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lvl="1" algn="l">
              <a:buFont typeface="Arial" panose="020B0604020202020204" pitchFamily="34" charset="0"/>
              <a:buChar char="•"/>
            </a:pPr>
            <a:r>
              <a:rPr lang="en-GB"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Not Applicable/Inapplicable (NAP/INAP)</a:t>
            </a:r>
            <a:r>
              <a:rPr lang="en-GB"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 question did not apply to the respondent. (question was skipped following a filter question)</a:t>
            </a:r>
            <a:endParaRPr lang="en-GB"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p:txBody>
      </p:sp>
      <p:pic>
        <p:nvPicPr>
          <p:cNvPr id="5" name="Picture 4"/>
          <p:cNvPicPr>
            <a:picLocks noChangeAspect="1"/>
          </p:cNvPicPr>
          <p:nvPr/>
        </p:nvPicPr>
        <p:blipFill>
          <a:blip r:embed="rId3"/>
          <a:stretch>
            <a:fillRect/>
          </a:stretch>
        </p:blipFill>
        <p:spPr>
          <a:xfrm>
            <a:off x="14685728" y="3997414"/>
            <a:ext cx="2162477" cy="2924583"/>
          </a:xfrm>
          <a:prstGeom prst="rect">
            <a:avLst/>
          </a:prstGeom>
        </p:spPr>
      </p:pic>
      <p:sp>
        <p:nvSpPr>
          <p:cNvPr id="6" name="Slide Number Placeholder 5"/>
          <p:cNvSpPr>
            <a:spLocks noGrp="1"/>
          </p:cNvSpPr>
          <p:nvPr>
            <p:ph type="sldNum" sz="quarter" idx="2"/>
          </p:nvPr>
        </p:nvSpPr>
        <p:spPr/>
        <p:txBody>
          <a:bodyPr/>
          <a:lstStyle/>
          <a:p>
            <a:fld id="{86CB4B4D-7CA3-9044-876B-883B54F8677D}" type="slidenum">
              <a:rPr lang="it-IT" smtClean="0"/>
              <a:pPr/>
              <a:t>30</a:t>
            </a:fld>
            <a:endParaRPr lang="it-IT" dirty="0"/>
          </a:p>
        </p:txBody>
      </p:sp>
    </p:spTree>
    <p:extLst>
      <p:ext uri="{BB962C8B-B14F-4D97-AF65-F5344CB8AC3E}">
        <p14:creationId xmlns:p14="http://schemas.microsoft.com/office/powerpoint/2010/main" val="347568641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85951" y="1853949"/>
            <a:ext cx="8890312" cy="7725962"/>
          </a:xfrm>
        </p:spPr>
        <p:txBody>
          <a:bodyPr>
            <a:normAutofit fontScale="40000" lnSpcReduction="20000"/>
          </a:bodyPr>
          <a:lstStyle/>
          <a:p>
            <a:pPr marL="0" indent="0">
              <a:buNone/>
            </a:pPr>
            <a:r>
              <a:rPr lang="en-GB" sz="4500" noProof="0" dirty="0" smtClean="0"/>
              <a:t>(SPSS)</a:t>
            </a:r>
          </a:p>
          <a:p>
            <a:pPr marL="0" indent="0">
              <a:buNone/>
            </a:pPr>
            <a:r>
              <a:rPr lang="en-GB" sz="4500" noProof="0" dirty="0" smtClean="0"/>
              <a:t>RENAME VARIABLES M20=M20_1.</a:t>
            </a:r>
          </a:p>
          <a:p>
            <a:pPr marL="0" indent="0">
              <a:buNone/>
            </a:pPr>
            <a:r>
              <a:rPr lang="en-GB" sz="4500" noProof="0" dirty="0" smtClean="0"/>
              <a:t> </a:t>
            </a:r>
          </a:p>
          <a:p>
            <a:pPr marL="0" indent="0">
              <a:buNone/>
            </a:pPr>
            <a:r>
              <a:rPr lang="en-GB" sz="4500" noProof="0" dirty="0" smtClean="0"/>
              <a:t>AUTORECODE VARIABLES=</a:t>
            </a:r>
            <a:r>
              <a:rPr lang="en-GB" sz="4500" noProof="0" dirty="0" err="1" smtClean="0"/>
              <a:t>varlist</a:t>
            </a:r>
            <a:r>
              <a:rPr lang="en-GB" sz="4500" noProof="0" dirty="0" smtClean="0"/>
              <a:t> </a:t>
            </a:r>
          </a:p>
          <a:p>
            <a:r>
              <a:rPr lang="en-GB" sz="4500" noProof="0" dirty="0" smtClean="0"/>
              <a:t> /INTO new </a:t>
            </a:r>
            <a:r>
              <a:rPr lang="en-GB" sz="4500" noProof="0" dirty="0" err="1" smtClean="0"/>
              <a:t>varlist</a:t>
            </a:r>
            <a:endParaRPr lang="en-GB" sz="4500" noProof="0" dirty="0" smtClean="0"/>
          </a:p>
          <a:p>
            <a:endParaRPr lang="en-GB" sz="4500" noProof="0" dirty="0" smtClean="0"/>
          </a:p>
          <a:p>
            <a:pPr marL="0" indent="0">
              <a:buNone/>
            </a:pPr>
            <a:r>
              <a:rPr lang="en-GB" sz="4500" noProof="0" dirty="0" smtClean="0"/>
              <a:t>MISSING VALUES V1 (8,9) V2 V3 (0) V4 ('X') V5 TO V9 ('    ').</a:t>
            </a:r>
          </a:p>
          <a:p>
            <a:r>
              <a:rPr lang="en-GB" sz="4500" noProof="0" dirty="0" smtClean="0"/>
              <a:t>Keywords for numeric value lists: </a:t>
            </a:r>
          </a:p>
          <a:p>
            <a:r>
              <a:rPr lang="en-GB" sz="4500" noProof="0" dirty="0" smtClean="0"/>
              <a:t>LO, LOWEST, HI, HIGHEST, THRU </a:t>
            </a:r>
          </a:p>
          <a:p>
            <a:r>
              <a:rPr lang="en-GB" sz="4500" noProof="0" dirty="0" smtClean="0"/>
              <a:t>RENAME VARIABLES (JOBCAT=TITLE).</a:t>
            </a:r>
          </a:p>
          <a:p>
            <a:endParaRPr lang="en-GB" sz="4500" noProof="0" dirty="0" smtClean="0"/>
          </a:p>
          <a:p>
            <a:pPr marL="0" indent="0">
              <a:buNone/>
            </a:pPr>
            <a:r>
              <a:rPr lang="en-GB" sz="4500" noProof="0" dirty="0" smtClean="0"/>
              <a:t>RECODE V1 TO V3 (0=1) (1=0) (2,3=-1) (9=9) (ELSE=SYSMIS).</a:t>
            </a:r>
          </a:p>
          <a:p>
            <a:r>
              <a:rPr lang="en-GB" sz="4500" noProof="0" dirty="0" smtClean="0"/>
              <a:t>Input keywords: </a:t>
            </a:r>
          </a:p>
          <a:p>
            <a:r>
              <a:rPr lang="en-GB" sz="4400" noProof="0" dirty="0" smtClean="0"/>
              <a:t>LO, LOWEST, HI, HIGHEST, THRU, MISSING, SYSMIS, ELSE </a:t>
            </a:r>
            <a:endParaRPr lang="en-GB" sz="5400" noProof="0" dirty="0" smtClean="0"/>
          </a:p>
          <a:p>
            <a:r>
              <a:rPr lang="en-GB" sz="4400" noProof="0" dirty="0" smtClean="0"/>
              <a:t> </a:t>
            </a:r>
            <a:endParaRPr lang="en-GB" sz="5400" noProof="0" dirty="0" smtClean="0"/>
          </a:p>
          <a:p>
            <a:r>
              <a:rPr lang="en-GB" sz="4400" noProof="0" dirty="0" smtClean="0"/>
              <a:t>Output keywords: </a:t>
            </a:r>
            <a:endParaRPr lang="en-GB" sz="5400" noProof="0" dirty="0" smtClean="0"/>
          </a:p>
          <a:p>
            <a:r>
              <a:rPr lang="en-GB" sz="4400" noProof="0" dirty="0" smtClean="0"/>
              <a:t>COPY, SYSMIS </a:t>
            </a:r>
          </a:p>
          <a:p>
            <a:endParaRPr lang="en-GB" sz="5400" noProof="0" dirty="0" smtClean="0"/>
          </a:p>
          <a:p>
            <a:pPr marL="0" indent="0">
              <a:buNone/>
            </a:pPr>
            <a:r>
              <a:rPr lang="en-GB" sz="4400" noProof="0" dirty="0" smtClean="0"/>
              <a:t> </a:t>
            </a:r>
            <a:r>
              <a:rPr lang="en-GB" sz="5400" noProof="0" dirty="0" smtClean="0"/>
              <a:t>RECODE STRNGVAR ('A','B','C'='A')('D','E','F'='B')(ELSE=' ').</a:t>
            </a:r>
          </a:p>
          <a:p>
            <a:r>
              <a:rPr lang="en-GB" sz="4400" noProof="0" dirty="0" smtClean="0"/>
              <a:t>Input keywords: </a:t>
            </a:r>
            <a:endParaRPr lang="en-GB" sz="5400" noProof="0" dirty="0" smtClean="0"/>
          </a:p>
          <a:p>
            <a:r>
              <a:rPr lang="en-GB" sz="4400" noProof="0" dirty="0" smtClean="0"/>
              <a:t>CONVERT, ELSE </a:t>
            </a:r>
            <a:endParaRPr lang="en-GB" sz="5400" noProof="0" dirty="0" smtClean="0"/>
          </a:p>
          <a:p>
            <a:r>
              <a:rPr lang="en-GB" sz="4400" noProof="0" dirty="0" smtClean="0"/>
              <a:t>Output keyword: </a:t>
            </a:r>
            <a:endParaRPr lang="en-GB" sz="5400" noProof="0" dirty="0" smtClean="0"/>
          </a:p>
          <a:p>
            <a:r>
              <a:rPr lang="en-GB" sz="4400" noProof="0" dirty="0" smtClean="0"/>
              <a:t>COPY </a:t>
            </a:r>
            <a:endParaRPr lang="en-GB" sz="5400" noProof="0" dirty="0" smtClean="0"/>
          </a:p>
          <a:p>
            <a:endParaRPr lang="en-GB" noProof="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908781" y="885495"/>
            <a:ext cx="16273750" cy="997079"/>
          </a:xfrm>
        </p:spPr>
        <p:txBody>
          <a:bodyPr>
            <a:normAutofit/>
          </a:bodyPr>
          <a:lstStyle/>
          <a:p>
            <a:r>
              <a:rPr lang="en-GB" noProof="0" dirty="0" smtClean="0"/>
              <a:t>Examples of useful commands in data processing</a:t>
            </a:r>
            <a:endParaRPr lang="en-GB" noProof="0" dirty="0"/>
          </a:p>
        </p:txBody>
      </p:sp>
      <p:sp>
        <p:nvSpPr>
          <p:cNvPr id="8" name="TextBox 7"/>
          <p:cNvSpPr txBox="1"/>
          <p:nvPr/>
        </p:nvSpPr>
        <p:spPr>
          <a:xfrm>
            <a:off x="10235821" y="4667534"/>
            <a:ext cx="5513695" cy="2811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lnSpcReduction="10000"/>
          </a:bodyPr>
          <a:lstStyle/>
          <a:p>
            <a:pPr algn="l"/>
            <a:r>
              <a:rPr lang="sl-SI" dirty="0" smtClean="0"/>
              <a:t>More in: </a:t>
            </a:r>
            <a:r>
              <a:rPr lang="en-GB" dirty="0" smtClean="0"/>
              <a:t>SYTAX </a:t>
            </a:r>
            <a:r>
              <a:rPr lang="en-GB" dirty="0"/>
              <a:t>FOR MANAGING DATA </a:t>
            </a:r>
            <a:r>
              <a:rPr lang="en-GB" dirty="0" smtClean="0"/>
              <a:t>FILES</a:t>
            </a:r>
            <a:endParaRPr lang="sl-SI" dirty="0" smtClean="0"/>
          </a:p>
          <a:p>
            <a:pPr algn="l"/>
            <a:r>
              <a:rPr lang="en-GB" dirty="0"/>
              <a:t>Version 1.3; prepared for SEEDS Workshop in </a:t>
            </a:r>
            <a:r>
              <a:rPr lang="en-GB" dirty="0" smtClean="0"/>
              <a:t>Ljubljana</a:t>
            </a:r>
            <a:endParaRPr lang="sl-SI" dirty="0">
              <a:hlinkClick r:id="rId2"/>
            </a:endParaRPr>
          </a:p>
          <a:p>
            <a:pPr algn="l"/>
            <a:r>
              <a:rPr lang="en-GB" dirty="0">
                <a:hlinkClick r:id="rId2"/>
              </a:rPr>
              <a:t>https://www.adp.fdv.uni-lj.si/seeds_workshop2_lj2016/presentations/SPSS%20and%20Stata%20commands%20v3.docx</a:t>
            </a:r>
            <a:r>
              <a:rPr lang="sl-SI" dirty="0"/>
              <a:t> </a:t>
            </a:r>
            <a:endParaRPr lang="en-GB" dirty="0"/>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2"/>
          </p:nvPr>
        </p:nvSpPr>
        <p:spPr/>
        <p:txBody>
          <a:bodyPr/>
          <a:lstStyle/>
          <a:p>
            <a:fld id="{86CB4B4D-7CA3-9044-876B-883B54F8677D}" type="slidenum">
              <a:rPr lang="it-IT" smtClean="0"/>
              <a:pPr/>
              <a:t>31</a:t>
            </a:fld>
            <a:endParaRPr lang="it-IT" dirty="0"/>
          </a:p>
        </p:txBody>
      </p:sp>
    </p:spTree>
    <p:extLst>
      <p:ext uri="{BB962C8B-B14F-4D97-AF65-F5344CB8AC3E}">
        <p14:creationId xmlns:p14="http://schemas.microsoft.com/office/powerpoint/2010/main" val="50129917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GB" noProof="0" dirty="0" smtClean="0"/>
              <a:t>Each transformation to the variables in a file should be documented. </a:t>
            </a:r>
          </a:p>
          <a:p>
            <a:r>
              <a:rPr lang="en-GB" noProof="0" dirty="0" smtClean="0"/>
              <a:t>The syntax (code) file with comments is necessary to keep track. </a:t>
            </a:r>
          </a:p>
          <a:p>
            <a:r>
              <a:rPr lang="en-GB" noProof="0" dirty="0" smtClean="0"/>
              <a:t>The original and derived file should both be available, if someone would like to check or alter the transformation  </a:t>
            </a:r>
            <a:r>
              <a:rPr lang="en-GB" noProof="0" dirty="0" smtClean="0">
                <a:sym typeface="Wingdings" panose="05000000000000000000" pitchFamily="2" charset="2"/>
              </a:rPr>
              <a:t> Remember file naming convention for versions of the files</a:t>
            </a:r>
          </a:p>
          <a:p>
            <a:endParaRPr lang="en-GB" noProof="0" dirty="0" smtClean="0">
              <a:sym typeface="Wingdings" panose="05000000000000000000" pitchFamily="2" charset="2"/>
            </a:endParaRPr>
          </a:p>
          <a:p>
            <a:pPr marL="0" indent="0">
              <a:buNone/>
            </a:pPr>
            <a:r>
              <a:rPr lang="en-GB" b="1" noProof="0" dirty="0" smtClean="0">
                <a:sym typeface="Wingdings" panose="05000000000000000000" pitchFamily="2" charset="2"/>
              </a:rPr>
              <a:t>The advanced approach:</a:t>
            </a:r>
          </a:p>
          <a:p>
            <a:r>
              <a:rPr lang="en-GB" noProof="0" dirty="0" smtClean="0">
                <a:sym typeface="Wingdings" panose="05000000000000000000" pitchFamily="2" charset="2"/>
              </a:rPr>
              <a:t>The code of variable transformation can be written in a S</a:t>
            </a:r>
            <a:r>
              <a:rPr lang="en-GB" noProof="0" dirty="0" smtClean="0"/>
              <a:t>tructured Data Transformation Language (SDTL) </a:t>
            </a:r>
            <a:r>
              <a:rPr lang="en-GB" noProof="0" dirty="0" smtClean="0">
                <a:sym typeface="Wingdings" panose="05000000000000000000" pitchFamily="2" charset="2"/>
              </a:rPr>
              <a:t>that is designed to preserve the </a:t>
            </a:r>
            <a:r>
              <a:rPr lang="en-GB" noProof="0" dirty="0" err="1" smtClean="0">
                <a:sym typeface="Wingdings" panose="05000000000000000000" pitchFamily="2" charset="2"/>
              </a:rPr>
              <a:t>executability</a:t>
            </a:r>
            <a:r>
              <a:rPr lang="en-GB" noProof="0" dirty="0" smtClean="0">
                <a:sym typeface="Wingdings" panose="05000000000000000000" pitchFamily="2" charset="2"/>
              </a:rPr>
              <a:t> of the code for long-term preservation</a:t>
            </a:r>
          </a:p>
          <a:p>
            <a:pPr lvl="2"/>
            <a:r>
              <a:rPr lang="en-GB" sz="2600" i="1" noProof="0" dirty="0" smtClean="0"/>
              <a:t>SDTL provides a new level of transparency for data processed and managed by statistical analysis packages. SDTL was created to simplify the automated creation of provenance metadata at the variable level. </a:t>
            </a:r>
          </a:p>
          <a:p>
            <a:pPr lvl="2"/>
            <a:r>
              <a:rPr lang="en-GB" sz="2600" i="1" noProof="0" dirty="0" smtClean="0"/>
              <a:t>Conversion from one to another syntax: The C2Metadata Project is providing open-source code for translating SPSS, SAS, Stata, R, and Python into SDTL, as well as code for translating SDTL into natural language </a:t>
            </a:r>
            <a:br>
              <a:rPr lang="en-GB" sz="2600" i="1" noProof="0" dirty="0" smtClean="0"/>
            </a:br>
            <a:endParaRPr lang="en-GB" sz="2600" i="1" noProof="0" dirty="0"/>
          </a:p>
        </p:txBody>
      </p:sp>
      <p:sp>
        <p:nvSpPr>
          <p:cNvPr id="3" name="Title 2"/>
          <p:cNvSpPr>
            <a:spLocks noGrp="1"/>
          </p:cNvSpPr>
          <p:nvPr>
            <p:ph type="title"/>
          </p:nvPr>
        </p:nvSpPr>
        <p:spPr/>
        <p:txBody>
          <a:bodyPr>
            <a:normAutofit fontScale="90000"/>
          </a:bodyPr>
          <a:lstStyle/>
          <a:p>
            <a:r>
              <a:rPr lang="en-GB" noProof="0" dirty="0" smtClean="0"/>
              <a:t>Keep the syntax that produced the file version</a:t>
            </a:r>
            <a:endParaRPr lang="en-GB" noProof="0" dirty="0"/>
          </a:p>
        </p:txBody>
      </p:sp>
      <p:sp>
        <p:nvSpPr>
          <p:cNvPr id="4" name="TextBox 3"/>
          <p:cNvSpPr txBox="1"/>
          <p:nvPr/>
        </p:nvSpPr>
        <p:spPr>
          <a:xfrm>
            <a:off x="7970108" y="6897792"/>
            <a:ext cx="8587946" cy="242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92500" lnSpcReduction="10000"/>
          </a:bodyPr>
          <a:lstStyle/>
          <a:p>
            <a:pPr algn="l"/>
            <a:r>
              <a:rPr lang="sl-SI" b="0" dirty="0"/>
              <a:t>Alter, G., </a:t>
            </a:r>
            <a:r>
              <a:rPr lang="sl-SI" b="0" dirty="0" err="1"/>
              <a:t>Donakowski</a:t>
            </a:r>
            <a:r>
              <a:rPr lang="sl-SI" b="0" dirty="0"/>
              <a:t>, D., </a:t>
            </a:r>
            <a:r>
              <a:rPr lang="sl-SI" b="0" dirty="0" err="1"/>
              <a:t>Gager</a:t>
            </a:r>
            <a:r>
              <a:rPr lang="sl-SI" b="0" dirty="0"/>
              <a:t>, J., </a:t>
            </a:r>
            <a:r>
              <a:rPr lang="sl-SI" b="0" dirty="0" err="1"/>
              <a:t>Heus</a:t>
            </a:r>
            <a:r>
              <a:rPr lang="sl-SI" b="0" dirty="0"/>
              <a:t>, P., </a:t>
            </a:r>
            <a:r>
              <a:rPr lang="sl-SI" b="0" dirty="0" err="1"/>
              <a:t>Hunter</a:t>
            </a:r>
            <a:r>
              <a:rPr lang="sl-SI" b="0" dirty="0"/>
              <a:t>, C., Ionescu, S., Iverson, J., </a:t>
            </a:r>
            <a:r>
              <a:rPr lang="sl-SI" b="0" dirty="0" err="1"/>
              <a:t>Jagadish</a:t>
            </a:r>
            <a:r>
              <a:rPr lang="sl-SI" b="0" dirty="0"/>
              <a:t>, H., </a:t>
            </a:r>
            <a:r>
              <a:rPr lang="sl-SI" b="0" dirty="0" err="1"/>
              <a:t>Lagoze</a:t>
            </a:r>
            <a:r>
              <a:rPr lang="sl-SI" b="0" dirty="0"/>
              <a:t>, C., Lyle, J., Mueller, A., </a:t>
            </a:r>
            <a:r>
              <a:rPr lang="sl-SI" b="0" dirty="0" err="1"/>
              <a:t>Revheim</a:t>
            </a:r>
            <a:r>
              <a:rPr lang="sl-SI" b="0" dirty="0"/>
              <a:t>, S., Richardson, M. A., </a:t>
            </a:r>
            <a:r>
              <a:rPr lang="sl-SI" b="0" dirty="0" err="1"/>
              <a:t>Ørnulf</a:t>
            </a:r>
            <a:r>
              <a:rPr lang="sl-SI" b="0" dirty="0"/>
              <a:t>, R., </a:t>
            </a:r>
            <a:r>
              <a:rPr lang="sl-SI" b="0" dirty="0" err="1"/>
              <a:t>Seelam</a:t>
            </a:r>
            <a:r>
              <a:rPr lang="sl-SI" b="0" dirty="0"/>
              <a:t>, K., Smith, D., Smith, T., Song, J., </a:t>
            </a:r>
            <a:r>
              <a:rPr lang="sl-SI" b="0" dirty="0" err="1"/>
              <a:t>Vaidya</a:t>
            </a:r>
            <a:r>
              <a:rPr lang="sl-SI" b="0" dirty="0"/>
              <a:t>, Y. J., &amp; </a:t>
            </a:r>
            <a:r>
              <a:rPr lang="sl-SI" b="0" dirty="0" err="1"/>
              <a:t>Voldsater</a:t>
            </a:r>
            <a:r>
              <a:rPr lang="sl-SI" b="0" dirty="0"/>
              <a:t>, O. (2020). </a:t>
            </a:r>
            <a:r>
              <a:rPr lang="sl-SI" b="0" dirty="0" err="1"/>
              <a:t>Provenance</a:t>
            </a:r>
            <a:r>
              <a:rPr lang="sl-SI" b="0" dirty="0"/>
              <a:t> </a:t>
            </a:r>
            <a:r>
              <a:rPr lang="sl-SI" b="0" dirty="0" err="1"/>
              <a:t>metadata</a:t>
            </a:r>
            <a:r>
              <a:rPr lang="sl-SI" b="0" dirty="0"/>
              <a:t> </a:t>
            </a:r>
            <a:r>
              <a:rPr lang="sl-SI" b="0" dirty="0" err="1"/>
              <a:t>for</a:t>
            </a:r>
            <a:r>
              <a:rPr lang="sl-SI" b="0" dirty="0"/>
              <a:t> </a:t>
            </a:r>
            <a:r>
              <a:rPr lang="sl-SI" b="0" dirty="0" err="1"/>
              <a:t>statistical</a:t>
            </a:r>
            <a:r>
              <a:rPr lang="sl-SI" b="0" dirty="0"/>
              <a:t> data: An </a:t>
            </a:r>
            <a:r>
              <a:rPr lang="sl-SI" b="0" dirty="0" err="1"/>
              <a:t>introduction</a:t>
            </a:r>
            <a:r>
              <a:rPr lang="sl-SI" b="0" dirty="0"/>
              <a:t> to </a:t>
            </a:r>
            <a:r>
              <a:rPr lang="sl-SI" b="0" dirty="0" err="1"/>
              <a:t>Structured</a:t>
            </a:r>
            <a:r>
              <a:rPr lang="sl-SI" b="0" dirty="0"/>
              <a:t> Data </a:t>
            </a:r>
            <a:r>
              <a:rPr lang="sl-SI" b="0" dirty="0" err="1"/>
              <a:t>Transformation</a:t>
            </a:r>
            <a:r>
              <a:rPr lang="sl-SI" b="0" dirty="0"/>
              <a:t> </a:t>
            </a:r>
            <a:r>
              <a:rPr lang="sl-SI" b="0" dirty="0" err="1"/>
              <a:t>Language</a:t>
            </a:r>
            <a:r>
              <a:rPr lang="sl-SI" b="0" dirty="0"/>
              <a:t> (SDTL). </a:t>
            </a:r>
            <a:r>
              <a:rPr lang="sl-SI" b="0" i="1" dirty="0"/>
              <a:t>IASSIST </a:t>
            </a:r>
            <a:r>
              <a:rPr lang="sl-SI" b="0" i="1" dirty="0" err="1"/>
              <a:t>Quarterly</a:t>
            </a:r>
            <a:r>
              <a:rPr lang="sl-SI" b="0" dirty="0"/>
              <a:t>, </a:t>
            </a:r>
            <a:r>
              <a:rPr lang="sl-SI" b="0" i="1" dirty="0"/>
              <a:t>44</a:t>
            </a:r>
            <a:r>
              <a:rPr lang="sl-SI" b="0" dirty="0"/>
              <a:t>(4). </a:t>
            </a:r>
            <a:r>
              <a:rPr lang="sl-SI" b="0" dirty="0">
                <a:hlinkClick r:id="rId2"/>
              </a:rPr>
              <a:t>https://</a:t>
            </a:r>
            <a:r>
              <a:rPr lang="sl-SI" b="0" dirty="0" smtClean="0">
                <a:hlinkClick r:id="rId2"/>
              </a:rPr>
              <a:t>doi.org/10.29173/iq983</a:t>
            </a:r>
            <a:r>
              <a:rPr lang="sl-SI" b="0" dirty="0" smtClean="0"/>
              <a:t> </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2"/>
          </p:nvPr>
        </p:nvSpPr>
        <p:spPr/>
        <p:txBody>
          <a:bodyPr/>
          <a:lstStyle/>
          <a:p>
            <a:fld id="{86CB4B4D-7CA3-9044-876B-883B54F8677D}" type="slidenum">
              <a:rPr lang="it-IT" smtClean="0"/>
              <a:pPr/>
              <a:t>32</a:t>
            </a:fld>
            <a:endParaRPr lang="it-IT" dirty="0"/>
          </a:p>
        </p:txBody>
      </p:sp>
    </p:spTree>
    <p:extLst>
      <p:ext uri="{BB962C8B-B14F-4D97-AF65-F5344CB8AC3E}">
        <p14:creationId xmlns:p14="http://schemas.microsoft.com/office/powerpoint/2010/main" val="328210444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601000" lvl="1" indent="0">
              <a:buNone/>
            </a:pPr>
            <a:r>
              <a:rPr lang="en-GB" b="1" noProof="0" dirty="0" smtClean="0"/>
              <a:t>Utility: </a:t>
            </a:r>
          </a:p>
          <a:p>
            <a:pPr lvl="1"/>
            <a:r>
              <a:rPr lang="en-GB" noProof="0" dirty="0" smtClean="0"/>
              <a:t>Provide base for operationalisation of the social science concepts!!! Derived variables based on standard classifications codlings, e.g. </a:t>
            </a:r>
            <a:r>
              <a:rPr lang="en-GB" noProof="0" dirty="0" err="1" smtClean="0"/>
              <a:t>ESsEC</a:t>
            </a:r>
            <a:r>
              <a:rPr lang="en-GB" noProof="0" dirty="0" smtClean="0"/>
              <a:t>… </a:t>
            </a:r>
          </a:p>
          <a:p>
            <a:pPr lvl="1"/>
            <a:r>
              <a:rPr lang="en-GB" noProof="0" dirty="0" smtClean="0"/>
              <a:t>Harmonised variables enable joining data across space and time</a:t>
            </a:r>
          </a:p>
          <a:p>
            <a:pPr lvl="1"/>
            <a:r>
              <a:rPr lang="en-GB" noProof="0" dirty="0" smtClean="0"/>
              <a:t>Comparability (</a:t>
            </a:r>
            <a:r>
              <a:rPr lang="en-GB" sz="2000" u="sng" noProof="0" dirty="0" smtClean="0">
                <a:hlinkClick r:id="rId2"/>
              </a:rPr>
              <a:t>https://ec.europa.eu/eurostat/web/quality/quality-monitoring/quality-reporting</a:t>
            </a:r>
            <a:r>
              <a:rPr lang="en-GB" sz="2000" u="sng" noProof="0" dirty="0" smtClean="0"/>
              <a:t> )</a:t>
            </a:r>
          </a:p>
          <a:p>
            <a:pPr lvl="2"/>
            <a:r>
              <a:rPr lang="en-GB" b="1" noProof="0" dirty="0" smtClean="0"/>
              <a:t>Comparing sample distribution and reliable official distribution for quality assessment</a:t>
            </a:r>
            <a:endParaRPr lang="en-GB" sz="2000" b="1" u="sng" noProof="0" dirty="0" smtClean="0"/>
          </a:p>
          <a:p>
            <a:pPr lvl="2"/>
            <a:endParaRPr lang="en-GB" sz="2000" u="sng" noProof="0" dirty="0" smtClean="0"/>
          </a:p>
          <a:p>
            <a:pPr marL="1045500" lvl="2" indent="0">
              <a:buNone/>
            </a:pPr>
            <a:r>
              <a:rPr lang="en-GB" sz="3200" u="sng" noProof="0" dirty="0" smtClean="0"/>
              <a:t>AND it enhance Interoperability (Remember FAIR?)</a:t>
            </a:r>
          </a:p>
        </p:txBody>
      </p:sp>
      <p:sp>
        <p:nvSpPr>
          <p:cNvPr id="3" name="Title 2"/>
          <p:cNvSpPr>
            <a:spLocks noGrp="1"/>
          </p:cNvSpPr>
          <p:nvPr>
            <p:ph type="title"/>
          </p:nvPr>
        </p:nvSpPr>
        <p:spPr/>
        <p:txBody>
          <a:bodyPr/>
          <a:lstStyle/>
          <a:p>
            <a:r>
              <a:rPr lang="en-GB" noProof="0" dirty="0" smtClean="0"/>
              <a:t>Use of standard demographics variables </a:t>
            </a:r>
            <a:endParaRPr lang="en-GB" noProof="0" dirty="0"/>
          </a:p>
        </p:txBody>
      </p:sp>
      <p:sp>
        <p:nvSpPr>
          <p:cNvPr id="4" name="Slide Number Placeholder 3"/>
          <p:cNvSpPr>
            <a:spLocks noGrp="1"/>
          </p:cNvSpPr>
          <p:nvPr>
            <p:ph type="sldNum" sz="quarter" idx="2"/>
          </p:nvPr>
        </p:nvSpPr>
        <p:spPr/>
        <p:txBody>
          <a:bodyPr/>
          <a:lstStyle/>
          <a:p>
            <a:fld id="{86CB4B4D-7CA3-9044-876B-883B54F8677D}" type="slidenum">
              <a:rPr lang="it-IT" smtClean="0"/>
              <a:pPr/>
              <a:t>33</a:t>
            </a:fld>
            <a:endParaRPr lang="it-IT" dirty="0"/>
          </a:p>
        </p:txBody>
      </p:sp>
    </p:spTree>
    <p:extLst>
      <p:ext uri="{BB962C8B-B14F-4D97-AF65-F5344CB8AC3E}">
        <p14:creationId xmlns:p14="http://schemas.microsoft.com/office/powerpoint/2010/main" val="330792699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0"/>
            <a:ext cx="6683932" cy="6413011"/>
          </a:xfrm>
        </p:spPr>
        <p:txBody>
          <a:bodyPr>
            <a:normAutofit lnSpcReduction="10000"/>
          </a:bodyPr>
          <a:lstStyle/>
          <a:p>
            <a:r>
              <a:rPr lang="en-GB" noProof="0" dirty="0" smtClean="0"/>
              <a:t>Agreement about definitions and inclusions of the set of ‚core‘ variables in international data collections</a:t>
            </a:r>
          </a:p>
          <a:p>
            <a:r>
              <a:rPr lang="en-GB" noProof="0" dirty="0" smtClean="0"/>
              <a:t>(LFS, EU-SILC, …)</a:t>
            </a:r>
          </a:p>
          <a:p>
            <a:r>
              <a:rPr lang="en-GB" noProof="0" dirty="0" smtClean="0"/>
              <a:t>Objectives:</a:t>
            </a:r>
          </a:p>
          <a:p>
            <a:pPr lvl="1"/>
            <a:r>
              <a:rPr lang="en-GB" noProof="0" dirty="0" smtClean="0"/>
              <a:t>better identification of specified populations across all the surveys</a:t>
            </a:r>
          </a:p>
          <a:p>
            <a:pPr lvl="1"/>
            <a:r>
              <a:rPr lang="en-GB" noProof="0" dirty="0" smtClean="0"/>
              <a:t>to allow for socio-economic analysis based on the main structural variable</a:t>
            </a:r>
          </a:p>
          <a:p>
            <a:pPr lvl="1"/>
            <a:r>
              <a:rPr lang="en-GB" noProof="0" dirty="0" smtClean="0"/>
              <a:t>Output harmonisation of existing sources or registers</a:t>
            </a:r>
          </a:p>
          <a:p>
            <a:pPr lvl="1"/>
            <a:r>
              <a:rPr lang="en-GB" noProof="0" dirty="0" smtClean="0"/>
              <a:t>Use of international standards in the definition</a:t>
            </a:r>
            <a:endParaRPr lang="en-GB" noProof="0" dirty="0"/>
          </a:p>
        </p:txBody>
      </p:sp>
      <p:sp>
        <p:nvSpPr>
          <p:cNvPr id="3" name="Title 2"/>
          <p:cNvSpPr>
            <a:spLocks noGrp="1"/>
          </p:cNvSpPr>
          <p:nvPr>
            <p:ph type="title"/>
          </p:nvPr>
        </p:nvSpPr>
        <p:spPr/>
        <p:txBody>
          <a:bodyPr>
            <a:normAutofit fontScale="90000"/>
          </a:bodyPr>
          <a:lstStyle/>
          <a:p>
            <a:r>
              <a:rPr lang="en-GB" noProof="0" dirty="0" smtClean="0"/>
              <a:t>"Core Social Variables„ initiative from Eurostat</a:t>
            </a:r>
            <a:endParaRPr lang="en-GB" noProof="0" dirty="0"/>
          </a:p>
        </p:txBody>
      </p:sp>
      <p:pic>
        <p:nvPicPr>
          <p:cNvPr id="4" name="Content Placeholder 3"/>
          <p:cNvPicPr>
            <a:picLocks noChangeAspect="1"/>
          </p:cNvPicPr>
          <p:nvPr/>
        </p:nvPicPr>
        <p:blipFill>
          <a:blip r:embed="rId2"/>
          <a:stretch>
            <a:fillRect/>
          </a:stretch>
        </p:blipFill>
        <p:spPr>
          <a:xfrm>
            <a:off x="14381748" y="2437961"/>
            <a:ext cx="2660076" cy="3103423"/>
          </a:xfrm>
          <a:prstGeom prst="rect">
            <a:avLst/>
          </a:prstGeom>
        </p:spPr>
      </p:pic>
      <p:pic>
        <p:nvPicPr>
          <p:cNvPr id="5" name="Picture 4"/>
          <p:cNvPicPr>
            <a:picLocks noChangeAspect="1"/>
          </p:cNvPicPr>
          <p:nvPr/>
        </p:nvPicPr>
        <p:blipFill>
          <a:blip r:embed="rId3"/>
          <a:stretch>
            <a:fillRect/>
          </a:stretch>
        </p:blipFill>
        <p:spPr>
          <a:xfrm>
            <a:off x="7592713" y="2594705"/>
            <a:ext cx="6430272" cy="6763694"/>
          </a:xfrm>
          <a:prstGeom prst="rect">
            <a:avLst/>
          </a:prstGeom>
        </p:spPr>
      </p:pic>
      <p:sp>
        <p:nvSpPr>
          <p:cNvPr id="6" name="TextBox 5"/>
          <p:cNvSpPr txBox="1"/>
          <p:nvPr/>
        </p:nvSpPr>
        <p:spPr>
          <a:xfrm>
            <a:off x="14556259" y="6104238"/>
            <a:ext cx="2485565" cy="2458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Autofit/>
          </a:bodyPr>
          <a:lstStyle/>
          <a:p>
            <a:pPr algn="l"/>
            <a:r>
              <a:rPr lang="sl-SI" sz="1600" b="0" dirty="0" err="1"/>
              <a:t>Task</a:t>
            </a:r>
            <a:r>
              <a:rPr lang="sl-SI" sz="1600" b="0" dirty="0"/>
              <a:t> </a:t>
            </a:r>
            <a:r>
              <a:rPr lang="sl-SI" sz="1600" b="0" dirty="0" err="1"/>
              <a:t>Force</a:t>
            </a:r>
            <a:r>
              <a:rPr lang="sl-SI" sz="1600" b="0" dirty="0"/>
              <a:t> on </a:t>
            </a:r>
            <a:r>
              <a:rPr lang="sl-SI" sz="1600" b="0" dirty="0" err="1"/>
              <a:t>Core</a:t>
            </a:r>
            <a:r>
              <a:rPr lang="sl-SI" sz="1600" b="0" dirty="0"/>
              <a:t> Social </a:t>
            </a:r>
            <a:r>
              <a:rPr lang="sl-SI" sz="1600" b="0" dirty="0" err="1"/>
              <a:t>Variables</a:t>
            </a:r>
            <a:r>
              <a:rPr lang="sl-SI" sz="1600" b="0" dirty="0"/>
              <a:t> - </a:t>
            </a:r>
            <a:r>
              <a:rPr lang="sl-SI" sz="1600" b="0" dirty="0" err="1"/>
              <a:t>Final</a:t>
            </a:r>
            <a:r>
              <a:rPr lang="sl-SI" sz="1600" b="0" dirty="0"/>
              <a:t> </a:t>
            </a:r>
            <a:r>
              <a:rPr lang="sl-SI" sz="1600" b="0" dirty="0" err="1" smtClean="0"/>
              <a:t>report</a:t>
            </a:r>
            <a:r>
              <a:rPr lang="sl-SI" sz="1600" b="0" dirty="0" smtClean="0"/>
              <a:t>. EC Eurostat. </a:t>
            </a:r>
            <a:r>
              <a:rPr lang="sl-SI" sz="1600" b="0" dirty="0"/>
              <a:t> ISBN: 978-92-79-04714-5</a:t>
            </a:r>
            <a:endParaRPr lang="en-GB" sz="1600"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sl-SI" sz="1600" b="0" dirty="0" smtClean="0"/>
          </a:p>
          <a:p>
            <a:pPr algn="l"/>
            <a:r>
              <a:rPr lang="sl-SI" sz="1600" b="0" dirty="0">
                <a:hlinkClick r:id="rId4"/>
              </a:rPr>
              <a:t>https://</a:t>
            </a:r>
            <a:r>
              <a:rPr lang="sl-SI" sz="1600" b="0" dirty="0" smtClean="0">
                <a:hlinkClick r:id="rId4"/>
              </a:rPr>
              <a:t>ec.europa.eu/eurostat/documents/3859598/5901513/KS-RA-07-006-EN.PDF.pdf/71481ffb-771a-489b-a749-1a055c0247d4?t=1414781378000</a:t>
            </a:r>
            <a:endParaRPr lang="sl-SI" sz="1600" b="0" dirty="0" smtClean="0"/>
          </a:p>
          <a:p>
            <a:pPr algn="l"/>
            <a:endParaRPr lang="sl-SI" sz="1600" b="0" dirty="0"/>
          </a:p>
        </p:txBody>
      </p:sp>
      <p:sp>
        <p:nvSpPr>
          <p:cNvPr id="7" name="Slide Number Placeholder 6"/>
          <p:cNvSpPr>
            <a:spLocks noGrp="1"/>
          </p:cNvSpPr>
          <p:nvPr>
            <p:ph type="sldNum" sz="quarter" idx="2"/>
          </p:nvPr>
        </p:nvSpPr>
        <p:spPr/>
        <p:txBody>
          <a:bodyPr/>
          <a:lstStyle/>
          <a:p>
            <a:fld id="{86CB4B4D-7CA3-9044-876B-883B54F8677D}" type="slidenum">
              <a:rPr lang="it-IT" smtClean="0"/>
              <a:pPr/>
              <a:t>34</a:t>
            </a:fld>
            <a:endParaRPr lang="it-IT" dirty="0"/>
          </a:p>
        </p:txBody>
      </p:sp>
    </p:spTree>
    <p:extLst>
      <p:ext uri="{BB962C8B-B14F-4D97-AF65-F5344CB8AC3E}">
        <p14:creationId xmlns:p14="http://schemas.microsoft.com/office/powerpoint/2010/main" val="23282768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pPr marL="0" indent="0">
              <a:buNone/>
            </a:pPr>
            <a:r>
              <a:rPr lang="en-GB" b="1" noProof="0" dirty="0" smtClean="0"/>
              <a:t>What is surveycodings.org?</a:t>
            </a:r>
            <a:endParaRPr lang="en-GB" noProof="0" dirty="0" smtClean="0"/>
          </a:p>
          <a:p>
            <a:r>
              <a:rPr lang="en-GB" noProof="0" dirty="0" smtClean="0"/>
              <a:t>Surveycodings.org is a free service for survey projects, data archives and researchers measuring and coding socio-economic background variables and more general social science classifications. </a:t>
            </a:r>
          </a:p>
          <a:p>
            <a:r>
              <a:rPr lang="en-GB" noProof="0" dirty="0" smtClean="0"/>
              <a:t>It provides questionnaires, data collection tools, coding frames, and classifications based on standard statistical classifications for a large number of countries and languages (industry, occupation, educational attainment, field of education, religious denominations, social networks, cost of living, and region.) </a:t>
            </a:r>
          </a:p>
          <a:p>
            <a:r>
              <a:rPr lang="en-GB" noProof="0" dirty="0" smtClean="0"/>
              <a:t>Provided materials can be used to collect harmonised and cross-nationally comparable data as well as for post-hoc harmonisation of already collected data (e.g. coding of open-ended questions).</a:t>
            </a:r>
          </a:p>
          <a:p>
            <a:r>
              <a:rPr lang="en-GB" noProof="0" dirty="0" smtClean="0"/>
              <a:t>Foster the use of selected global ontologies in SSH: occupations, tasks, industry, geographical regions, food items, education, and religions</a:t>
            </a:r>
            <a:endParaRPr lang="en-GB" noProof="0" dirty="0"/>
          </a:p>
        </p:txBody>
      </p:sp>
      <p:sp>
        <p:nvSpPr>
          <p:cNvPr id="3" name="Title 2"/>
          <p:cNvSpPr>
            <a:spLocks noGrp="1"/>
          </p:cNvSpPr>
          <p:nvPr>
            <p:ph type="title"/>
          </p:nvPr>
        </p:nvSpPr>
        <p:spPr/>
        <p:txBody>
          <a:bodyPr>
            <a:normAutofit fontScale="90000"/>
          </a:bodyPr>
          <a:lstStyle/>
          <a:p>
            <a:r>
              <a:rPr lang="en-GB" noProof="0" dirty="0" smtClean="0"/>
              <a:t>Measuring and coding general social science classifications</a:t>
            </a:r>
            <a:endParaRPr lang="en-GB" noProof="0" dirty="0"/>
          </a:p>
        </p:txBody>
      </p:sp>
      <p:pic>
        <p:nvPicPr>
          <p:cNvPr id="4" name="Picture 3"/>
          <p:cNvPicPr>
            <a:picLocks noChangeAspect="1"/>
          </p:cNvPicPr>
          <p:nvPr/>
        </p:nvPicPr>
        <p:blipFill>
          <a:blip r:embed="rId2"/>
          <a:stretch>
            <a:fillRect/>
          </a:stretch>
        </p:blipFill>
        <p:spPr>
          <a:xfrm>
            <a:off x="2829609" y="7495117"/>
            <a:ext cx="2191056" cy="1238423"/>
          </a:xfrm>
          <a:prstGeom prst="rect">
            <a:avLst/>
          </a:prstGeom>
        </p:spPr>
      </p:pic>
      <p:sp>
        <p:nvSpPr>
          <p:cNvPr id="5" name="Rectangle 4"/>
          <p:cNvSpPr/>
          <p:nvPr/>
        </p:nvSpPr>
        <p:spPr>
          <a:xfrm>
            <a:off x="5255505" y="8083868"/>
            <a:ext cx="6362640" cy="461665"/>
          </a:xfrm>
          <a:prstGeom prst="rect">
            <a:avLst/>
          </a:prstGeom>
        </p:spPr>
        <p:txBody>
          <a:bodyPr wrap="none">
            <a:spAutoFit/>
          </a:bodyPr>
          <a:lstStyle/>
          <a:p>
            <a:r>
              <a:rPr lang="en-GB" b="0" dirty="0">
                <a:hlinkClick r:id="rId3"/>
              </a:rPr>
              <a:t>https://</a:t>
            </a:r>
            <a:r>
              <a:rPr lang="en-GB" b="0" dirty="0" smtClean="0">
                <a:hlinkClick r:id="rId3"/>
              </a:rPr>
              <a:t>www.surveycodings.org/articles/home</a:t>
            </a:r>
            <a:r>
              <a:rPr lang="sl-SI" b="0" dirty="0" smtClean="0"/>
              <a:t> </a:t>
            </a:r>
            <a:endParaRPr lang="en-GB" b="0" dirty="0"/>
          </a:p>
        </p:txBody>
      </p:sp>
      <p:sp>
        <p:nvSpPr>
          <p:cNvPr id="6" name="Slide Number Placeholder 5"/>
          <p:cNvSpPr>
            <a:spLocks noGrp="1"/>
          </p:cNvSpPr>
          <p:nvPr>
            <p:ph type="sldNum" sz="quarter" idx="2"/>
          </p:nvPr>
        </p:nvSpPr>
        <p:spPr/>
        <p:txBody>
          <a:bodyPr/>
          <a:lstStyle/>
          <a:p>
            <a:fld id="{86CB4B4D-7CA3-9044-876B-883B54F8677D}" type="slidenum">
              <a:rPr lang="it-IT" smtClean="0"/>
              <a:pPr/>
              <a:t>35</a:t>
            </a:fld>
            <a:endParaRPr lang="it-IT" dirty="0"/>
          </a:p>
        </p:txBody>
      </p:sp>
    </p:spTree>
    <p:extLst>
      <p:ext uri="{BB962C8B-B14F-4D97-AF65-F5344CB8AC3E}">
        <p14:creationId xmlns:p14="http://schemas.microsoft.com/office/powerpoint/2010/main" val="338793470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noProof="0" dirty="0" smtClean="0"/>
              <a:t>Task example: Historical occupations coding</a:t>
            </a:r>
            <a:endParaRPr lang="en-GB" noProof="0" dirty="0"/>
          </a:p>
        </p:txBody>
      </p:sp>
      <p:sp>
        <p:nvSpPr>
          <p:cNvPr id="4" name="Content Placeholder 2"/>
          <p:cNvSpPr txBox="1">
            <a:spLocks/>
          </p:cNvSpPr>
          <p:nvPr/>
        </p:nvSpPr>
        <p:spPr>
          <a:xfrm>
            <a:off x="1106490" y="1791731"/>
            <a:ext cx="10521218" cy="6716124"/>
          </a:xfrm>
          <a:prstGeom prst="rect">
            <a:avLst/>
          </a:prstGeom>
        </p:spPr>
        <p:txBody>
          <a:bodyPr vert="horz" lIns="91440" tIns="45720" rIns="91440" bIns="45720" rtlCol="0">
            <a:normAutofit/>
          </a:bodyPr>
          <a:lstStyle>
            <a:lvl1pPr marL="584200" marR="0" indent="-584200" algn="l" defTabSz="584200" rtl="0" eaLnBrk="1" latinLnBrk="0" hangingPunct="1">
              <a:lnSpc>
                <a:spcPct val="100000"/>
              </a:lnSpc>
              <a:spcBef>
                <a:spcPts val="600"/>
              </a:spcBef>
              <a:spcAft>
                <a:spcPts val="0"/>
              </a:spcAft>
              <a:buClrTx/>
              <a:buSzPct val="73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8890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2pPr>
            <a:lvl3pPr marL="13335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3pPr>
            <a:lvl4pPr marL="17780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4pPr>
            <a:lvl5pPr marL="22225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5pPr>
            <a:lvl6pPr marL="2667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6pPr>
            <a:lvl7pPr marL="3111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7pPr>
            <a:lvl8pPr marL="3556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8pPr>
            <a:lvl9pPr marL="4000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9pPr>
          </a:lstStyle>
          <a:p>
            <a:r>
              <a:rPr lang="en-GB" dirty="0" smtClean="0"/>
              <a:t>Digitalisation and harmonisation of archived tables from first half 20th century </a:t>
            </a:r>
            <a:r>
              <a:rPr lang="en-GB" dirty="0" err="1" smtClean="0"/>
              <a:t>Primorska</a:t>
            </a:r>
            <a:r>
              <a:rPr lang="en-GB" dirty="0" smtClean="0"/>
              <a:t> region in Slovenia (the region where border changed several times, and municipalities stayed under different jurisdiction.  </a:t>
            </a:r>
          </a:p>
          <a:p>
            <a:pPr marL="0" indent="0">
              <a:buNone/>
            </a:pPr>
            <a:r>
              <a:rPr lang="en-GB" dirty="0" smtClean="0"/>
              <a:t>Researcher asked for advice to fulfil FAIR criteria of a Grant agreement requirement: </a:t>
            </a:r>
          </a:p>
          <a:p>
            <a:pPr marL="0" indent="0">
              <a:buNone/>
            </a:pPr>
            <a:endParaRPr lang="en-GB" dirty="0" smtClean="0"/>
          </a:p>
          <a:p>
            <a:r>
              <a:rPr lang="en-GB" dirty="0" smtClean="0"/>
              <a:t>Then, I write to you on metadata for interoperability and ISO codes for geographical units (Using </a:t>
            </a:r>
            <a:r>
              <a:rPr lang="en-GB" u="sng" dirty="0" err="1" smtClean="0">
                <a:hlinkClick r:id="rId3"/>
              </a:rPr>
              <a:t>GeoNames</a:t>
            </a:r>
            <a:r>
              <a:rPr lang="en-GB" dirty="0" smtClean="0"/>
              <a:t>). Please, find in attachment the file with the list of economic sectors, jobs and localities.</a:t>
            </a:r>
          </a:p>
          <a:p>
            <a:r>
              <a:rPr lang="en-GB" dirty="0" smtClean="0"/>
              <a:t>Where can I find the metadata for them? </a:t>
            </a:r>
          </a:p>
          <a:p>
            <a:endParaRPr lang="en-GB" dirty="0" smtClean="0"/>
          </a:p>
          <a:p>
            <a:endParaRPr lang="en-GB" dirty="0"/>
          </a:p>
        </p:txBody>
      </p:sp>
      <p:pic>
        <p:nvPicPr>
          <p:cNvPr id="5" name="Picture 4" descr="https://docs.google.com/uc?export=download&amp;id=1C3jHfMVNvV_8UXuV1dyeQ1UQ6GPHzZLo&amp;revid=0B_BRPwvNx4GdUlhBQ000WFFpVnlFZlJLWit5NmlFemxhTDJnP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3112" y="6387694"/>
            <a:ext cx="1601853" cy="12869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53132" y="7674627"/>
            <a:ext cx="8667750" cy="1661993"/>
          </a:xfrm>
          <a:prstGeom prst="rect">
            <a:avLst/>
          </a:prstGeom>
        </p:spPr>
        <p:txBody>
          <a:bodyPr>
            <a:spAutoFit/>
          </a:bodyPr>
          <a:lstStyle/>
          <a:p>
            <a:r>
              <a:rPr lang="sl-SI" altLang="sl-SI" sz="5400" dirty="0" err="1">
                <a:latin typeface="Garamond" panose="02020404030301010803" pitchFamily="18" charset="0"/>
                <a:ea typeface="Calibri" panose="020F0502020204030204" pitchFamily="34" charset="0"/>
                <a:cs typeface="Times New Roman" panose="02020603050405020304" pitchFamily="18" charset="0"/>
              </a:rPr>
              <a:t>WeCanIt</a:t>
            </a:r>
            <a:r>
              <a:rPr lang="sl-SI" altLang="sl-SI" sz="4800" b="0" dirty="0">
                <a:latin typeface="Garamond" panose="02020404030301010803" pitchFamily="18" charset="0"/>
                <a:ea typeface="Calibri" panose="020F0502020204030204" pitchFamily="34" charset="0"/>
                <a:cs typeface="Times New Roman" panose="02020603050405020304" pitchFamily="18" charset="0"/>
              </a:rPr>
              <a:t/>
            </a:r>
            <a:br>
              <a:rPr lang="sl-SI" altLang="sl-SI" sz="4800" b="0" dirty="0">
                <a:latin typeface="Garamond" panose="02020404030301010803" pitchFamily="18" charset="0"/>
                <a:ea typeface="Calibri" panose="020F0502020204030204" pitchFamily="34" charset="0"/>
                <a:cs typeface="Times New Roman" panose="02020603050405020304" pitchFamily="18" charset="0"/>
              </a:rPr>
            </a:br>
            <a:r>
              <a:rPr lang="sl-SI" altLang="sl-SI" b="0" dirty="0">
                <a:latin typeface="Garamond" panose="02020404030301010803" pitchFamily="18" charset="0"/>
                <a:ea typeface="Calibri" panose="020F0502020204030204" pitchFamily="34" charset="0"/>
                <a:cs typeface="Times New Roman" panose="02020603050405020304" pitchFamily="18" charset="0"/>
              </a:rPr>
              <a:t>H2020-MSCA-IF-2019 - Grant </a:t>
            </a:r>
            <a:r>
              <a:rPr lang="sl-SI" altLang="sl-SI" b="0" dirty="0" err="1">
                <a:latin typeface="Garamond" panose="02020404030301010803" pitchFamily="18" charset="0"/>
                <a:ea typeface="Calibri" panose="020F0502020204030204" pitchFamily="34" charset="0"/>
                <a:cs typeface="Times New Roman" panose="02020603050405020304" pitchFamily="18" charset="0"/>
              </a:rPr>
              <a:t>agreement</a:t>
            </a:r>
            <a:r>
              <a:rPr lang="sl-SI" altLang="sl-SI" b="0" dirty="0">
                <a:latin typeface="Garamond" panose="02020404030301010803" pitchFamily="18" charset="0"/>
                <a:ea typeface="Calibri" panose="020F0502020204030204" pitchFamily="34" charset="0"/>
                <a:cs typeface="Times New Roman" panose="02020603050405020304" pitchFamily="18" charset="0"/>
              </a:rPr>
              <a:t> No. 894257</a:t>
            </a:r>
            <a:r>
              <a:rPr lang="sl-SI" altLang="sl-SI" sz="4800" b="0" dirty="0">
                <a:latin typeface="Garamond" panose="02020404030301010803" pitchFamily="18" charset="0"/>
                <a:ea typeface="Calibri" panose="020F0502020204030204" pitchFamily="34" charset="0"/>
                <a:cs typeface="Times New Roman" panose="02020603050405020304" pitchFamily="18" charset="0"/>
              </a:rPr>
              <a:t/>
            </a:r>
            <a:br>
              <a:rPr lang="sl-SI" altLang="sl-SI" sz="4800" b="0" dirty="0">
                <a:latin typeface="Garamond" panose="02020404030301010803" pitchFamily="18" charset="0"/>
                <a:ea typeface="Calibri" panose="020F0502020204030204" pitchFamily="34" charset="0"/>
                <a:cs typeface="Times New Roman" panose="02020603050405020304" pitchFamily="18" charset="0"/>
              </a:rPr>
            </a:br>
            <a:endParaRPr lang="en-GB" dirty="0"/>
          </a:p>
        </p:txBody>
      </p:sp>
      <p:sp>
        <p:nvSpPr>
          <p:cNvPr id="7" name="TextBox 6"/>
          <p:cNvSpPr txBox="1"/>
          <p:nvPr/>
        </p:nvSpPr>
        <p:spPr>
          <a:xfrm>
            <a:off x="12492681" y="2162432"/>
            <a:ext cx="4411362" cy="6345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sl-SI" b="0"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Resources</a:t>
            </a:r>
            <a:r>
              <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to </a:t>
            </a:r>
            <a:r>
              <a:rPr lang="sl-SI" b="0"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use</a:t>
            </a:r>
            <a:r>
              <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p>
            <a:pPr algn="l"/>
            <a:r>
              <a:rPr lang="sl-SI" sz="2800" b="0" dirty="0"/>
              <a:t> </a:t>
            </a:r>
          </a:p>
          <a:p>
            <a:pPr marL="457200" indent="-457200" algn="l">
              <a:buFont typeface="Arial" panose="020B0604020202020204" pitchFamily="34" charset="0"/>
              <a:buChar char="•"/>
            </a:pPr>
            <a:r>
              <a:rPr lang="sl-SI" sz="2800" b="0" dirty="0"/>
              <a:t>HISCO </a:t>
            </a:r>
            <a:r>
              <a:rPr lang="sl-SI" sz="2800" b="0" dirty="0" err="1" smtClean="0"/>
              <a:t>classification</a:t>
            </a:r>
            <a:r>
              <a:rPr lang="sl-SI" sz="2800" b="0" dirty="0" smtClean="0"/>
              <a:t> </a:t>
            </a:r>
            <a:r>
              <a:rPr lang="sl-SI" sz="2800" b="0" dirty="0" err="1" smtClean="0"/>
              <a:t>with</a:t>
            </a:r>
            <a:r>
              <a:rPr lang="sl-SI" sz="2800" b="0" dirty="0" smtClean="0"/>
              <a:t> </a:t>
            </a:r>
            <a:r>
              <a:rPr lang="sl-SI" sz="2800" b="0" dirty="0" err="1" smtClean="0"/>
              <a:t>coding</a:t>
            </a:r>
            <a:r>
              <a:rPr lang="sl-SI" sz="2800" b="0" dirty="0" smtClean="0"/>
              <a:t> </a:t>
            </a:r>
            <a:r>
              <a:rPr lang="sl-SI" sz="2800" b="0" dirty="0" err="1" smtClean="0"/>
              <a:t>instructions</a:t>
            </a:r>
            <a:endParaRPr lang="sl-SI" sz="2800" b="0" dirty="0" smtClean="0"/>
          </a:p>
          <a:p>
            <a:pPr algn="l"/>
            <a:r>
              <a:rPr lang="en-GB" b="0" u="sng" dirty="0" smtClean="0">
                <a:hlinkClick r:id="rId5"/>
              </a:rPr>
              <a:t>	</a:t>
            </a:r>
            <a:r>
              <a:rPr lang="sl-SI" b="0" u="sng" dirty="0" smtClean="0">
                <a:hlinkClick r:id="rId5"/>
              </a:rPr>
              <a:t>https</a:t>
            </a:r>
            <a:r>
              <a:rPr lang="sl-SI" b="0" u="sng" dirty="0">
                <a:hlinkClick r:id="rId5"/>
              </a:rPr>
              <a:t>://historyofwork.iisg.nl</a:t>
            </a:r>
            <a:r>
              <a:rPr lang="sl-SI" b="0" u="sng" dirty="0" smtClean="0">
                <a:hlinkClick r:id="rId5"/>
              </a:rPr>
              <a:t>/</a:t>
            </a:r>
            <a:endParaRPr lang="sl-SI" b="0" u="sng" dirty="0" smtClean="0"/>
          </a:p>
          <a:p>
            <a:pPr marL="457200" indent="-457200" algn="l">
              <a:buFont typeface="Arial" panose="020B0604020202020204" pitchFamily="34" charset="0"/>
              <a:buChar char="•"/>
            </a:pPr>
            <a:endParaRPr lang="sl-SI" b="0" u="sng" dirty="0"/>
          </a:p>
          <a:p>
            <a:pPr marL="457200" indent="-457200" algn="l">
              <a:buFont typeface="Arial" panose="020B0604020202020204" pitchFamily="34" charset="0"/>
              <a:buChar char="•"/>
            </a:pPr>
            <a:endParaRPr lang="en-GB" b="0" dirty="0" smtClean="0"/>
          </a:p>
          <a:p>
            <a:pPr marL="457200" indent="-457200" algn="l">
              <a:buFont typeface="Arial" panose="020B0604020202020204" pitchFamily="34" charset="0"/>
              <a:buChar char="•"/>
            </a:pPr>
            <a:endParaRPr lang="en-GB" b="0" dirty="0"/>
          </a:p>
          <a:p>
            <a:pPr marL="457200" indent="-457200" algn="l">
              <a:buFont typeface="Arial" panose="020B0604020202020204" pitchFamily="34" charset="0"/>
              <a:buChar char="•"/>
            </a:pPr>
            <a:r>
              <a:rPr lang="en-US" b="0" dirty="0"/>
              <a:t>The </a:t>
            </a:r>
            <a:r>
              <a:rPr lang="en-US" b="0" dirty="0" err="1"/>
              <a:t>GeoNames</a:t>
            </a:r>
            <a:r>
              <a:rPr lang="en-US" b="0" dirty="0"/>
              <a:t> geographical database covers all countries </a:t>
            </a:r>
            <a:endParaRPr lang="en-US" b="0" dirty="0" smtClean="0"/>
          </a:p>
          <a:p>
            <a:pPr marL="457200" indent="-457200" algn="l">
              <a:buFont typeface="Arial" panose="020B0604020202020204" pitchFamily="34" charset="0"/>
              <a:buChar char="•"/>
            </a:pPr>
            <a:r>
              <a:rPr lang="sl-SI" b="0" dirty="0" smtClean="0">
                <a:hlinkClick r:id="rId3"/>
              </a:rPr>
              <a:t>https</a:t>
            </a:r>
            <a:r>
              <a:rPr lang="sl-SI" b="0" dirty="0">
                <a:hlinkClick r:id="rId3"/>
              </a:rPr>
              <a:t>://www.geonames.org</a:t>
            </a:r>
            <a:r>
              <a:rPr lang="sl-SI" b="0" dirty="0" smtClean="0">
                <a:hlinkClick r:id="rId3"/>
              </a:rPr>
              <a:t>/</a:t>
            </a:r>
            <a:r>
              <a:rPr lang="en-GB" b="0" dirty="0" smtClean="0"/>
              <a:t> </a:t>
            </a:r>
            <a:endParaRPr lang="sl-SI" b="0" dirty="0"/>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6"/>
          <a:stretch>
            <a:fillRect/>
          </a:stretch>
        </p:blipFill>
        <p:spPr>
          <a:xfrm>
            <a:off x="6121489" y="9690"/>
            <a:ext cx="11012437" cy="885949"/>
          </a:xfrm>
          <a:prstGeom prst="rect">
            <a:avLst/>
          </a:prstGeom>
        </p:spPr>
      </p:pic>
      <p:pic>
        <p:nvPicPr>
          <p:cNvPr id="9" name="Picture 8"/>
          <p:cNvPicPr>
            <a:picLocks noChangeAspect="1"/>
          </p:cNvPicPr>
          <p:nvPr/>
        </p:nvPicPr>
        <p:blipFill>
          <a:blip r:embed="rId7"/>
          <a:stretch>
            <a:fillRect/>
          </a:stretch>
        </p:blipFill>
        <p:spPr>
          <a:xfrm>
            <a:off x="12812420" y="4449942"/>
            <a:ext cx="2638793" cy="657317"/>
          </a:xfrm>
          <a:prstGeom prst="rect">
            <a:avLst/>
          </a:prstGeom>
        </p:spPr>
      </p:pic>
      <p:sp>
        <p:nvSpPr>
          <p:cNvPr id="2" name="TextBox 1"/>
          <p:cNvSpPr txBox="1"/>
          <p:nvPr/>
        </p:nvSpPr>
        <p:spPr>
          <a:xfrm>
            <a:off x="13061092" y="7451124"/>
            <a:ext cx="4279171" cy="2174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70000" lnSpcReduction="20000"/>
          </a:bodyPr>
          <a:lstStyle/>
          <a:p>
            <a:pPr algn="l"/>
            <a:r>
              <a:rPr lang="sl-SI" b="0" dirty="0" err="1" smtClean="0"/>
              <a:t>Final</a:t>
            </a:r>
            <a:r>
              <a:rPr lang="sl-SI" b="0" dirty="0" smtClean="0"/>
              <a:t> </a:t>
            </a:r>
            <a:r>
              <a:rPr lang="sl-SI" b="0" dirty="0" err="1" smtClean="0"/>
              <a:t>resulting</a:t>
            </a:r>
            <a:r>
              <a:rPr lang="sl-SI" b="0" dirty="0" smtClean="0"/>
              <a:t> data </a:t>
            </a:r>
            <a:r>
              <a:rPr lang="sl-SI" b="0" dirty="0" err="1" smtClean="0"/>
              <a:t>files</a:t>
            </a:r>
            <a:r>
              <a:rPr lang="sl-SI" b="0" dirty="0" smtClean="0"/>
              <a:t> </a:t>
            </a:r>
            <a:r>
              <a:rPr lang="sl-SI" b="0" dirty="0" err="1" smtClean="0"/>
              <a:t>published</a:t>
            </a:r>
            <a:r>
              <a:rPr lang="sl-SI" b="0" dirty="0" smtClean="0"/>
              <a:t> at: </a:t>
            </a:r>
            <a:r>
              <a:rPr lang="sl-SI" b="0" dirty="0" err="1" smtClean="0"/>
              <a:t>Mezzoli</a:t>
            </a:r>
            <a:r>
              <a:rPr lang="sl-SI" b="0" dirty="0"/>
              <a:t>, E. (2022). </a:t>
            </a:r>
            <a:r>
              <a:rPr lang="sl-SI" b="0" i="1" dirty="0" err="1"/>
              <a:t>Historical</a:t>
            </a:r>
            <a:r>
              <a:rPr lang="sl-SI" b="0" i="1" dirty="0"/>
              <a:t> data of </a:t>
            </a:r>
            <a:r>
              <a:rPr lang="sl-SI" b="0" i="1" dirty="0" err="1"/>
              <a:t>the</a:t>
            </a:r>
            <a:r>
              <a:rPr lang="sl-SI" b="0" i="1" dirty="0"/>
              <a:t> </a:t>
            </a:r>
            <a:r>
              <a:rPr lang="sl-SI" b="0" i="1" dirty="0" err="1"/>
              <a:t>labour</a:t>
            </a:r>
            <a:r>
              <a:rPr lang="sl-SI" b="0" i="1" dirty="0"/>
              <a:t> </a:t>
            </a:r>
            <a:r>
              <a:rPr lang="sl-SI" b="0" i="1" dirty="0" err="1"/>
              <a:t>force</a:t>
            </a:r>
            <a:r>
              <a:rPr lang="sl-SI" b="0" i="1" dirty="0"/>
              <a:t>, 1945-1947: Zone A-AMG-</a:t>
            </a:r>
            <a:r>
              <a:rPr lang="sl-SI" b="0" i="1" dirty="0" err="1"/>
              <a:t>Venezia</a:t>
            </a:r>
            <a:r>
              <a:rPr lang="sl-SI" b="0" i="1" dirty="0"/>
              <a:t> </a:t>
            </a:r>
            <a:r>
              <a:rPr lang="sl-SI" b="0" i="1" dirty="0" err="1"/>
              <a:t>Giulia</a:t>
            </a:r>
            <a:r>
              <a:rPr lang="sl-SI" b="0" i="1" dirty="0"/>
              <a:t> (</a:t>
            </a:r>
            <a:r>
              <a:rPr lang="sl-SI" b="0" i="1" dirty="0" err="1"/>
              <a:t>Allied</a:t>
            </a:r>
            <a:r>
              <a:rPr lang="sl-SI" b="0" i="1" dirty="0"/>
              <a:t> </a:t>
            </a:r>
            <a:r>
              <a:rPr lang="sl-SI" b="0" i="1" dirty="0" err="1"/>
              <a:t>Military</a:t>
            </a:r>
            <a:r>
              <a:rPr lang="sl-SI" b="0" i="1" dirty="0"/>
              <a:t> </a:t>
            </a:r>
            <a:r>
              <a:rPr lang="sl-SI" b="0" i="1" dirty="0" err="1"/>
              <a:t>Government</a:t>
            </a:r>
            <a:r>
              <a:rPr lang="sl-SI" b="0" i="1" dirty="0"/>
              <a:t>)</a:t>
            </a:r>
            <a:r>
              <a:rPr lang="sl-SI" b="0" dirty="0"/>
              <a:t> [Data file]. Ljubljana: </a:t>
            </a:r>
            <a:r>
              <a:rPr lang="sl-SI" b="0" dirty="0" err="1"/>
              <a:t>University</a:t>
            </a:r>
            <a:r>
              <a:rPr lang="sl-SI" b="0" dirty="0"/>
              <a:t> of Ljubljana, </a:t>
            </a:r>
            <a:r>
              <a:rPr lang="sl-SI" b="0" dirty="0" err="1"/>
              <a:t>Slovenian</a:t>
            </a:r>
            <a:r>
              <a:rPr lang="sl-SI" b="0" dirty="0"/>
              <a:t> Social Science Data </a:t>
            </a:r>
            <a:r>
              <a:rPr lang="sl-SI" b="0" dirty="0" err="1"/>
              <a:t>Archives</a:t>
            </a:r>
            <a:r>
              <a:rPr lang="sl-SI" b="0" dirty="0"/>
              <a:t>. ADP - </a:t>
            </a:r>
            <a:r>
              <a:rPr lang="sl-SI" b="0" dirty="0" err="1"/>
              <a:t>IDNo</a:t>
            </a:r>
            <a:r>
              <a:rPr lang="sl-SI" b="0" dirty="0"/>
              <a:t>: HDS47. </a:t>
            </a:r>
            <a:r>
              <a:rPr lang="sl-SI" b="0" dirty="0">
                <a:hlinkClick r:id="rId8"/>
              </a:rPr>
              <a:t>https://</a:t>
            </a:r>
            <a:r>
              <a:rPr lang="sl-SI" b="0" dirty="0" smtClean="0">
                <a:hlinkClick r:id="rId8"/>
              </a:rPr>
              <a:t>doi.org/10.17898/ADP_HDS47_V1</a:t>
            </a:r>
            <a:r>
              <a:rPr lang="sl-SI" b="0" dirty="0" smtClean="0"/>
              <a:t> </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2"/>
          </p:nvPr>
        </p:nvSpPr>
        <p:spPr/>
        <p:txBody>
          <a:bodyPr/>
          <a:lstStyle/>
          <a:p>
            <a:fld id="{86CB4B4D-7CA3-9044-876B-883B54F8677D}" type="slidenum">
              <a:rPr lang="it-IT" smtClean="0"/>
              <a:pPr/>
              <a:t>36</a:t>
            </a:fld>
            <a:endParaRPr lang="it-IT" dirty="0"/>
          </a:p>
        </p:txBody>
      </p:sp>
    </p:spTree>
    <p:extLst>
      <p:ext uri="{BB962C8B-B14F-4D97-AF65-F5344CB8AC3E}">
        <p14:creationId xmlns:p14="http://schemas.microsoft.com/office/powerpoint/2010/main" val="76966408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2" y="2496211"/>
            <a:ext cx="8482354" cy="7010646"/>
          </a:xfrm>
        </p:spPr>
        <p:txBody>
          <a:bodyPr>
            <a:normAutofit fontScale="77500" lnSpcReduction="20000"/>
          </a:bodyPr>
          <a:lstStyle/>
          <a:p>
            <a:pPr marL="156500" indent="0">
              <a:buNone/>
            </a:pPr>
            <a:r>
              <a:rPr lang="en-GB" noProof="0" dirty="0" smtClean="0"/>
              <a:t>in case you work with EU-SILC microdata  you might be interested in the </a:t>
            </a:r>
            <a:r>
              <a:rPr lang="en-GB" noProof="0" dirty="0" err="1" smtClean="0"/>
              <a:t>upate</a:t>
            </a:r>
            <a:r>
              <a:rPr lang="en-GB" noProof="0" dirty="0" smtClean="0"/>
              <a:t> of our  </a:t>
            </a:r>
            <a:r>
              <a:rPr lang="en-GB" noProof="0" dirty="0" err="1" smtClean="0"/>
              <a:t>ESeC</a:t>
            </a:r>
            <a:r>
              <a:rPr lang="en-GB" noProof="0" dirty="0" smtClean="0"/>
              <a:t> (European Socioeconomic Classification) tools (SPSS, Stata, R) . An update of </a:t>
            </a:r>
            <a:r>
              <a:rPr lang="en-GB" noProof="0" dirty="0" err="1" smtClean="0"/>
              <a:t>ESeG</a:t>
            </a:r>
            <a:r>
              <a:rPr lang="en-GB" noProof="0" dirty="0" smtClean="0"/>
              <a:t> (European Socioeconomic Groups) will follow soon.</a:t>
            </a:r>
          </a:p>
          <a:p>
            <a:endParaRPr lang="en-GB" noProof="0" dirty="0" smtClean="0"/>
          </a:p>
          <a:p>
            <a:pPr marL="156500" indent="0">
              <a:buNone/>
            </a:pPr>
            <a:r>
              <a:rPr lang="en-GB" noProof="0" dirty="0" smtClean="0"/>
              <a:t>You will find the syntax here: </a:t>
            </a:r>
            <a:r>
              <a:rPr lang="en-GB" u="sng" noProof="0" dirty="0" smtClean="0">
                <a:hlinkClick r:id="rId2"/>
              </a:rPr>
              <a:t>https://www.gesis.org/en/missy/materials/EU-SILC/tools/datahandling</a:t>
            </a:r>
            <a:endParaRPr lang="en-GB" noProof="0" dirty="0" smtClean="0"/>
          </a:p>
          <a:p>
            <a:pPr marL="156500" indent="0">
              <a:buNone/>
            </a:pPr>
            <a:r>
              <a:rPr lang="en-GB" noProof="0" dirty="0" smtClean="0"/>
              <a:t> </a:t>
            </a:r>
          </a:p>
          <a:p>
            <a:pPr marL="156500" indent="0">
              <a:buNone/>
            </a:pPr>
            <a:r>
              <a:rPr lang="en-GB" u="sng" noProof="0" dirty="0" smtClean="0">
                <a:hlinkClick r:id="rId3"/>
              </a:rPr>
              <a:t>http://www.gesis.org/unser-angebot/daten-analysieren/amtliche-mikrodaten/european-microdata/eu-silc/</a:t>
            </a:r>
            <a:endParaRPr lang="en-GB" noProof="0" dirty="0" smtClean="0"/>
          </a:p>
          <a:p>
            <a:pPr marL="156500" indent="0">
              <a:buNone/>
            </a:pPr>
            <a:endParaRPr lang="en-GB" noProof="0" dirty="0" smtClean="0"/>
          </a:p>
          <a:p>
            <a:pPr marL="156500" indent="0">
              <a:buNone/>
            </a:pPr>
            <a:r>
              <a:rPr lang="en-GB" b="1" noProof="0" dirty="0" smtClean="0"/>
              <a:t>click on: ESEC - European Socioeconomic Classification in EU-SILC - Syntax: SPSS , </a:t>
            </a:r>
            <a:r>
              <a:rPr lang="en-GB" b="1" noProof="0" dirty="0" err="1" smtClean="0"/>
              <a:t>stata</a:t>
            </a:r>
            <a:r>
              <a:rPr lang="en-GB" b="1" noProof="0" dirty="0" smtClean="0"/>
              <a:t>, R </a:t>
            </a:r>
          </a:p>
          <a:p>
            <a:pPr marL="156500" indent="0">
              <a:buNone/>
            </a:pPr>
            <a:r>
              <a:rPr lang="en-GB" b="1" noProof="0" dirty="0" smtClean="0"/>
              <a:t> </a:t>
            </a:r>
            <a:r>
              <a:rPr lang="en-GB" noProof="0" dirty="0" smtClean="0"/>
              <a:t/>
            </a:r>
            <a:br>
              <a:rPr lang="en-GB" noProof="0" dirty="0" smtClean="0"/>
            </a:br>
            <a:r>
              <a:rPr lang="en-GB" noProof="0" dirty="0" smtClean="0"/>
              <a:t>For details on </a:t>
            </a:r>
            <a:r>
              <a:rPr lang="en-GB" noProof="0" dirty="0" err="1" smtClean="0"/>
              <a:t>ESeC</a:t>
            </a:r>
            <a:r>
              <a:rPr lang="en-GB" noProof="0" dirty="0" smtClean="0"/>
              <a:t> please visit the </a:t>
            </a:r>
            <a:r>
              <a:rPr lang="en-GB" u="sng" noProof="0" dirty="0" smtClean="0">
                <a:hlinkClick r:id="rId4" tooltip="Opens external link in new window"/>
              </a:rPr>
              <a:t>homepage of Eric Harrison</a:t>
            </a:r>
            <a:endParaRPr lang="en-GB" noProof="0" dirty="0" smtClean="0"/>
          </a:p>
          <a:p>
            <a:endParaRPr lang="en-GB" noProof="0" dirty="0" smtClean="0"/>
          </a:p>
          <a:p>
            <a:endParaRPr lang="en-GB" sz="3600" dirty="0"/>
          </a:p>
          <a:p>
            <a:r>
              <a:rPr lang="en-GB" sz="3600" noProof="0" dirty="0" smtClean="0"/>
              <a:t>Example of a source of operationalisations of some established social science concepts!</a:t>
            </a:r>
            <a:endParaRPr lang="en-GB" sz="3600" noProof="0" dirty="0"/>
          </a:p>
        </p:txBody>
      </p:sp>
      <p:sp>
        <p:nvSpPr>
          <p:cNvPr id="3" name="Title 2"/>
          <p:cNvSpPr>
            <a:spLocks noGrp="1"/>
          </p:cNvSpPr>
          <p:nvPr>
            <p:ph type="title"/>
          </p:nvPr>
        </p:nvSpPr>
        <p:spPr/>
        <p:txBody>
          <a:bodyPr>
            <a:normAutofit/>
          </a:bodyPr>
          <a:lstStyle/>
          <a:p>
            <a:r>
              <a:rPr lang="en-GB" noProof="0" dirty="0" smtClean="0"/>
              <a:t>Dear colleagues,</a:t>
            </a:r>
            <a:endParaRPr lang="en-GB" noProof="0" dirty="0"/>
          </a:p>
        </p:txBody>
      </p:sp>
      <p:pic>
        <p:nvPicPr>
          <p:cNvPr id="4" name="Picture 3"/>
          <p:cNvPicPr>
            <a:picLocks noChangeAspect="1"/>
          </p:cNvPicPr>
          <p:nvPr/>
        </p:nvPicPr>
        <p:blipFill>
          <a:blip r:embed="rId5"/>
          <a:stretch>
            <a:fillRect/>
          </a:stretch>
        </p:blipFill>
        <p:spPr>
          <a:xfrm>
            <a:off x="9168714" y="1072291"/>
            <a:ext cx="7957453" cy="7147498"/>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it-IT" smtClean="0"/>
              <a:pPr/>
              <a:t>37</a:t>
            </a:fld>
            <a:endParaRPr lang="it-IT" dirty="0"/>
          </a:p>
        </p:txBody>
      </p:sp>
    </p:spTree>
    <p:extLst>
      <p:ext uri="{BB962C8B-B14F-4D97-AF65-F5344CB8AC3E}">
        <p14:creationId xmlns:p14="http://schemas.microsoft.com/office/powerpoint/2010/main" val="238898695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8272289" cy="6561292"/>
          </a:xfrm>
        </p:spPr>
        <p:txBody>
          <a:bodyPr>
            <a:normAutofit fontScale="70000" lnSpcReduction="20000"/>
          </a:bodyPr>
          <a:lstStyle/>
          <a:p>
            <a:pPr marL="0" indent="0">
              <a:buNone/>
            </a:pPr>
            <a:r>
              <a:rPr lang="en-GB" noProof="0" dirty="0" smtClean="0"/>
              <a:t>* Wirth, Heike/ </a:t>
            </a:r>
            <a:r>
              <a:rPr lang="en-GB" noProof="0" dirty="0" err="1" smtClean="0"/>
              <a:t>Gilsbach</a:t>
            </a:r>
            <a:r>
              <a:rPr lang="en-GB" noProof="0" dirty="0" smtClean="0"/>
              <a:t>, Judith (2022): 2020_esec08_silc.sps.</a:t>
            </a:r>
          </a:p>
          <a:p>
            <a:pPr marL="0" indent="0">
              <a:buNone/>
            </a:pPr>
            <a:r>
              <a:rPr lang="en-GB" noProof="0" dirty="0" smtClean="0"/>
              <a:t>* </a:t>
            </a:r>
            <a:r>
              <a:rPr lang="en-GB" noProof="0" dirty="0" smtClean="0">
                <a:hlinkClick r:id="rId2"/>
              </a:rPr>
              <a:t>https://www.gesis.org/en/missy/materials/EU-SILC/tools/datahandling</a:t>
            </a:r>
            <a:endParaRPr lang="en-GB" noProof="0" dirty="0" smtClean="0"/>
          </a:p>
          <a:p>
            <a:pPr marL="0" indent="0">
              <a:buNone/>
            </a:pPr>
            <a:r>
              <a:rPr lang="en-GB" noProof="0" dirty="0" smtClean="0"/>
              <a:t>*  The following command should contain the complete path and the name of the SPSS data file (P-File) .</a:t>
            </a:r>
          </a:p>
          <a:p>
            <a:pPr marL="0" indent="0">
              <a:buNone/>
            </a:pPr>
            <a:r>
              <a:rPr lang="en-GB" noProof="0" dirty="0" smtClean="0"/>
              <a:t>*  change path to your file path.</a:t>
            </a:r>
          </a:p>
          <a:p>
            <a:pPr marL="0" indent="0">
              <a:buNone/>
            </a:pPr>
            <a:r>
              <a:rPr lang="en-GB" noProof="0" dirty="0" smtClean="0"/>
              <a:t>*  change </a:t>
            </a:r>
            <a:r>
              <a:rPr lang="en-GB" noProof="0" dirty="0" err="1" smtClean="0"/>
              <a:t>spss_filename</a:t>
            </a:r>
            <a:r>
              <a:rPr lang="en-GB" noProof="0" dirty="0" smtClean="0"/>
              <a:t> to </a:t>
            </a:r>
            <a:r>
              <a:rPr lang="en-GB" noProof="0" dirty="0" err="1" smtClean="0"/>
              <a:t>to</a:t>
            </a:r>
            <a:r>
              <a:rPr lang="en-GB" noProof="0" dirty="0" smtClean="0"/>
              <a:t> your </a:t>
            </a:r>
            <a:r>
              <a:rPr lang="en-GB" noProof="0" dirty="0" err="1" smtClean="0"/>
              <a:t>spss</a:t>
            </a:r>
            <a:r>
              <a:rPr lang="en-GB" noProof="0" dirty="0" smtClean="0"/>
              <a:t> filename (extension .</a:t>
            </a:r>
            <a:r>
              <a:rPr lang="en-GB" noProof="0" dirty="0" err="1" smtClean="0"/>
              <a:t>sav</a:t>
            </a:r>
            <a:r>
              <a:rPr lang="en-GB" noProof="0" dirty="0" smtClean="0"/>
              <a:t>).</a:t>
            </a:r>
          </a:p>
          <a:p>
            <a:pPr marL="0" indent="0">
              <a:buNone/>
            </a:pPr>
            <a:r>
              <a:rPr lang="en-GB" noProof="0" dirty="0" smtClean="0"/>
              <a:t>file handle </a:t>
            </a:r>
            <a:r>
              <a:rPr lang="en-GB" noProof="0" dirty="0" err="1" smtClean="0"/>
              <a:t>p_file</a:t>
            </a:r>
            <a:r>
              <a:rPr lang="en-GB" noProof="0" dirty="0" smtClean="0"/>
              <a:t>   / name='path\</a:t>
            </a:r>
            <a:r>
              <a:rPr lang="en-GB" noProof="0" dirty="0" err="1" smtClean="0"/>
              <a:t>spss_filename</a:t>
            </a:r>
            <a:r>
              <a:rPr lang="en-GB" noProof="0" dirty="0" smtClean="0"/>
              <a:t>'.</a:t>
            </a:r>
          </a:p>
          <a:p>
            <a:pPr marL="0" indent="0">
              <a:buNone/>
            </a:pPr>
            <a:r>
              <a:rPr lang="en-GB" noProof="0" dirty="0" smtClean="0"/>
              <a:t>GET File = </a:t>
            </a:r>
            <a:r>
              <a:rPr lang="en-GB" noProof="0" dirty="0" err="1" smtClean="0"/>
              <a:t>p_file</a:t>
            </a:r>
            <a:r>
              <a:rPr lang="en-GB" noProof="0" dirty="0" smtClean="0"/>
              <a:t>. ************************************************************************************************</a:t>
            </a:r>
          </a:p>
          <a:p>
            <a:pPr marL="0" indent="0">
              <a:buNone/>
            </a:pPr>
            <a:r>
              <a:rPr lang="en-GB" noProof="0" dirty="0" smtClean="0"/>
              <a:t>* Variables used</a:t>
            </a:r>
          </a:p>
          <a:p>
            <a:pPr marL="0" indent="0">
              <a:buNone/>
            </a:pPr>
            <a:r>
              <a:rPr lang="en-GB" noProof="0" dirty="0" smtClean="0"/>
              <a:t>* PB020: Country (alphanumeric)</a:t>
            </a:r>
          </a:p>
          <a:p>
            <a:pPr marL="0" indent="0">
              <a:buNone/>
            </a:pPr>
            <a:r>
              <a:rPr lang="en-GB" noProof="0" dirty="0" smtClean="0"/>
              <a:t>* PL051: ISCO08  (2-digit); PT: </a:t>
            </a:r>
            <a:r>
              <a:rPr lang="en-GB" noProof="0" dirty="0" err="1" smtClean="0"/>
              <a:t>coarsend</a:t>
            </a:r>
            <a:r>
              <a:rPr lang="en-GB" noProof="0" dirty="0" smtClean="0"/>
              <a:t> 11,12,13 = 14)</a:t>
            </a:r>
          </a:p>
          <a:p>
            <a:pPr marL="0" indent="0">
              <a:buNone/>
            </a:pPr>
            <a:r>
              <a:rPr lang="en-GB" noProof="0" dirty="0" smtClean="0"/>
              <a:t>* PL040: Status in employment</a:t>
            </a:r>
          </a:p>
          <a:p>
            <a:pPr marL="0" indent="0">
              <a:buNone/>
            </a:pPr>
            <a:r>
              <a:rPr lang="en-GB" noProof="0" dirty="0" smtClean="0"/>
              <a:t>* PL031: self-defined current economic status </a:t>
            </a:r>
          </a:p>
          <a:p>
            <a:pPr marL="0" indent="0">
              <a:buNone/>
            </a:pPr>
            <a:r>
              <a:rPr lang="en-GB" noProof="0" dirty="0" smtClean="0"/>
              <a:t>* PL130; PL130_F: Number of Persons working at the local unit; Flag</a:t>
            </a:r>
          </a:p>
          <a:p>
            <a:pPr marL="0" indent="0">
              <a:buNone/>
            </a:pPr>
            <a:r>
              <a:rPr lang="en-GB" noProof="0" dirty="0" smtClean="0"/>
              <a:t>* PL150: managerial position</a:t>
            </a:r>
          </a:p>
          <a:p>
            <a:pPr marL="0" indent="0">
              <a:buNone/>
            </a:pPr>
            <a:r>
              <a:rPr lang="en-GB" noProof="0" dirty="0" smtClean="0"/>
              <a:t>* PX040: Respondent status</a:t>
            </a:r>
            <a:endParaRPr lang="en-GB" noProof="0" dirty="0"/>
          </a:p>
        </p:txBody>
      </p:sp>
      <p:sp>
        <p:nvSpPr>
          <p:cNvPr id="3" name="Title 2"/>
          <p:cNvSpPr>
            <a:spLocks noGrp="1"/>
          </p:cNvSpPr>
          <p:nvPr>
            <p:ph type="title"/>
          </p:nvPr>
        </p:nvSpPr>
        <p:spPr/>
        <p:txBody>
          <a:bodyPr/>
          <a:lstStyle/>
          <a:p>
            <a:r>
              <a:rPr lang="en-GB" noProof="0" dirty="0" smtClean="0"/>
              <a:t>Excerpts from the </a:t>
            </a:r>
            <a:r>
              <a:rPr lang="en-GB" noProof="0" dirty="0" err="1" smtClean="0"/>
              <a:t>spss</a:t>
            </a:r>
            <a:r>
              <a:rPr lang="en-GB" noProof="0" dirty="0" smtClean="0"/>
              <a:t> syntax file obtained</a:t>
            </a:r>
            <a:endParaRPr lang="en-GB" noProof="0" dirty="0"/>
          </a:p>
        </p:txBody>
      </p:sp>
      <p:sp>
        <p:nvSpPr>
          <p:cNvPr id="4" name="TextBox 3"/>
          <p:cNvSpPr txBox="1"/>
          <p:nvPr/>
        </p:nvSpPr>
        <p:spPr>
          <a:xfrm>
            <a:off x="9045146" y="1882574"/>
            <a:ext cx="8863527" cy="7718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Autofit/>
          </a:bodyPr>
          <a:lstStyle/>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**blocks of syntax for each employment status variable***</a:t>
            </a:r>
          </a:p>
          <a:p>
            <a:pPr algn="l"/>
            <a:endPar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*self-employed 10+.</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do if (</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empstat</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=1).</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recode ESEC08 </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(1, 10, 11, 12, 13, 14, 20, 21, 22, 23, 24, 25, 26, 30, 31, 32, 33, 34, 35, 40, 41, 42</a:t>
            </a:r>
            <a:r>
              <a:rPr lang="en-US"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t>
            </a:r>
            <a:r>
              <a:rPr lang="sl-SI"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t>
            </a:r>
            <a:endPar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91, 92, 93, 94, 95, 96 =1)</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(2 ,3 ,54 =3)</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(63 =5) .</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end if. </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execute.</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fre</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var</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=ESEC08 </a:t>
            </a:r>
            <a:r>
              <a:rPr lang="en-US"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t>
            </a:r>
            <a:endParaRPr lang="sl-SI"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sl-SI"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t>
            </a:r>
            <a:endParaRPr lang="sl-SI"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endPar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var</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labs ESEC08 'ESEC08'.</a:t>
            </a:r>
          </a:p>
          <a:p>
            <a:pPr algn="l"/>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val</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labs ESEC08 </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1 'Large employers, higher </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mgrs</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/professionals'</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2 'Lower </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mgrs</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/professionals, higher supervisory/technicians'</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3 'Intermediate occupations'</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4 'Small employers and self-employed (non-agriculture)'</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5 'Small employers and self-employed (agriculture)'</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6 'Lower supervisors and technicians'</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7 'Lower sales and service'</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8 'Lower technical'</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9 'Routine'</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-98 'Not selected respondent'</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-97 'currently not working'</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-99 'missing information'.</a:t>
            </a:r>
            <a:endParaRPr lang="sl-SI"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check the new created variables .</a:t>
            </a:r>
          </a:p>
          <a:p>
            <a:pPr algn="l"/>
            <a:endPar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recode </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empstat</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ESEC08  (</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sysmis</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=-99).</a:t>
            </a:r>
          </a:p>
          <a:p>
            <a:pPr algn="l"/>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crosstabs ESEC08  by </a:t>
            </a:r>
            <a:r>
              <a:rPr lang="en-US" sz="1400" b="0" dirty="0" err="1">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empstat</a:t>
            </a:r>
            <a:r>
              <a:rPr lang="en-US"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/MISSING = INCLUDE </a:t>
            </a:r>
            <a:r>
              <a:rPr lang="en-US"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t>
            </a:r>
            <a:endParaRPr lang="sl-SI"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sl-SI" sz="14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a:t>
            </a:r>
            <a:endParaRPr lang="en-GB" sz="14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5" name="Slide Number Placeholder 4"/>
          <p:cNvSpPr>
            <a:spLocks noGrp="1"/>
          </p:cNvSpPr>
          <p:nvPr>
            <p:ph type="sldNum" sz="quarter" idx="2"/>
          </p:nvPr>
        </p:nvSpPr>
        <p:spPr/>
        <p:txBody>
          <a:bodyPr/>
          <a:lstStyle/>
          <a:p>
            <a:fld id="{86CB4B4D-7CA3-9044-876B-883B54F8677D}" type="slidenum">
              <a:rPr lang="it-IT" smtClean="0"/>
              <a:pPr/>
              <a:t>38</a:t>
            </a:fld>
            <a:endParaRPr lang="it-IT" dirty="0"/>
          </a:p>
        </p:txBody>
      </p:sp>
    </p:spTree>
    <p:extLst>
      <p:ext uri="{BB962C8B-B14F-4D97-AF65-F5344CB8AC3E}">
        <p14:creationId xmlns:p14="http://schemas.microsoft.com/office/powerpoint/2010/main" val="305454602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4800"/>
              <a:buFont typeface="Tahoma"/>
              <a:buNone/>
            </a:pPr>
            <a:r>
              <a:rPr lang="en-GB" sz="4800" noProof="0" dirty="0" smtClean="0"/>
              <a:t>FAIR, but ethical? Two competing ideas when it comes to data archiving and </a:t>
            </a:r>
            <a:r>
              <a:rPr lang="en-GB" sz="4800" noProof="0" dirty="0" err="1" smtClean="0"/>
              <a:t>anonymisation</a:t>
            </a:r>
            <a:endParaRPr lang="en-GB" noProof="0" dirty="0"/>
          </a:p>
        </p:txBody>
      </p:sp>
      <p:sp>
        <p:nvSpPr>
          <p:cNvPr id="81" name="Google Shape;81;p5"/>
          <p:cNvSpPr txBox="1">
            <a:spLocks noGrp="1"/>
          </p:cNvSpPr>
          <p:nvPr>
            <p:ph type="body" idx="1"/>
          </p:nvPr>
        </p:nvSpPr>
        <p:spPr>
          <a:xfrm>
            <a:off x="758195" y="2596444"/>
            <a:ext cx="7843933" cy="5139869"/>
          </a:xfrm>
          <a:prstGeom prst="rect">
            <a:avLst/>
          </a:prstGeom>
          <a:solidFill>
            <a:srgbClr val="E1F0FA"/>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12529"/>
              </a:buClr>
              <a:buSzPts val="3480"/>
              <a:buFont typeface="Tahoma"/>
              <a:buNone/>
            </a:pPr>
            <a:r>
              <a:rPr lang="en-GB" sz="2400" b="1" i="1" noProof="0" dirty="0" smtClean="0">
                <a:solidFill>
                  <a:srgbClr val="212529"/>
                </a:solidFill>
              </a:rPr>
              <a:t>Preservation Policies </a:t>
            </a:r>
            <a:endParaRPr lang="en-GB" noProof="0" dirty="0" smtClean="0"/>
          </a:p>
          <a:p>
            <a:pPr marL="0" lvl="0" indent="0" algn="l" rtl="0">
              <a:lnSpc>
                <a:spcPct val="100000"/>
              </a:lnSpc>
              <a:spcBef>
                <a:spcPts val="600"/>
              </a:spcBef>
              <a:spcAft>
                <a:spcPts val="0"/>
              </a:spcAft>
              <a:buClr>
                <a:srgbClr val="212529"/>
              </a:buClr>
              <a:buSzPts val="3480"/>
              <a:buFont typeface="Tahoma"/>
              <a:buNone/>
            </a:pPr>
            <a:r>
              <a:rPr lang="en-GB" sz="2400" noProof="0" dirty="0" smtClean="0">
                <a:solidFill>
                  <a:srgbClr val="212529"/>
                </a:solidFill>
              </a:rPr>
              <a:t/>
            </a:r>
            <a:br>
              <a:rPr lang="en-GB" sz="2400" noProof="0" dirty="0" smtClean="0">
                <a:solidFill>
                  <a:srgbClr val="212529"/>
                </a:solidFill>
              </a:rPr>
            </a:br>
            <a:r>
              <a:rPr lang="en-GB" sz="2400" noProof="0" dirty="0" smtClean="0">
                <a:solidFill>
                  <a:srgbClr val="212529"/>
                </a:solidFill>
              </a:rPr>
              <a:t>“Preservation Policies should be in line with the core mission of the organization as well as the </a:t>
            </a:r>
            <a:r>
              <a:rPr lang="en-GB" sz="2400" noProof="0" dirty="0" smtClean="0">
                <a:solidFill>
                  <a:srgbClr val="FF0000"/>
                </a:solidFill>
              </a:rPr>
              <a:t>legal framework in order to ensure permanent accessibility </a:t>
            </a:r>
            <a:r>
              <a:rPr lang="en-GB" sz="2400" noProof="0" dirty="0" smtClean="0">
                <a:solidFill>
                  <a:srgbClr val="212529"/>
                </a:solidFill>
              </a:rPr>
              <a:t>to archives' holdings or secure access to specific datasets (sensitive data, data under embargo period, etc.). </a:t>
            </a:r>
            <a:endParaRPr lang="en-GB" sz="2400" noProof="0" dirty="0"/>
          </a:p>
        </p:txBody>
      </p:sp>
      <p:sp>
        <p:nvSpPr>
          <p:cNvPr id="82" name="Google Shape;82;p5"/>
          <p:cNvSpPr txBox="1"/>
          <p:nvPr/>
        </p:nvSpPr>
        <p:spPr>
          <a:xfrm>
            <a:off x="8738135" y="2596444"/>
            <a:ext cx="7843933" cy="5139869"/>
          </a:xfrm>
          <a:prstGeom prst="rect">
            <a:avLst/>
          </a:prstGeom>
          <a:solidFill>
            <a:srgbClr val="F2F2F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12529"/>
              </a:buClr>
              <a:buSzPts val="2400"/>
              <a:buFont typeface="Helvetica Neue"/>
              <a:buNone/>
            </a:pPr>
            <a:r>
              <a:rPr lang="de-AT" sz="2400" b="1" i="1" u="none" strike="noStrike" cap="none">
                <a:solidFill>
                  <a:srgbClr val="212529"/>
                </a:solidFill>
                <a:latin typeface="Helvetica Neue"/>
                <a:ea typeface="Helvetica Neue"/>
                <a:cs typeface="Helvetica Neue"/>
                <a:sym typeface="Helvetica Neue"/>
              </a:rPr>
              <a:t>(Sensitive) Personal Data</a:t>
            </a:r>
            <a:endParaRPr/>
          </a:p>
          <a:p>
            <a:pPr marL="0" marR="0" lvl="0" indent="0" algn="l" rtl="0">
              <a:lnSpc>
                <a:spcPct val="100000"/>
              </a:lnSpc>
              <a:spcBef>
                <a:spcPts val="0"/>
              </a:spcBef>
              <a:spcAft>
                <a:spcPts val="0"/>
              </a:spcAft>
              <a:buClr>
                <a:srgbClr val="000000"/>
              </a:buClr>
              <a:buSzPts val="2400"/>
              <a:buFont typeface="Helvetica Neue"/>
              <a:buNone/>
            </a:pPr>
            <a:endParaRPr sz="2400" b="1" i="0" u="none" strike="noStrike" cap="none">
              <a:solidFill>
                <a:srgbClr val="212529"/>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212529"/>
              </a:buClr>
              <a:buSzPts val="2000"/>
              <a:buFont typeface="Helvetica Neue"/>
              <a:buNone/>
            </a:pPr>
            <a:r>
              <a:rPr lang="de-AT" sz="2000" b="0" i="0" u="none" strike="noStrike" cap="none">
                <a:solidFill>
                  <a:srgbClr val="212529"/>
                </a:solidFill>
                <a:latin typeface="Helvetica Neue"/>
                <a:ea typeface="Helvetica Neue"/>
                <a:cs typeface="Helvetica Neue"/>
                <a:sym typeface="Helvetica Neue"/>
              </a:rPr>
              <a:t>“Data producers can deposit both, </a:t>
            </a:r>
            <a:r>
              <a:rPr lang="de-AT" sz="2000" b="0" i="0" u="none" strike="noStrike" cap="none">
                <a:solidFill>
                  <a:srgbClr val="FF0000"/>
                </a:solidFill>
                <a:latin typeface="Helvetica Neue"/>
                <a:ea typeface="Helvetica Neue"/>
                <a:cs typeface="Helvetica Neue"/>
                <a:sym typeface="Helvetica Neue"/>
              </a:rPr>
              <a:t>‘raw’ </a:t>
            </a:r>
            <a:r>
              <a:rPr lang="de-AT" sz="2000" b="0" i="0" u="none" strike="noStrike" cap="none">
                <a:solidFill>
                  <a:srgbClr val="212529"/>
                </a:solidFill>
                <a:latin typeface="Helvetica Neue"/>
                <a:ea typeface="Helvetica Neue"/>
                <a:cs typeface="Helvetica Neue"/>
                <a:sym typeface="Helvetica Neue"/>
              </a:rPr>
              <a:t>(primary data that is not transformed in any way) and/or </a:t>
            </a:r>
            <a:r>
              <a:rPr lang="de-AT" sz="2000" b="0" i="0" u="none" strike="noStrike" cap="none">
                <a:solidFill>
                  <a:srgbClr val="FF0000"/>
                </a:solidFill>
                <a:latin typeface="Helvetica Neue"/>
                <a:ea typeface="Helvetica Neue"/>
                <a:cs typeface="Helvetica Neue"/>
                <a:sym typeface="Helvetica Neue"/>
              </a:rPr>
              <a:t>anonymized data</a:t>
            </a:r>
            <a:r>
              <a:rPr lang="de-AT" sz="2000" b="0" i="0" u="none" strike="noStrike" cap="none">
                <a:solidFill>
                  <a:srgbClr val="212529"/>
                </a:solidFill>
                <a:latin typeface="Helvetica Neue"/>
                <a:ea typeface="Helvetica Neue"/>
                <a:cs typeface="Helvetica Neue"/>
                <a:sym typeface="Helvetica Neue"/>
              </a:rPr>
              <a:t>. In practice, data archives often receive and accept ‘raw’ data. If it includes personal data, archivists usually work closely with data producers to make a decision regarding anonymization, since only anonymized data (i.e. data that do not contain any information that may lead to the identification of a particular individual) can be shared/distributed to secondary users. If the data contain too much personal information and the deletion of all this information would severely limit the scientific value of the data, the data are usually left as they are and the access to them is restricted. </a:t>
            </a:r>
            <a:endParaRPr/>
          </a:p>
          <a:p>
            <a:pPr marL="0" marR="0" lvl="0" indent="0" algn="l" rtl="0">
              <a:lnSpc>
                <a:spcPct val="100000"/>
              </a:lnSpc>
              <a:spcBef>
                <a:spcPts val="0"/>
              </a:spcBef>
              <a:spcAft>
                <a:spcPts val="0"/>
              </a:spcAft>
              <a:buClr>
                <a:srgbClr val="212529"/>
              </a:buClr>
              <a:buSzPts val="2000"/>
              <a:buFont typeface="Helvetica Neue"/>
              <a:buNone/>
            </a:pPr>
            <a:r>
              <a:rPr lang="de-AT" sz="2000" b="0" i="0" u="none" strike="noStrike" cap="none">
                <a:solidFill>
                  <a:srgbClr val="212529"/>
                </a:solidFill>
                <a:latin typeface="Helvetica Neue"/>
                <a:ea typeface="Helvetica Neue"/>
                <a:cs typeface="Helvetica Neue"/>
                <a:sym typeface="Helvetica Neue"/>
              </a:rPr>
              <a:t>This does not apply if data sharing is stated differently in the consent form, e.g. when respondents approved sharing their personal data.”</a:t>
            </a:r>
            <a:endParaRPr/>
          </a:p>
        </p:txBody>
      </p:sp>
      <p:sp>
        <p:nvSpPr>
          <p:cNvPr id="83" name="Google Shape;83;p5"/>
          <p:cNvSpPr txBox="1"/>
          <p:nvPr/>
        </p:nvSpPr>
        <p:spPr>
          <a:xfrm>
            <a:off x="1629945" y="8488458"/>
            <a:ext cx="14854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Helvetica Neue"/>
              <a:buNone/>
            </a:pPr>
            <a:r>
              <a:rPr lang="de-AT" sz="2000" b="1" i="0" u="none" strike="noStrike" cap="none">
                <a:solidFill>
                  <a:srgbClr val="000000"/>
                </a:solidFill>
                <a:latin typeface="Helvetica Neue"/>
                <a:ea typeface="Helvetica Neue"/>
                <a:cs typeface="Helvetica Neue"/>
                <a:sym typeface="Helvetica Neue"/>
              </a:rPr>
              <a:t>Source: </a:t>
            </a:r>
            <a:r>
              <a:rPr lang="de-AT" sz="2000" b="0" i="0" u="none" strike="noStrike" cap="none">
                <a:solidFill>
                  <a:srgbClr val="C00000"/>
                </a:solidFill>
                <a:latin typeface="Inter"/>
                <a:ea typeface="Inter"/>
                <a:cs typeface="Inter"/>
                <a:sym typeface="Inter"/>
              </a:rPr>
              <a:t>CESSDA Training Team (2022). </a:t>
            </a:r>
            <a:r>
              <a:rPr lang="de-AT" sz="2000" b="0" i="1" u="none" strike="noStrike" cap="none">
                <a:solidFill>
                  <a:srgbClr val="C00000"/>
                </a:solidFill>
                <a:latin typeface="Inter"/>
                <a:ea typeface="Inter"/>
                <a:cs typeface="Inter"/>
                <a:sym typeface="Inter"/>
              </a:rPr>
              <a:t>CESSDA Data Archiving Guide</a:t>
            </a:r>
            <a:r>
              <a:rPr lang="de-AT" sz="2000" b="0" i="0" u="none" strike="noStrike" cap="none">
                <a:solidFill>
                  <a:srgbClr val="C00000"/>
                </a:solidFill>
                <a:latin typeface="Inter"/>
                <a:ea typeface="Inter"/>
                <a:cs typeface="Inter"/>
                <a:sym typeface="Inter"/>
              </a:rPr>
              <a:t> version 1.0. Bergen, Norway: CESSDA ERIC.</a:t>
            </a:r>
            <a:endParaRPr sz="3413" b="1" i="0" u="none" strike="noStrike" cap="none">
              <a:solidFill>
                <a:srgbClr val="C00000"/>
              </a:solidFill>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39</a:t>
            </a:fld>
            <a:endParaRPr lang="de-AT"/>
          </a:p>
        </p:txBody>
      </p:sp>
    </p:spTree>
    <p:extLst>
      <p:ext uri="{BB962C8B-B14F-4D97-AF65-F5344CB8AC3E}">
        <p14:creationId xmlns:p14="http://schemas.microsoft.com/office/powerpoint/2010/main" val="391802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2122" y="2222987"/>
            <a:ext cx="11604511" cy="2869283"/>
          </a:xfrm>
        </p:spPr>
        <p:txBody>
          <a:bodyPr>
            <a:normAutofit fontScale="85000" lnSpcReduction="20000"/>
          </a:bodyPr>
          <a:lstStyle/>
          <a:p>
            <a:r>
              <a:rPr lang="en-GB" b="1" noProof="0" dirty="0" smtClean="0"/>
              <a:t>Research data management is a crucial skill for researchers. </a:t>
            </a:r>
            <a:r>
              <a:rPr lang="en-GB" noProof="0" dirty="0" smtClean="0"/>
              <a:t>The availability of new data sources and technologies means that researchers deal with more data, and more complex data, than ever before. These developments affect the management of “big data” as well as qualitative data (e.g., text, audio, video, and images). At the same time, funders, journals, and communities of social science researchers have also begun to expect more transparent research practices, such as sharing the data and materials (questionnaires, statistical analysis code, etc.), underpinning research findings.</a:t>
            </a:r>
          </a:p>
          <a:p>
            <a:pPr marL="0" indent="0">
              <a:buNone/>
            </a:pPr>
            <a:r>
              <a:rPr lang="en-GB" noProof="0" dirty="0" smtClean="0"/>
              <a:t>		Trust 								Transparency</a:t>
            </a:r>
          </a:p>
          <a:p>
            <a:endParaRPr lang="en-GB" noProof="0" dirty="0" smtClean="0"/>
          </a:p>
          <a:p>
            <a:endParaRPr lang="en-GB" noProof="0" dirty="0" smtClean="0"/>
          </a:p>
          <a:p>
            <a:endParaRPr lang="en-GB" noProof="0" dirty="0"/>
          </a:p>
        </p:txBody>
      </p:sp>
      <p:sp>
        <p:nvSpPr>
          <p:cNvPr id="3" name="Title 2"/>
          <p:cNvSpPr>
            <a:spLocks noGrp="1"/>
          </p:cNvSpPr>
          <p:nvPr>
            <p:ph type="title"/>
          </p:nvPr>
        </p:nvSpPr>
        <p:spPr/>
        <p:txBody>
          <a:bodyPr>
            <a:noAutofit/>
          </a:bodyPr>
          <a:lstStyle/>
          <a:p>
            <a:r>
              <a:rPr lang="en-GB" sz="4400" noProof="0" dirty="0"/>
              <a:t>Sound scientific practice in data creation and processing already cover much of the FAIR requirements</a:t>
            </a:r>
          </a:p>
        </p:txBody>
      </p:sp>
      <p:pic>
        <p:nvPicPr>
          <p:cNvPr id="1027" name="Picture 3" descr="The Difference Between Real Business Transparency and Mindless Infotainment  | In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229" y="5526543"/>
            <a:ext cx="4276725"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ow can we increase access to data while retaining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64" y="5092270"/>
            <a:ext cx="3971925" cy="3409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96131" y="5526543"/>
            <a:ext cx="5049672" cy="3467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sl-SI" b="0" dirty="0" smtClean="0"/>
              <a:t>„</a:t>
            </a:r>
            <a:r>
              <a:rPr lang="en-US" b="0" dirty="0" smtClean="0"/>
              <a:t>The </a:t>
            </a:r>
            <a:r>
              <a:rPr lang="en-US" b="0" dirty="0"/>
              <a:t>next generation of researchers must learn not only modern research methods, they must learn modern methods of data management if they are to exploit their data assets effectively over the course of their careers</a:t>
            </a:r>
            <a:r>
              <a:rPr lang="en-US" b="0" dirty="0" smtClean="0"/>
              <a:t>.</a:t>
            </a:r>
            <a:r>
              <a:rPr lang="sl-SI" b="0" dirty="0" smtClean="0"/>
              <a:t>“</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2296633" y="3097226"/>
            <a:ext cx="3706150" cy="1775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62500" lnSpcReduction="20000"/>
          </a:bodyPr>
          <a:lstStyle/>
          <a:p>
            <a:pPr algn="l"/>
            <a:r>
              <a:rPr lang="en-GB" b="0" dirty="0">
                <a:hlinkClick r:id="rId4" tooltip="Posts by Diana Kapiszewski"/>
              </a:rPr>
              <a:t>Diana </a:t>
            </a:r>
            <a:r>
              <a:rPr lang="en-GB" b="0" dirty="0" err="1">
                <a:hlinkClick r:id="rId4" tooltip="Posts by Diana Kapiszewski"/>
              </a:rPr>
              <a:t>Kapiszewski</a:t>
            </a:r>
            <a:r>
              <a:rPr lang="en-GB" b="0" dirty="0"/>
              <a:t> and </a:t>
            </a:r>
            <a:r>
              <a:rPr lang="en-GB" b="0" dirty="0">
                <a:hlinkClick r:id="rId5" tooltip="Posts by Sebastian Karcher"/>
              </a:rPr>
              <a:t>Sebastian Karcher</a:t>
            </a:r>
            <a:r>
              <a:rPr lang="en-GB" b="0" dirty="0"/>
              <a:t> (2020):  Managing Qualitative Social Science Data: QDR and SSRC Release Online Course. Accessible on </a:t>
            </a:r>
            <a:r>
              <a:rPr lang="en-GB" b="0" u="sng" dirty="0">
                <a:hlinkClick r:id="rId6"/>
              </a:rPr>
              <a:t>https://items.ssrc.org/from-our-programs/managing-qualitative-social-science-data-qdr-and-ssrc-release-online-course/</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3483988" y="8260218"/>
            <a:ext cx="3603009" cy="1493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62500" lnSpcReduction="20000"/>
          </a:bodyPr>
          <a:lstStyle/>
          <a:p>
            <a:pPr algn="l"/>
            <a:r>
              <a:rPr lang="en-GB" b="0" dirty="0">
                <a:hlinkClick r:id="rId7" tooltip="Posts by Christine L. Borgman"/>
              </a:rPr>
              <a:t>Christine L. </a:t>
            </a:r>
            <a:r>
              <a:rPr lang="en-GB" b="0" dirty="0" err="1">
                <a:hlinkClick r:id="rId7" tooltip="Posts by Christine L. Borgman"/>
              </a:rPr>
              <a:t>Borgman</a:t>
            </a:r>
            <a:r>
              <a:rPr lang="en-GB" b="0" dirty="0"/>
              <a:t> (2016) Not Fade Away: Social Science Research in the Digital Era. Accessible on </a:t>
            </a:r>
            <a:r>
              <a:rPr lang="en-GB" b="0" u="sng" dirty="0">
                <a:hlinkClick r:id="rId8"/>
              </a:rPr>
              <a:t>https://items.ssrc.org/parameters/not-fade-away-social-science-research-in-the-digital-era/</a:t>
            </a:r>
            <a:r>
              <a:rPr lang="en-GB" b="0" dirty="0"/>
              <a:t> </a:t>
            </a:r>
            <a:endParaRPr lang="sl-SI" b="0" dirty="0"/>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2"/>
          </p:nvPr>
        </p:nvSpPr>
        <p:spPr/>
        <p:txBody>
          <a:bodyPr/>
          <a:lstStyle/>
          <a:p>
            <a:fld id="{86CB4B4D-7CA3-9044-876B-883B54F8677D}" type="slidenum">
              <a:rPr lang="it-IT" smtClean="0"/>
              <a:pPr/>
              <a:t>4</a:t>
            </a:fld>
            <a:endParaRPr lang="it-IT" dirty="0"/>
          </a:p>
        </p:txBody>
      </p:sp>
    </p:spTree>
    <p:extLst>
      <p:ext uri="{BB962C8B-B14F-4D97-AF65-F5344CB8AC3E}">
        <p14:creationId xmlns:p14="http://schemas.microsoft.com/office/powerpoint/2010/main" val="114514463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body" idx="1"/>
          </p:nvPr>
        </p:nvSpPr>
        <p:spPr>
          <a:xfrm>
            <a:off x="908781" y="2496211"/>
            <a:ext cx="14489062" cy="563541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6A6C76"/>
              </a:buClr>
              <a:buSzPct val="85882"/>
              <a:buFont typeface="Tahoma"/>
              <a:buNone/>
            </a:pPr>
            <a:r>
              <a:rPr lang="en-GB" sz="3600" noProof="0" dirty="0" smtClean="0"/>
              <a:t>Types of identifiers: direct (names, address etc.) vs indirect (education level, occupation, age etc.)</a:t>
            </a:r>
            <a:endParaRPr lang="en-GB" noProof="0" dirty="0" smtClean="0"/>
          </a:p>
          <a:p>
            <a:pPr marL="0" lvl="0" indent="0" algn="l" rtl="0">
              <a:lnSpc>
                <a:spcPct val="100000"/>
              </a:lnSpc>
              <a:spcBef>
                <a:spcPts val="0"/>
              </a:spcBef>
              <a:spcAft>
                <a:spcPts val="0"/>
              </a:spcAft>
              <a:buClr>
                <a:srgbClr val="6A6C76"/>
              </a:buClr>
              <a:buSzPct val="85882"/>
              <a:buFont typeface="Tahoma"/>
              <a:buNone/>
            </a:pPr>
            <a:endParaRPr lang="en-GB" sz="3600" noProof="0" dirty="0" smtClean="0"/>
          </a:p>
          <a:p>
            <a:pPr marL="0" lvl="0" indent="0" algn="l" rtl="0">
              <a:lnSpc>
                <a:spcPct val="100000"/>
              </a:lnSpc>
              <a:spcBef>
                <a:spcPts val="0"/>
              </a:spcBef>
              <a:spcAft>
                <a:spcPts val="0"/>
              </a:spcAft>
              <a:buClr>
                <a:srgbClr val="6A6C76"/>
              </a:buClr>
              <a:buSzPct val="85882"/>
              <a:buFont typeface="Tahoma"/>
              <a:buNone/>
            </a:pPr>
            <a:endParaRPr lang="en-GB" sz="3600" noProof="0" dirty="0" smtClean="0"/>
          </a:p>
          <a:p>
            <a:pPr marL="0" lvl="0" indent="0" algn="l" rtl="0">
              <a:lnSpc>
                <a:spcPct val="100000"/>
              </a:lnSpc>
              <a:spcBef>
                <a:spcPts val="0"/>
              </a:spcBef>
              <a:spcAft>
                <a:spcPts val="0"/>
              </a:spcAft>
              <a:buClr>
                <a:srgbClr val="6A6C76"/>
              </a:buClr>
              <a:buSzPct val="85882"/>
              <a:buFont typeface="Tahoma"/>
              <a:buNone/>
            </a:pPr>
            <a:r>
              <a:rPr lang="en-GB" sz="3600" noProof="0" dirty="0" smtClean="0"/>
              <a:t>De-identification/</a:t>
            </a:r>
            <a:r>
              <a:rPr lang="en-GB" sz="3600" noProof="0" dirty="0" err="1" smtClean="0"/>
              <a:t>Pseudonymisation</a:t>
            </a:r>
            <a:r>
              <a:rPr lang="en-GB" sz="3600" noProof="0" dirty="0" smtClean="0"/>
              <a:t>: Process of removing or masking direct identifiers in personal data </a:t>
            </a:r>
            <a:endParaRPr lang="en-GB" noProof="0" dirty="0" smtClean="0"/>
          </a:p>
          <a:p>
            <a:pPr marL="0" lvl="0" indent="0" algn="l" rtl="0">
              <a:lnSpc>
                <a:spcPct val="100000"/>
              </a:lnSpc>
              <a:spcBef>
                <a:spcPts val="0"/>
              </a:spcBef>
              <a:spcAft>
                <a:spcPts val="0"/>
              </a:spcAft>
              <a:buClr>
                <a:srgbClr val="6A6C76"/>
              </a:buClr>
              <a:buSzPct val="85882"/>
              <a:buFont typeface="Tahoma"/>
              <a:buNone/>
            </a:pPr>
            <a:endParaRPr lang="en-GB" sz="3600" noProof="0" dirty="0" smtClean="0"/>
          </a:p>
          <a:p>
            <a:pPr marL="0" lvl="0" indent="0" algn="l" rtl="0">
              <a:lnSpc>
                <a:spcPct val="100000"/>
              </a:lnSpc>
              <a:spcBef>
                <a:spcPts val="0"/>
              </a:spcBef>
              <a:spcAft>
                <a:spcPts val="0"/>
              </a:spcAft>
              <a:buClr>
                <a:srgbClr val="6A6C76"/>
              </a:buClr>
              <a:buSzPct val="85882"/>
              <a:buFont typeface="Tahoma"/>
              <a:buNone/>
            </a:pPr>
            <a:r>
              <a:rPr lang="en-GB" sz="3600" noProof="0" dirty="0" err="1" smtClean="0"/>
              <a:t>Anonymisation</a:t>
            </a:r>
            <a:r>
              <a:rPr lang="en-GB" sz="3600" noProof="0" dirty="0" smtClean="0"/>
              <a:t>: Process of ensuring that the risk of somebody being identified in the data is negligible; more than simply de-identifying the data, and often requires that indirect identifiers be further altered or masked </a:t>
            </a:r>
            <a:endParaRPr lang="en-GB" noProof="0" dirty="0" smtClean="0"/>
          </a:p>
          <a:p>
            <a:pPr marL="0" lvl="0" indent="0" algn="l" rtl="0">
              <a:lnSpc>
                <a:spcPct val="100000"/>
              </a:lnSpc>
              <a:spcBef>
                <a:spcPts val="0"/>
              </a:spcBef>
              <a:spcAft>
                <a:spcPts val="0"/>
              </a:spcAft>
              <a:buClr>
                <a:srgbClr val="6A6C76"/>
              </a:buClr>
              <a:buSzPct val="85882"/>
              <a:buFont typeface="Tahoma"/>
              <a:buNone/>
            </a:pPr>
            <a:endParaRPr lang="en-GB" sz="3600" noProof="0" dirty="0" smtClean="0"/>
          </a:p>
          <a:p>
            <a:pPr marL="0" lvl="0" indent="0" algn="l" rtl="0">
              <a:lnSpc>
                <a:spcPct val="100000"/>
              </a:lnSpc>
              <a:spcBef>
                <a:spcPts val="0"/>
              </a:spcBef>
              <a:spcAft>
                <a:spcPts val="0"/>
              </a:spcAft>
              <a:buClr>
                <a:srgbClr val="6A6C76"/>
              </a:buClr>
              <a:buSzPct val="85882"/>
              <a:buFont typeface="Tahoma"/>
              <a:buNone/>
            </a:pPr>
            <a:r>
              <a:rPr lang="en-GB" sz="3600" dirty="0" smtClean="0"/>
              <a:t>Different t</a:t>
            </a:r>
            <a:r>
              <a:rPr lang="en-GB" sz="3600" noProof="0" dirty="0" err="1" smtClean="0"/>
              <a:t>ypes</a:t>
            </a:r>
            <a:r>
              <a:rPr lang="en-GB" sz="3600" noProof="0" dirty="0" smtClean="0"/>
              <a:t> of anonymization methods exists</a:t>
            </a:r>
            <a:endParaRPr lang="en-GB" sz="3600" noProof="0" dirty="0"/>
          </a:p>
        </p:txBody>
      </p:sp>
      <p:sp>
        <p:nvSpPr>
          <p:cNvPr id="117" name="Google Shape;117;p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noProof="0" dirty="0" smtClean="0"/>
              <a:t>Key Concepts in </a:t>
            </a:r>
            <a:r>
              <a:rPr lang="en-GB" noProof="0" dirty="0" err="1" smtClean="0"/>
              <a:t>Anonymisation</a:t>
            </a:r>
            <a:endParaRPr lang="en-GB" noProof="0" dirty="0"/>
          </a:p>
        </p:txBody>
      </p:sp>
      <p:sp>
        <p:nvSpPr>
          <p:cNvPr id="2" name="Slide Number Placeholder 1"/>
          <p:cNvSpPr>
            <a:spLocks noGrp="1"/>
          </p:cNvSpPr>
          <p:nvPr>
            <p:ph type="sldNum" sz="quarter" idx="2"/>
          </p:nvPr>
        </p:nvSpPr>
        <p:spPr/>
        <p:txBody>
          <a:bodyPr/>
          <a:lstStyle/>
          <a:p>
            <a:fld id="{86CB4B4D-7CA3-9044-876B-883B54F8677D}" type="slidenum">
              <a:rPr lang="it-IT" smtClean="0"/>
              <a:pPr/>
              <a:t>40</a:t>
            </a:fld>
            <a:endParaRPr lang="it-IT" dirty="0"/>
          </a:p>
        </p:txBody>
      </p:sp>
    </p:spTree>
    <p:extLst>
      <p:ext uri="{BB962C8B-B14F-4D97-AF65-F5344CB8AC3E}">
        <p14:creationId xmlns:p14="http://schemas.microsoft.com/office/powerpoint/2010/main" val="185227048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4716508" cy="6123354"/>
          </a:xfrm>
        </p:spPr>
        <p:txBody>
          <a:bodyPr>
            <a:normAutofit lnSpcReduction="10000"/>
          </a:bodyPr>
          <a:lstStyle/>
          <a:p>
            <a:pPr marL="0" indent="0">
              <a:buNone/>
            </a:pPr>
            <a:r>
              <a:rPr lang="en-US" dirty="0"/>
              <a:t>Commonly used types of treatment are as follows: </a:t>
            </a:r>
          </a:p>
          <a:p>
            <a:endParaRPr lang="en-US" dirty="0"/>
          </a:p>
          <a:p>
            <a:r>
              <a:rPr lang="en-US" dirty="0"/>
              <a:t>Removal — Eliminating the variable from the dataset entirely. </a:t>
            </a:r>
          </a:p>
          <a:p>
            <a:r>
              <a:rPr lang="en-US" dirty="0"/>
              <a:t>Top-coding — Restricting the upper range of a variable. </a:t>
            </a:r>
          </a:p>
          <a:p>
            <a:r>
              <a:rPr lang="en-US" dirty="0"/>
              <a:t>Collapsing and/or combining variables — Combining values of a single variable or merging data recorded in two or more variables into a new summary variable. </a:t>
            </a:r>
          </a:p>
          <a:p>
            <a:r>
              <a:rPr lang="en-US" dirty="0"/>
              <a:t>Sampling — Rather than providing all of the original data, releasing a random sample of sufficient size to yield reasonable inferences. </a:t>
            </a:r>
          </a:p>
          <a:p>
            <a:r>
              <a:rPr lang="en-US" dirty="0"/>
              <a:t>Swapping — Matching unique cases on the indirect identifier, then exchanging the values of key variables between the cases. </a:t>
            </a:r>
          </a:p>
          <a:p>
            <a:r>
              <a:rPr lang="en-US" dirty="0"/>
              <a:t>Disturbing — Adding random variation or stochastic error to the variable. This retains the statistical properties between the variable and its covariates, while preventing someone from using the variable as a means for linking records.</a:t>
            </a:r>
            <a:endParaRPr lang="en-GB" dirty="0"/>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it-IT" smtClean="0"/>
              <a:pPr/>
              <a:t>41</a:t>
            </a:fld>
            <a:endParaRPr lang="it-IT" dirty="0"/>
          </a:p>
        </p:txBody>
      </p:sp>
      <p:sp>
        <p:nvSpPr>
          <p:cNvPr id="4" name="Title 3"/>
          <p:cNvSpPr>
            <a:spLocks noGrp="1"/>
          </p:cNvSpPr>
          <p:nvPr>
            <p:ph type="title"/>
          </p:nvPr>
        </p:nvSpPr>
        <p:spPr/>
        <p:txBody>
          <a:bodyPr/>
          <a:lstStyle/>
          <a:p>
            <a:r>
              <a:rPr lang="en-US" dirty="0"/>
              <a:t>Treating indirect </a:t>
            </a:r>
            <a:r>
              <a:rPr lang="en-US" dirty="0" smtClean="0"/>
              <a:t>identifiers</a:t>
            </a:r>
            <a:endParaRPr lang="en-GB" dirty="0"/>
          </a:p>
        </p:txBody>
      </p:sp>
    </p:spTree>
    <p:extLst>
      <p:ext uri="{BB962C8B-B14F-4D97-AF65-F5344CB8AC3E}">
        <p14:creationId xmlns:p14="http://schemas.microsoft.com/office/powerpoint/2010/main" val="232034754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0"/>
            <a:ext cx="9063122" cy="5572751"/>
          </a:xfrm>
        </p:spPr>
        <p:txBody>
          <a:bodyPr>
            <a:normAutofit/>
          </a:bodyPr>
          <a:lstStyle/>
          <a:p>
            <a:r>
              <a:rPr lang="en-GB" noProof="0" dirty="0" smtClean="0"/>
              <a:t>• Check what exactly is mentioned in the consent about the confidentiality and anonymity </a:t>
            </a:r>
          </a:p>
          <a:p>
            <a:r>
              <a:rPr lang="en-GB" noProof="0" dirty="0" smtClean="0"/>
              <a:t>• Decide whether you need to categorize the data unit level information </a:t>
            </a:r>
          </a:p>
          <a:p>
            <a:endParaRPr lang="en-GB" noProof="0" dirty="0" smtClean="0"/>
          </a:p>
          <a:p>
            <a:r>
              <a:rPr lang="en-GB" noProof="0" dirty="0" smtClean="0"/>
              <a:t>• Glance through the data file </a:t>
            </a:r>
          </a:p>
          <a:p>
            <a:r>
              <a:rPr lang="en-GB" noProof="0" dirty="0" smtClean="0"/>
              <a:t>• Are there proper personal names? </a:t>
            </a:r>
          </a:p>
          <a:p>
            <a:r>
              <a:rPr lang="en-GB" noProof="0" dirty="0" smtClean="0"/>
              <a:t>• Are there other proper names (organisations, firms) </a:t>
            </a:r>
          </a:p>
          <a:p>
            <a:r>
              <a:rPr lang="en-GB" noProof="0" dirty="0" smtClean="0"/>
              <a:t>• Are there unique locations (place names) mentioned?</a:t>
            </a:r>
            <a:endParaRPr lang="en-GB" noProof="0" dirty="0"/>
          </a:p>
        </p:txBody>
      </p:sp>
      <p:sp>
        <p:nvSpPr>
          <p:cNvPr id="3" name="Title 2"/>
          <p:cNvSpPr>
            <a:spLocks noGrp="1"/>
          </p:cNvSpPr>
          <p:nvPr>
            <p:ph type="title"/>
          </p:nvPr>
        </p:nvSpPr>
        <p:spPr/>
        <p:txBody>
          <a:bodyPr/>
          <a:lstStyle/>
          <a:p>
            <a:r>
              <a:rPr lang="en-GB" noProof="0" dirty="0" smtClean="0"/>
              <a:t>Practical steps in Anonymization: </a:t>
            </a:r>
            <a:r>
              <a:rPr lang="en-GB" noProof="0" dirty="0" err="1" smtClean="0"/>
              <a:t>qualidata</a:t>
            </a:r>
            <a:endParaRPr lang="en-GB" noProof="0" dirty="0"/>
          </a:p>
        </p:txBody>
      </p:sp>
      <p:sp>
        <p:nvSpPr>
          <p:cNvPr id="4" name="TextBox 3"/>
          <p:cNvSpPr txBox="1"/>
          <p:nvPr/>
        </p:nvSpPr>
        <p:spPr>
          <a:xfrm>
            <a:off x="10404389" y="2496210"/>
            <a:ext cx="6549081" cy="5856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181968" y="1882574"/>
            <a:ext cx="6771502" cy="647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lnSpcReduction="10000"/>
          </a:bodyPr>
          <a:lstStyle/>
          <a:p>
            <a:pPr algn="l"/>
            <a:r>
              <a:rPr lang="sl-SI" sz="3600" b="0" dirty="0" err="1">
                <a:solidFill>
                  <a:srgbClr val="6A6C76"/>
                </a:solidFill>
                <a:latin typeface="Tahoma" panose="020B0604030504040204" pitchFamily="34" charset="0"/>
                <a:ea typeface="Tahoma" panose="020B0604030504040204" pitchFamily="34" charset="0"/>
                <a:cs typeface="Tahoma" panose="020B0604030504040204" pitchFamily="34" charset="0"/>
              </a:rPr>
              <a:t>Anonymisation</a:t>
            </a:r>
            <a:r>
              <a:rPr lang="sl-SI" sz="3600" b="0" dirty="0">
                <a:solidFill>
                  <a:srgbClr val="6A6C76"/>
                </a:solidFill>
                <a:latin typeface="Tahoma" panose="020B0604030504040204" pitchFamily="34" charset="0"/>
                <a:ea typeface="Tahoma" panose="020B0604030504040204" pitchFamily="34" charset="0"/>
                <a:cs typeface="Tahoma" panose="020B0604030504040204" pitchFamily="34" charset="0"/>
              </a:rPr>
              <a:t> plan</a:t>
            </a:r>
          </a:p>
          <a:p>
            <a:pPr algn="l"/>
            <a:endParaRPr lang="sl-SI"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t>
            </a:r>
            <a:r>
              <a:rPr lang="en-US"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Decide </a:t>
            </a:r>
            <a:r>
              <a:rPr lang="en-US"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if you need pseudonyms? </a:t>
            </a:r>
            <a:endParaRPr lang="sl-SI"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t>
            </a:r>
            <a:r>
              <a:rPr lang="en-US"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What need to be removed and/or categorized? </a:t>
            </a:r>
            <a:endParaRPr lang="sl-SI"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t>
            </a:r>
            <a:r>
              <a:rPr lang="en-US"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Is the exact occupation common or out of ordinary? </a:t>
            </a:r>
            <a:endParaRPr lang="sl-SI"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t>
            </a:r>
            <a:r>
              <a:rPr lang="en-US"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What proper names and locations are revealing and which are not? </a:t>
            </a:r>
            <a:endParaRPr lang="sl-SI"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algn="l"/>
            <a:r>
              <a:rPr lang="en-US"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 </a:t>
            </a:r>
            <a:r>
              <a:rPr lang="en-US"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What detailed information can be left in the data file? </a:t>
            </a:r>
            <a:endParaRPr lang="sl-SI"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a:p>
            <a:pPr marL="457200" indent="-457200" algn="l">
              <a:buFont typeface="Arial" panose="020B0604020202020204" pitchFamily="34" charset="0"/>
              <a:buChar char="•"/>
            </a:pPr>
            <a:r>
              <a:rPr lang="en-US" sz="2800" b="0" dirty="0" smtClean="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For </a:t>
            </a:r>
            <a:r>
              <a:rPr lang="en-US"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rPr>
              <a:t>instance, if you categorize the participant’s age and the place of residence is categorized systematically, some details may be left intact </a:t>
            </a:r>
            <a:endParaRPr lang="en-GB" sz="2800" b="0" dirty="0">
              <a:solidFill>
                <a:srgbClr val="6A6C76"/>
              </a:solidFill>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6" name="TextBox 5"/>
          <p:cNvSpPr txBox="1"/>
          <p:nvPr/>
        </p:nvSpPr>
        <p:spPr>
          <a:xfrm>
            <a:off x="4670854" y="7562334"/>
            <a:ext cx="5214552" cy="1408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Autofit/>
          </a:bodyPr>
          <a:lstStyle/>
          <a:p>
            <a:pPr algn="l"/>
            <a:r>
              <a:rPr lang="sl-SI" sz="1600" b="0" dirty="0"/>
              <a:t>Arja </a:t>
            </a:r>
            <a:r>
              <a:rPr lang="sl-SI" sz="1600" b="0" dirty="0" err="1"/>
              <a:t>Kuula-Luumi</a:t>
            </a:r>
            <a:r>
              <a:rPr lang="sl-SI" sz="1600" b="0" dirty="0"/>
              <a:t>, FSD: </a:t>
            </a:r>
            <a:r>
              <a:rPr lang="sl-SI" sz="1600" b="0" dirty="0" err="1"/>
              <a:t>Curating</a:t>
            </a:r>
            <a:r>
              <a:rPr lang="sl-SI" sz="1600" b="0" dirty="0"/>
              <a:t> </a:t>
            </a:r>
            <a:r>
              <a:rPr lang="sl-SI" sz="1600" b="0" dirty="0" err="1"/>
              <a:t>qualitative</a:t>
            </a:r>
            <a:r>
              <a:rPr lang="sl-SI" sz="1600" b="0" dirty="0"/>
              <a:t> data. SEEDS Workshop II Ljubljana, 9.-11. </a:t>
            </a:r>
            <a:r>
              <a:rPr lang="sl-SI" sz="1600" b="0" dirty="0" err="1"/>
              <a:t>February</a:t>
            </a:r>
            <a:r>
              <a:rPr lang="sl-SI" sz="1600" b="0" dirty="0"/>
              <a:t>, 2016. </a:t>
            </a:r>
            <a:r>
              <a:rPr lang="sl-SI" sz="1600" b="0" u="sng" dirty="0">
                <a:hlinkClick r:id="rId2"/>
              </a:rPr>
              <a:t>https://</a:t>
            </a:r>
            <a:r>
              <a:rPr lang="sl-SI" sz="1600" b="0" u="sng" dirty="0" smtClean="0">
                <a:hlinkClick r:id="rId2"/>
              </a:rPr>
              <a:t>www.adp.fdv.uni-lj.si/seeds_workshop2_lj2016/presentations/SEEDS_WS2_KUULA_AIP_qualitative.pdf</a:t>
            </a:r>
            <a:endParaRPr lang="sl-SI" sz="1600" b="0" u="sng" dirty="0" smtClean="0"/>
          </a:p>
          <a:p>
            <a:pPr algn="l"/>
            <a:endParaRPr lang="en-GB" sz="16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2356757" y="7855077"/>
            <a:ext cx="4806778" cy="1482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Autofit/>
          </a:bodyPr>
          <a:lstStyle/>
          <a:p>
            <a:pPr algn="l"/>
            <a:r>
              <a:rPr lang="sl-SI" sz="1600" b="0" dirty="0"/>
              <a:t>Arja </a:t>
            </a:r>
            <a:r>
              <a:rPr lang="sl-SI" sz="1600" b="0" dirty="0" err="1"/>
              <a:t>Kuula-Luumi</a:t>
            </a:r>
            <a:r>
              <a:rPr lang="sl-SI" sz="1600" b="0" dirty="0"/>
              <a:t>, FSD: </a:t>
            </a:r>
            <a:r>
              <a:rPr lang="sl-SI" sz="1600" b="0" dirty="0" err="1"/>
              <a:t>Hands</a:t>
            </a:r>
            <a:r>
              <a:rPr lang="sl-SI" sz="1600" b="0" dirty="0"/>
              <a:t>- on: </a:t>
            </a:r>
            <a:r>
              <a:rPr lang="sl-SI" sz="1600" b="0" dirty="0" err="1"/>
              <a:t>curating</a:t>
            </a:r>
            <a:r>
              <a:rPr lang="sl-SI" sz="1600" b="0" dirty="0"/>
              <a:t> </a:t>
            </a:r>
            <a:r>
              <a:rPr lang="sl-SI" sz="1600" b="0" dirty="0" err="1"/>
              <a:t>the</a:t>
            </a:r>
            <a:r>
              <a:rPr lang="sl-SI" sz="1600" b="0" dirty="0"/>
              <a:t> RRPP </a:t>
            </a:r>
            <a:r>
              <a:rPr lang="sl-SI" sz="1600" b="0" dirty="0" err="1"/>
              <a:t>qualitative</a:t>
            </a:r>
            <a:r>
              <a:rPr lang="sl-SI" sz="1600" b="0" dirty="0"/>
              <a:t> data. SEEDS Workshop II Ljubljana, 9.-11. </a:t>
            </a:r>
            <a:r>
              <a:rPr lang="sl-SI" sz="1600" b="0" dirty="0" err="1"/>
              <a:t>February</a:t>
            </a:r>
            <a:r>
              <a:rPr lang="sl-SI" sz="1600" b="0" dirty="0"/>
              <a:t>, 2016. </a:t>
            </a:r>
            <a:r>
              <a:rPr lang="sl-SI" sz="1600" b="0" u="sng" dirty="0">
                <a:hlinkClick r:id="rId3"/>
              </a:rPr>
              <a:t>https://www.adp.fdv.uni-lj.si/seeds_workshop2_lj2016/presentations/SEEDS_WS2_KUULA_AIP_hands-on.pdf</a:t>
            </a:r>
            <a:r>
              <a:rPr lang="sl-SI" sz="1600" b="0" dirty="0"/>
              <a:t> </a:t>
            </a:r>
          </a:p>
          <a:p>
            <a:pPr algn="l"/>
            <a:endParaRPr lang="en-GB" sz="16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Slide Number Placeholder 7"/>
          <p:cNvSpPr>
            <a:spLocks noGrp="1"/>
          </p:cNvSpPr>
          <p:nvPr>
            <p:ph type="sldNum" sz="quarter" idx="2"/>
          </p:nvPr>
        </p:nvSpPr>
        <p:spPr/>
        <p:txBody>
          <a:bodyPr/>
          <a:lstStyle/>
          <a:p>
            <a:fld id="{86CB4B4D-7CA3-9044-876B-883B54F8677D}" type="slidenum">
              <a:rPr lang="it-IT" smtClean="0"/>
              <a:pPr/>
              <a:t>42</a:t>
            </a:fld>
            <a:endParaRPr lang="it-IT" dirty="0"/>
          </a:p>
        </p:txBody>
      </p:sp>
    </p:spTree>
    <p:extLst>
      <p:ext uri="{BB962C8B-B14F-4D97-AF65-F5344CB8AC3E}">
        <p14:creationId xmlns:p14="http://schemas.microsoft.com/office/powerpoint/2010/main" val="22210473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908781" y="2496211"/>
            <a:ext cx="14489062" cy="6461522"/>
          </a:xfrm>
          <a:prstGeom prst="rect">
            <a:avLst/>
          </a:prstGeom>
          <a:noFill/>
          <a:ln>
            <a:noFill/>
          </a:ln>
        </p:spPr>
        <p:txBody>
          <a:bodyPr spcFirstLastPara="1" wrap="square" lIns="91425" tIns="45700" rIns="91425" bIns="45700" anchor="t" anchorCtr="0">
            <a:normAutofit fontScale="85000" lnSpcReduction="20000"/>
          </a:bodyPr>
          <a:lstStyle/>
          <a:p>
            <a:pPr marL="584200" lvl="0" indent="-454406" algn="l" rtl="0">
              <a:lnSpc>
                <a:spcPct val="150000"/>
              </a:lnSpc>
              <a:spcBef>
                <a:spcPts val="600"/>
              </a:spcBef>
              <a:spcAft>
                <a:spcPts val="0"/>
              </a:spcAft>
              <a:buClr>
                <a:srgbClr val="6A6C76"/>
              </a:buClr>
              <a:buSzPts val="2044"/>
              <a:buFont typeface="Tahoma"/>
              <a:buNone/>
            </a:pPr>
            <a:endParaRPr lang="en-GB" noProof="0" dirty="0" smtClean="0"/>
          </a:p>
          <a:p>
            <a:pPr marL="584200" lvl="0" indent="-454406" algn="l" rtl="0">
              <a:lnSpc>
                <a:spcPct val="150000"/>
              </a:lnSpc>
              <a:spcBef>
                <a:spcPts val="600"/>
              </a:spcBef>
              <a:spcAft>
                <a:spcPts val="0"/>
              </a:spcAft>
              <a:buClr>
                <a:srgbClr val="6A6C76"/>
              </a:buClr>
              <a:buSzPts val="2044"/>
              <a:buFont typeface="Tahoma"/>
              <a:buNone/>
            </a:pPr>
            <a:endParaRPr lang="en-GB" noProof="0" dirty="0" smtClean="0"/>
          </a:p>
          <a:p>
            <a:pPr marL="584200" lvl="0" indent="-454406" algn="l" rtl="0">
              <a:lnSpc>
                <a:spcPct val="150000"/>
              </a:lnSpc>
              <a:spcBef>
                <a:spcPts val="600"/>
              </a:spcBef>
              <a:spcAft>
                <a:spcPts val="0"/>
              </a:spcAft>
              <a:buClr>
                <a:srgbClr val="6A6C76"/>
              </a:buClr>
              <a:buSzPts val="2044"/>
              <a:buFont typeface="Tahoma"/>
              <a:buNone/>
            </a:pPr>
            <a:endParaRPr lang="en-GB" noProof="0" dirty="0" smtClean="0"/>
          </a:p>
          <a:p>
            <a:pPr marL="584200" lvl="0" indent="-454406" algn="l" rtl="0">
              <a:lnSpc>
                <a:spcPct val="150000"/>
              </a:lnSpc>
              <a:spcBef>
                <a:spcPts val="600"/>
              </a:spcBef>
              <a:spcAft>
                <a:spcPts val="0"/>
              </a:spcAft>
              <a:buClr>
                <a:srgbClr val="6A6C76"/>
              </a:buClr>
              <a:buSzPts val="2044"/>
              <a:buFont typeface="Tahoma"/>
              <a:buNone/>
            </a:pPr>
            <a:endParaRPr lang="en-GB" noProof="0" dirty="0" smtClean="0"/>
          </a:p>
          <a:p>
            <a:pPr marL="584200" lvl="0" indent="-454406" algn="l" rtl="0">
              <a:lnSpc>
                <a:spcPct val="150000"/>
              </a:lnSpc>
              <a:spcBef>
                <a:spcPts val="600"/>
              </a:spcBef>
              <a:spcAft>
                <a:spcPts val="0"/>
              </a:spcAft>
              <a:buClr>
                <a:srgbClr val="6A6C76"/>
              </a:buClr>
              <a:buSzPts val="2044"/>
              <a:buFont typeface="Tahoma"/>
              <a:buNone/>
            </a:pPr>
            <a:endParaRPr lang="en-GB" noProof="0" dirty="0" smtClean="0"/>
          </a:p>
          <a:p>
            <a:pPr marL="584200" lvl="0" indent="-454406" algn="l" rtl="0">
              <a:lnSpc>
                <a:spcPct val="150000"/>
              </a:lnSpc>
              <a:spcBef>
                <a:spcPts val="600"/>
              </a:spcBef>
              <a:spcAft>
                <a:spcPts val="0"/>
              </a:spcAft>
              <a:buClr>
                <a:srgbClr val="6A6C76"/>
              </a:buClr>
              <a:buSzPts val="2044"/>
              <a:buFont typeface="Tahoma"/>
              <a:buNone/>
            </a:pPr>
            <a:endParaRPr lang="en-GB" noProof="0" dirty="0" smtClean="0"/>
          </a:p>
          <a:p>
            <a:pPr marL="584200" lvl="0" indent="-454406" algn="l" rtl="0">
              <a:lnSpc>
                <a:spcPct val="150000"/>
              </a:lnSpc>
              <a:spcBef>
                <a:spcPts val="600"/>
              </a:spcBef>
              <a:spcAft>
                <a:spcPts val="0"/>
              </a:spcAft>
              <a:buClr>
                <a:srgbClr val="6A6C76"/>
              </a:buClr>
              <a:buSzPts val="2044"/>
              <a:buFont typeface="Tahoma"/>
              <a:buNone/>
            </a:pPr>
            <a:endParaRPr lang="en-GB" noProof="0" dirty="0" smtClean="0"/>
          </a:p>
          <a:p>
            <a:pPr marL="584200" lvl="0" indent="-454406" algn="l" rtl="0">
              <a:lnSpc>
                <a:spcPct val="150000"/>
              </a:lnSpc>
              <a:spcBef>
                <a:spcPts val="600"/>
              </a:spcBef>
              <a:spcAft>
                <a:spcPts val="0"/>
              </a:spcAft>
              <a:buClr>
                <a:srgbClr val="6A6C76"/>
              </a:buClr>
              <a:buSzPts val="2044"/>
              <a:buFont typeface="Tahoma"/>
              <a:buNone/>
            </a:pPr>
            <a:r>
              <a:rPr lang="en-GB" noProof="0" dirty="0" smtClean="0"/>
              <a:t>									`													</a:t>
            </a:r>
          </a:p>
          <a:p>
            <a:pPr marL="584200" lvl="0" indent="-454406" algn="l" rtl="0">
              <a:lnSpc>
                <a:spcPct val="150000"/>
              </a:lnSpc>
              <a:spcBef>
                <a:spcPts val="600"/>
              </a:spcBef>
              <a:spcAft>
                <a:spcPts val="0"/>
              </a:spcAft>
              <a:buClr>
                <a:srgbClr val="6A6C76"/>
              </a:buClr>
              <a:buSzPts val="2044"/>
              <a:buFont typeface="Tahoma"/>
              <a:buNone/>
            </a:pPr>
            <a:endParaRPr lang="en-GB" sz="2000" u="sng" dirty="0">
              <a:solidFill>
                <a:schemeClr val="hlink"/>
              </a:solidFill>
              <a:hlinkClick r:id="rId3"/>
            </a:endParaRPr>
          </a:p>
          <a:p>
            <a:pPr marL="584200" lvl="0" indent="-454406" algn="l" rtl="0">
              <a:lnSpc>
                <a:spcPct val="150000"/>
              </a:lnSpc>
              <a:spcBef>
                <a:spcPts val="600"/>
              </a:spcBef>
              <a:spcAft>
                <a:spcPts val="0"/>
              </a:spcAft>
              <a:buClr>
                <a:srgbClr val="6A6C76"/>
              </a:buClr>
              <a:buSzPts val="2044"/>
              <a:buFont typeface="Tahoma"/>
              <a:buNone/>
            </a:pPr>
            <a:endParaRPr lang="en-GB" sz="2000" u="sng" noProof="0" dirty="0" smtClean="0">
              <a:solidFill>
                <a:schemeClr val="hlink"/>
              </a:solidFill>
              <a:hlinkClick r:id="rId3"/>
            </a:endParaRPr>
          </a:p>
          <a:p>
            <a:pPr marL="584200" lvl="0" indent="-454406" algn="l" rtl="0">
              <a:lnSpc>
                <a:spcPct val="150000"/>
              </a:lnSpc>
              <a:spcBef>
                <a:spcPts val="600"/>
              </a:spcBef>
              <a:spcAft>
                <a:spcPts val="0"/>
              </a:spcAft>
              <a:buClr>
                <a:srgbClr val="6A6C76"/>
              </a:buClr>
              <a:buSzPts val="2044"/>
              <a:buFont typeface="Tahoma"/>
              <a:buNone/>
            </a:pPr>
            <a:endParaRPr lang="en-GB" sz="2000" u="sng" dirty="0">
              <a:solidFill>
                <a:schemeClr val="hlink"/>
              </a:solidFill>
              <a:hlinkClick r:id="rId3"/>
            </a:endParaRPr>
          </a:p>
          <a:p>
            <a:pPr marL="584200" lvl="0" indent="-454406" algn="l" rtl="0">
              <a:lnSpc>
                <a:spcPct val="150000"/>
              </a:lnSpc>
              <a:spcBef>
                <a:spcPts val="600"/>
              </a:spcBef>
              <a:spcAft>
                <a:spcPts val="0"/>
              </a:spcAft>
              <a:buClr>
                <a:srgbClr val="6A6C76"/>
              </a:buClr>
              <a:buSzPts val="2044"/>
              <a:buFont typeface="Tahoma"/>
              <a:buNone/>
            </a:pPr>
            <a:r>
              <a:rPr lang="en-GB" sz="2000" u="sng" noProof="0" dirty="0" smtClean="0">
                <a:solidFill>
                  <a:schemeClr val="hlink"/>
                </a:solidFill>
                <a:hlinkClick r:id="rId3"/>
              </a:rPr>
              <a:t>Source: DMEG </a:t>
            </a:r>
            <a:r>
              <a:rPr lang="en-GB" sz="2000" u="sng" noProof="0" dirty="0" err="1" smtClean="0">
                <a:solidFill>
                  <a:schemeClr val="hlink"/>
                </a:solidFill>
                <a:hlinkClick r:id="rId3"/>
              </a:rPr>
              <a:t>Anonymisation</a:t>
            </a:r>
            <a:endParaRPr lang="en-GB" noProof="0" dirty="0"/>
          </a:p>
        </p:txBody>
      </p:sp>
      <p:sp>
        <p:nvSpPr>
          <p:cNvPr id="129" name="Google Shape;129;p2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noProof="0" dirty="0" smtClean="0"/>
              <a:t>Qualitative </a:t>
            </a:r>
            <a:r>
              <a:rPr lang="en-GB" noProof="0" dirty="0" err="1" smtClean="0"/>
              <a:t>Anonymisation</a:t>
            </a:r>
            <a:r>
              <a:rPr lang="en-GB" noProof="0" dirty="0" smtClean="0"/>
              <a:t> Exercise Example</a:t>
            </a:r>
            <a:endParaRPr lang="en-GB" noProof="0" dirty="0"/>
          </a:p>
        </p:txBody>
      </p:sp>
      <p:pic>
        <p:nvPicPr>
          <p:cNvPr id="130" name="Google Shape;130;p25"/>
          <p:cNvPicPr preferRelativeResize="0"/>
          <p:nvPr/>
        </p:nvPicPr>
        <p:blipFill rotWithShape="1">
          <a:blip r:embed="rId4">
            <a:alphaModFix/>
          </a:blip>
          <a:srcRect/>
          <a:stretch/>
        </p:blipFill>
        <p:spPr>
          <a:xfrm>
            <a:off x="1149956" y="2299058"/>
            <a:ext cx="7661480" cy="5481420"/>
          </a:xfrm>
          <a:prstGeom prst="rect">
            <a:avLst/>
          </a:prstGeom>
          <a:noFill/>
          <a:ln>
            <a:noFill/>
          </a:ln>
        </p:spPr>
      </p:pic>
      <p:sp>
        <p:nvSpPr>
          <p:cNvPr id="2" name="Slide Number Placeholder 1"/>
          <p:cNvSpPr>
            <a:spLocks noGrp="1"/>
          </p:cNvSpPr>
          <p:nvPr>
            <p:ph type="sldNum" sz="quarter" idx="2"/>
          </p:nvPr>
        </p:nvSpPr>
        <p:spPr/>
        <p:txBody>
          <a:bodyPr/>
          <a:lstStyle/>
          <a:p>
            <a:fld id="{86CB4B4D-7CA3-9044-876B-883B54F8677D}" type="slidenum">
              <a:rPr lang="it-IT" smtClean="0"/>
              <a:pPr/>
              <a:t>43</a:t>
            </a:fld>
            <a:endParaRPr lang="it-IT" dirty="0"/>
          </a:p>
        </p:txBody>
      </p:sp>
    </p:spTree>
    <p:extLst>
      <p:ext uri="{BB962C8B-B14F-4D97-AF65-F5344CB8AC3E}">
        <p14:creationId xmlns:p14="http://schemas.microsoft.com/office/powerpoint/2010/main" val="230045203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noProof="0" dirty="0" smtClean="0"/>
              <a:t>Quantitative Anonymization Exercise</a:t>
            </a:r>
            <a:endParaRPr lang="en-GB" noProof="0" dirty="0"/>
          </a:p>
        </p:txBody>
      </p:sp>
      <p:sp>
        <p:nvSpPr>
          <p:cNvPr id="6" name="Slide Number Placeholder 5"/>
          <p:cNvSpPr>
            <a:spLocks noGrp="1"/>
          </p:cNvSpPr>
          <p:nvPr>
            <p:ph type="sldNum" sz="quarter" idx="2"/>
          </p:nvPr>
        </p:nvSpPr>
        <p:spPr/>
        <p:txBody>
          <a:bodyPr/>
          <a:lstStyle/>
          <a:p>
            <a:fld id="{86CB4B4D-7CA3-9044-876B-883B54F8677D}" type="slidenum">
              <a:rPr lang="it-IT" smtClean="0"/>
              <a:pPr/>
              <a:t>44</a:t>
            </a:fld>
            <a:endParaRPr lang="it-IT" dirty="0"/>
          </a:p>
        </p:txBody>
      </p:sp>
      <p:pic>
        <p:nvPicPr>
          <p:cNvPr id="7" name="Picture 6"/>
          <p:cNvPicPr>
            <a:picLocks noChangeAspect="1"/>
          </p:cNvPicPr>
          <p:nvPr/>
        </p:nvPicPr>
        <p:blipFill>
          <a:blip r:embed="rId2"/>
          <a:stretch>
            <a:fillRect/>
          </a:stretch>
        </p:blipFill>
        <p:spPr>
          <a:xfrm>
            <a:off x="1373421" y="3033411"/>
            <a:ext cx="9886950" cy="6086475"/>
          </a:xfrm>
          <a:prstGeom prst="rect">
            <a:avLst/>
          </a:prstGeom>
        </p:spPr>
      </p:pic>
      <p:sp>
        <p:nvSpPr>
          <p:cNvPr id="8" name="TextBox 7"/>
          <p:cNvSpPr txBox="1"/>
          <p:nvPr/>
        </p:nvSpPr>
        <p:spPr>
          <a:xfrm>
            <a:off x="753035" y="2178424"/>
            <a:ext cx="14737977" cy="712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4. Exercise: Assign Identifier type and Anonymization method</a:t>
            </a:r>
          </a:p>
        </p:txBody>
      </p:sp>
    </p:spTree>
    <p:extLst>
      <p:ext uri="{BB962C8B-B14F-4D97-AF65-F5344CB8AC3E}">
        <p14:creationId xmlns:p14="http://schemas.microsoft.com/office/powerpoint/2010/main" val="105503318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normAutofit/>
          </a:bodyPr>
          <a:lstStyle/>
          <a:p>
            <a:r>
              <a:rPr lang="en-GB" dirty="0"/>
              <a:t>Exercise solution</a:t>
            </a:r>
            <a:endParaRPr lang="en-GB" noProof="0" dirty="0"/>
          </a:p>
        </p:txBody>
      </p:sp>
      <p:pic>
        <p:nvPicPr>
          <p:cNvPr id="4" name="Google Shape;137;p26"/>
          <p:cNvPicPr preferRelativeResize="0"/>
          <p:nvPr/>
        </p:nvPicPr>
        <p:blipFill rotWithShape="1">
          <a:blip r:embed="rId2">
            <a:alphaModFix/>
          </a:blip>
          <a:srcRect/>
          <a:stretch/>
        </p:blipFill>
        <p:spPr>
          <a:xfrm>
            <a:off x="1245967" y="2316023"/>
            <a:ext cx="10022667" cy="6048048"/>
          </a:xfrm>
          <a:prstGeom prst="rect">
            <a:avLst/>
          </a:prstGeom>
          <a:noFill/>
          <a:ln>
            <a:noFill/>
          </a:ln>
        </p:spPr>
      </p:pic>
      <p:sp>
        <p:nvSpPr>
          <p:cNvPr id="6" name="Slide Number Placeholder 5"/>
          <p:cNvSpPr>
            <a:spLocks noGrp="1"/>
          </p:cNvSpPr>
          <p:nvPr>
            <p:ph type="sldNum" sz="quarter" idx="2"/>
          </p:nvPr>
        </p:nvSpPr>
        <p:spPr/>
        <p:txBody>
          <a:bodyPr/>
          <a:lstStyle/>
          <a:p>
            <a:fld id="{86CB4B4D-7CA3-9044-876B-883B54F8677D}" type="slidenum">
              <a:rPr lang="it-IT" smtClean="0"/>
              <a:pPr/>
              <a:t>45</a:t>
            </a:fld>
            <a:endParaRPr lang="it-IT" dirty="0"/>
          </a:p>
        </p:txBody>
      </p:sp>
    </p:spTree>
    <p:extLst>
      <p:ext uri="{BB962C8B-B14F-4D97-AF65-F5344CB8AC3E}">
        <p14:creationId xmlns:p14="http://schemas.microsoft.com/office/powerpoint/2010/main" val="254433953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body" idx="1"/>
          </p:nvPr>
        </p:nvSpPr>
        <p:spPr>
          <a:xfrm>
            <a:off x="908781" y="2496211"/>
            <a:ext cx="14489062" cy="563541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r>
              <a:rPr lang="en-GB" noProof="0" dirty="0" smtClean="0">
                <a:latin typeface="Tahoma"/>
                <a:ea typeface="Tahoma"/>
                <a:cs typeface="Tahoma"/>
                <a:sym typeface="Tahoma"/>
              </a:rPr>
              <a:t/>
            </a:r>
            <a:br>
              <a:rPr lang="en-GB" noProof="0" dirty="0" smtClean="0">
                <a:latin typeface="Tahoma"/>
                <a:ea typeface="Tahoma"/>
                <a:cs typeface="Tahoma"/>
                <a:sym typeface="Tahoma"/>
              </a:rPr>
            </a:br>
            <a:endParaRPr lang="en-GB" noProof="0" dirty="0">
              <a:latin typeface="Tahoma"/>
              <a:ea typeface="Tahoma"/>
              <a:cs typeface="Tahoma"/>
              <a:sym typeface="Tahoma"/>
            </a:endParaRPr>
          </a:p>
        </p:txBody>
      </p:sp>
      <p:sp>
        <p:nvSpPr>
          <p:cNvPr id="149" name="Google Shape;149;p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noProof="0" dirty="0" smtClean="0"/>
              <a:t>Example of </a:t>
            </a:r>
            <a:r>
              <a:rPr lang="en-GB" noProof="0" dirty="0" err="1" smtClean="0"/>
              <a:t>Anonymisation</a:t>
            </a:r>
            <a:r>
              <a:rPr lang="en-GB" noProof="0" dirty="0" smtClean="0"/>
              <a:t> Freeware</a:t>
            </a:r>
            <a:endParaRPr lang="en-GB" noProof="0" dirty="0"/>
          </a:p>
        </p:txBody>
      </p:sp>
      <p:sp>
        <p:nvSpPr>
          <p:cNvPr id="150" name="Google Shape;150;p9"/>
          <p:cNvSpPr txBox="1"/>
          <p:nvPr/>
        </p:nvSpPr>
        <p:spPr>
          <a:xfrm>
            <a:off x="1061181" y="2648611"/>
            <a:ext cx="14489062" cy="563541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81250"/>
              </a:lnSpc>
              <a:spcBef>
                <a:spcPts val="600"/>
              </a:spcBef>
              <a:spcAft>
                <a:spcPts val="0"/>
              </a:spcAft>
              <a:buNone/>
            </a:pPr>
            <a:r>
              <a:rPr lang="no-NO" sz="3200" b="0" i="0" u="none" strike="noStrike" cap="none">
                <a:solidFill>
                  <a:srgbClr val="6A6C76"/>
                </a:solidFill>
                <a:latin typeface="Tahoma"/>
                <a:ea typeface="Tahoma"/>
                <a:cs typeface="Tahoma"/>
                <a:sym typeface="Tahoma"/>
              </a:rPr>
              <a:t>sdcMicro </a:t>
            </a:r>
            <a:r>
              <a:rPr lang="no-NO" sz="3200" b="0" i="0" u="none" strike="noStrike" cap="none">
                <a:solidFill>
                  <a:srgbClr val="737373"/>
                </a:solidFill>
                <a:latin typeface="Tahoma"/>
                <a:ea typeface="Tahoma"/>
                <a:cs typeface="Tahoma"/>
                <a:sym typeface="Tahoma"/>
              </a:rPr>
              <a:t>–</a:t>
            </a:r>
            <a:r>
              <a:rPr lang="no-NO" sz="3200" b="0" i="0" u="none" strike="noStrike" cap="none">
                <a:solidFill>
                  <a:srgbClr val="6A6C76"/>
                </a:solidFill>
                <a:latin typeface="Tahoma"/>
                <a:ea typeface="Tahoma"/>
                <a:cs typeface="Tahoma"/>
                <a:sym typeface="Tahoma"/>
              </a:rPr>
              <a:t> R scripting + GUI, </a:t>
            </a:r>
            <a:r>
              <a:rPr lang="no-NO" sz="3200" b="0" i="0" u="sng" strike="noStrike" cap="none">
                <a:solidFill>
                  <a:srgbClr val="6A6C76"/>
                </a:solidFill>
                <a:latin typeface="Tahoma"/>
                <a:ea typeface="Tahoma"/>
                <a:cs typeface="Tahoma"/>
                <a:sym typeface="Tahom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reference manual</a:t>
            </a:r>
            <a:r>
              <a:rPr lang="no-NO" sz="3200" b="0" i="0" u="none" strike="noStrike" cap="none">
                <a:solidFill>
                  <a:srgbClr val="6A6C76"/>
                </a:solidFill>
                <a:latin typeface="Tahoma"/>
                <a:ea typeface="Tahoma"/>
                <a:cs typeface="Tahoma"/>
                <a:sym typeface="Tahoma"/>
              </a:rPr>
              <a:t>; new Shiny GUI – in </a:t>
            </a:r>
            <a:r>
              <a:rPr lang="no-NO" sz="3200" b="0" i="0" u="sng" strike="noStrike" cap="none">
                <a:solidFill>
                  <a:srgbClr val="6A6C76"/>
                </a:solidFill>
                <a:latin typeface="Tahoma"/>
                <a:ea typeface="Tahoma"/>
                <a:cs typeface="Tahoma"/>
                <a:sym typeface="Tahom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detailed vignette</a:t>
            </a:r>
            <a:r>
              <a:rPr lang="no-NO" sz="3200" b="0" i="0" u="none" strike="noStrike" cap="none">
                <a:solidFill>
                  <a:srgbClr val="6A6C76"/>
                </a:solidFill>
                <a:latin typeface="Tahoma"/>
                <a:ea typeface="Tahoma"/>
                <a:cs typeface="Tahoma"/>
                <a:sym typeface="Tahoma"/>
              </a:rPr>
              <a:t>, </a:t>
            </a:r>
            <a:r>
              <a:rPr lang="no-NO" sz="3200" b="0" i="0" u="sng" strike="noStrike" cap="none">
                <a:solidFill>
                  <a:srgbClr val="6A6C76"/>
                </a:solidFill>
                <a:latin typeface="Tahoma"/>
                <a:ea typeface="Tahoma"/>
                <a:cs typeface="Tahoma"/>
                <a:sym typeface="Tahom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SDC methods and sdcMicro</a:t>
            </a:r>
            <a:r>
              <a:rPr lang="no-NO" sz="3200" b="0" i="0" u="none" strike="noStrike" cap="none">
                <a:solidFill>
                  <a:srgbClr val="6A6C76"/>
                </a:solidFill>
                <a:latin typeface="Tahoma"/>
                <a:ea typeface="Tahoma"/>
                <a:cs typeface="Tahoma"/>
                <a:sym typeface="Tahoma"/>
              </a:rPr>
              <a:t>; </a:t>
            </a:r>
            <a:r>
              <a:rPr lang="no-NO" sz="3200" b="0" i="0" u="sng" strike="noStrike" cap="none">
                <a:solidFill>
                  <a:srgbClr val="6A6C76"/>
                </a:solidFill>
                <a:latin typeface="Tahoma"/>
                <a:ea typeface="Tahoma"/>
                <a:cs typeface="Tahoma"/>
                <a:sym typeface="Tahoma"/>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 depth guide for SDC and sdcMicro</a:t>
            </a:r>
            <a:endParaRPr sz="3200" b="0" i="0" u="none" strike="noStrike" cap="none">
              <a:solidFill>
                <a:srgbClr val="6A6C76"/>
              </a:solidFill>
              <a:latin typeface="Tahoma"/>
              <a:ea typeface="Tahoma"/>
              <a:cs typeface="Tahoma"/>
              <a:sym typeface="Tahoma"/>
            </a:endParaRPr>
          </a:p>
          <a:p>
            <a:pPr marL="342900" marR="0" lvl="1" indent="0" algn="l" rtl="0">
              <a:lnSpc>
                <a:spcPct val="81250"/>
              </a:lnSpc>
              <a:spcBef>
                <a:spcPts val="600"/>
              </a:spcBef>
              <a:spcAft>
                <a:spcPts val="0"/>
              </a:spcAft>
              <a:buClr>
                <a:srgbClr val="000000"/>
              </a:buClr>
              <a:buSzPts val="1600"/>
              <a:buFont typeface="Arial"/>
              <a:buNone/>
            </a:pPr>
            <a:endParaRPr sz="3200" b="0" i="0" u="none" strike="noStrike" cap="none">
              <a:solidFill>
                <a:srgbClr val="6A6C76"/>
              </a:solidFill>
              <a:latin typeface="Tahoma"/>
              <a:ea typeface="Tahoma"/>
              <a:cs typeface="Tahoma"/>
              <a:sym typeface="Tahoma"/>
            </a:endParaRPr>
          </a:p>
          <a:p>
            <a:pPr marL="0" marR="0" lvl="0" indent="0" algn="l" rtl="0">
              <a:lnSpc>
                <a:spcPct val="81250"/>
              </a:lnSpc>
              <a:spcBef>
                <a:spcPts val="600"/>
              </a:spcBef>
              <a:spcAft>
                <a:spcPts val="0"/>
              </a:spcAft>
              <a:buNone/>
            </a:pPr>
            <a:r>
              <a:rPr lang="no-NO" sz="3200" b="0" i="0" u="sng" strike="noStrike" cap="none">
                <a:solidFill>
                  <a:srgbClr val="6A6C76"/>
                </a:solidFill>
                <a:latin typeface="Tahoma"/>
                <a:ea typeface="Tahoma"/>
                <a:cs typeface="Tahoma"/>
                <a:sym typeface="Tahoma"/>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QAMyData</a:t>
            </a:r>
            <a:r>
              <a:rPr lang="no-NO" sz="3200" b="0" i="0" u="none" strike="noStrike" cap="none">
                <a:solidFill>
                  <a:srgbClr val="6A6C76"/>
                </a:solidFill>
                <a:latin typeface="Tahoma"/>
                <a:ea typeface="Tahoma"/>
                <a:cs typeface="Tahoma"/>
                <a:sym typeface="Tahoma"/>
              </a:rPr>
              <a:t> </a:t>
            </a:r>
            <a:r>
              <a:rPr lang="no-NO" sz="3200" b="0" i="0" u="none" strike="noStrike" cap="none">
                <a:solidFill>
                  <a:srgbClr val="737373"/>
                </a:solidFill>
                <a:latin typeface="Tahoma"/>
                <a:ea typeface="Tahoma"/>
                <a:cs typeface="Tahoma"/>
                <a:sym typeface="Tahoma"/>
              </a:rPr>
              <a:t>–</a:t>
            </a:r>
            <a:r>
              <a:rPr lang="no-NO" sz="3200" b="0" i="0" u="none" strike="noStrike" cap="none">
                <a:solidFill>
                  <a:srgbClr val="6A6C76"/>
                </a:solidFill>
                <a:latin typeface="Tahoma"/>
                <a:ea typeface="Tahoma"/>
                <a:cs typeface="Tahoma"/>
                <a:sym typeface="Tahoma"/>
              </a:rPr>
              <a:t> </a:t>
            </a:r>
            <a:r>
              <a:rPr lang="no-NO" sz="3200" b="0" i="0" u="none" strike="noStrike" cap="none">
                <a:solidFill>
                  <a:srgbClr val="737373"/>
                </a:solidFill>
                <a:latin typeface="Tahoma"/>
                <a:ea typeface="Tahoma"/>
                <a:cs typeface="Tahoma"/>
                <a:sym typeface="Tahoma"/>
              </a:rPr>
              <a:t>provides functionality for identifying direct identifiers with the use of regular expressions (RegEx)</a:t>
            </a:r>
            <a:endParaRPr/>
          </a:p>
          <a:p>
            <a:pPr marL="0" marR="0" lvl="0" indent="0" algn="l" rtl="0">
              <a:lnSpc>
                <a:spcPct val="81250"/>
              </a:lnSpc>
              <a:spcBef>
                <a:spcPts val="600"/>
              </a:spcBef>
              <a:spcAft>
                <a:spcPts val="0"/>
              </a:spcAft>
              <a:buNone/>
            </a:pPr>
            <a:endParaRPr sz="3200" b="0" i="0" u="none" strike="noStrike" cap="none">
              <a:solidFill>
                <a:srgbClr val="737373"/>
              </a:solidFill>
              <a:latin typeface="Tahoma"/>
              <a:ea typeface="Tahoma"/>
              <a:cs typeface="Tahoma"/>
              <a:sym typeface="Tahoma"/>
            </a:endParaRPr>
          </a:p>
          <a:p>
            <a:pPr marL="0" marR="0" lvl="0" indent="0" algn="l" rtl="0">
              <a:lnSpc>
                <a:spcPct val="81250"/>
              </a:lnSpc>
              <a:spcBef>
                <a:spcPts val="600"/>
              </a:spcBef>
              <a:spcAft>
                <a:spcPts val="0"/>
              </a:spcAft>
              <a:buNone/>
            </a:pPr>
            <a:r>
              <a:rPr lang="no-NO" sz="3200" b="0" i="0" u="sng" strike="noStrike" cap="none">
                <a:solidFill>
                  <a:srgbClr val="737373"/>
                </a:solidFill>
                <a:latin typeface="Tahoma"/>
                <a:ea typeface="Tahoma"/>
                <a:cs typeface="Tahoma"/>
                <a:sym typeface="Tahoma"/>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Amnesia anonymisation tool </a:t>
            </a:r>
            <a:r>
              <a:rPr lang="no-NO" sz="3200" b="0" i="0" u="none" strike="noStrike" cap="none">
                <a:solidFill>
                  <a:srgbClr val="737373"/>
                </a:solidFill>
                <a:latin typeface="Tahoma"/>
                <a:ea typeface="Tahoma"/>
                <a:cs typeface="Tahoma"/>
                <a:sym typeface="Tahoma"/>
              </a:rPr>
              <a:t>– standalone tool, locally run with </a:t>
            </a:r>
            <a:r>
              <a:rPr lang="no-NO" sz="3200" b="0" i="0" u="sng" strike="noStrike" cap="none">
                <a:solidFill>
                  <a:srgbClr val="737373"/>
                </a:solidFill>
                <a:latin typeface="Tahoma"/>
                <a:ea typeface="Tahoma"/>
                <a:cs typeface="Tahoma"/>
                <a:sym typeface="Tahoma"/>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comprehensive documentation</a:t>
            </a:r>
            <a:endParaRPr sz="3200" b="0" i="0" u="none" strike="noStrike" cap="none">
              <a:solidFill>
                <a:srgbClr val="737373"/>
              </a:solidFill>
              <a:latin typeface="Tahoma"/>
              <a:ea typeface="Tahoma"/>
              <a:cs typeface="Tahoma"/>
              <a:sym typeface="Tahoma"/>
            </a:endParaRPr>
          </a:p>
          <a:p>
            <a:pPr marL="0" marR="0" lvl="0" indent="0" algn="l" rtl="0">
              <a:lnSpc>
                <a:spcPct val="81250"/>
              </a:lnSpc>
              <a:spcBef>
                <a:spcPts val="600"/>
              </a:spcBef>
              <a:spcAft>
                <a:spcPts val="0"/>
              </a:spcAft>
              <a:buClr>
                <a:srgbClr val="000000"/>
              </a:buClr>
              <a:buSzPts val="2336"/>
              <a:buFont typeface="Arial"/>
              <a:buNone/>
            </a:pPr>
            <a:endParaRPr sz="3200" b="0" i="0" u="none" strike="noStrike" cap="none">
              <a:solidFill>
                <a:srgbClr val="6A6C76"/>
              </a:solidFill>
              <a:latin typeface="Tahoma"/>
              <a:ea typeface="Tahoma"/>
              <a:cs typeface="Tahoma"/>
              <a:sym typeface="Tahoma"/>
            </a:endParaRPr>
          </a:p>
          <a:p>
            <a:pPr marL="0" marR="0" lvl="0" indent="0" algn="l" rtl="0">
              <a:lnSpc>
                <a:spcPct val="81250"/>
              </a:lnSpc>
              <a:spcBef>
                <a:spcPts val="600"/>
              </a:spcBef>
              <a:spcAft>
                <a:spcPts val="0"/>
              </a:spcAft>
              <a:buNone/>
            </a:pPr>
            <a:r>
              <a:rPr lang="no-NO" sz="3200" b="0" i="0" u="none" strike="noStrike" cap="none">
                <a:solidFill>
                  <a:srgbClr val="6A6C76"/>
                </a:solidFill>
                <a:latin typeface="Tahoma"/>
                <a:ea typeface="Tahoma"/>
                <a:cs typeface="Tahoma"/>
                <a:sym typeface="Tahoma"/>
              </a:rPr>
              <a:t>μ-Argus </a:t>
            </a:r>
            <a:r>
              <a:rPr lang="no-NO" sz="3200" b="0" i="0" u="none" strike="noStrike" cap="none">
                <a:solidFill>
                  <a:srgbClr val="737373"/>
                </a:solidFill>
                <a:latin typeface="Tahoma"/>
                <a:ea typeface="Tahoma"/>
                <a:cs typeface="Tahoma"/>
                <a:sym typeface="Tahoma"/>
              </a:rPr>
              <a:t>–</a:t>
            </a:r>
            <a:r>
              <a:rPr lang="no-NO" sz="3200" b="0" i="0" u="none" strike="noStrike" cap="none">
                <a:solidFill>
                  <a:srgbClr val="6A6C76"/>
                </a:solidFill>
                <a:latin typeface="Tahoma"/>
                <a:ea typeface="Tahoma"/>
                <a:cs typeface="Tahoma"/>
                <a:sym typeface="Tahoma"/>
              </a:rPr>
              <a:t> standalone tool recommended by Eurostat for government statisticians; </a:t>
            </a:r>
            <a:r>
              <a:rPr lang="no-NO" sz="3200" b="0" i="0" u="sng" strike="noStrike" cap="none">
                <a:solidFill>
                  <a:srgbClr val="6A6C76"/>
                </a:solidFill>
                <a:latin typeface="Tahoma"/>
                <a:ea typeface="Tahoma"/>
                <a:cs typeface="Tahoma"/>
                <a:sym typeface="Tahoma"/>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software and manual</a:t>
            </a:r>
            <a:endParaRPr sz="3200" b="0" i="0" u="none" strike="noStrike" cap="none">
              <a:solidFill>
                <a:srgbClr val="6A6C76"/>
              </a:solidFill>
              <a:latin typeface="Tahoma"/>
              <a:ea typeface="Tahoma"/>
              <a:cs typeface="Tahoma"/>
              <a:sym typeface="Tahoma"/>
            </a:endParaRPr>
          </a:p>
          <a:p>
            <a:pPr marL="0" marR="0" lvl="0" indent="0" algn="l" rtl="0">
              <a:lnSpc>
                <a:spcPct val="81250"/>
              </a:lnSpc>
              <a:spcBef>
                <a:spcPts val="600"/>
              </a:spcBef>
              <a:spcAft>
                <a:spcPts val="0"/>
              </a:spcAft>
              <a:buNone/>
            </a:pPr>
            <a:endParaRPr sz="3200" b="0" i="0" u="none" strike="noStrike" cap="none">
              <a:solidFill>
                <a:srgbClr val="6A6C76"/>
              </a:solidFill>
              <a:latin typeface="Tahoma"/>
              <a:ea typeface="Tahoma"/>
              <a:cs typeface="Tahoma"/>
              <a:sym typeface="Tahoma"/>
            </a:endParaRPr>
          </a:p>
          <a:p>
            <a:pPr marL="0" marR="0" lvl="0" indent="0" algn="l" rtl="0">
              <a:lnSpc>
                <a:spcPct val="81250"/>
              </a:lnSpc>
              <a:spcBef>
                <a:spcPts val="600"/>
              </a:spcBef>
              <a:spcAft>
                <a:spcPts val="0"/>
              </a:spcAft>
              <a:buNone/>
            </a:pPr>
            <a:r>
              <a:rPr lang="no-NO" sz="3200" b="0" i="0" u="none" strike="noStrike" cap="none">
                <a:solidFill>
                  <a:srgbClr val="6A6C76"/>
                </a:solidFill>
                <a:latin typeface="Tahoma"/>
                <a:ea typeface="Tahoma"/>
                <a:cs typeface="Tahoma"/>
                <a:sym typeface="Tahoma"/>
              </a:rPr>
              <a:t>ARX</a:t>
            </a:r>
            <a:r>
              <a:rPr lang="no-NO" sz="3200" b="1" i="0" u="none" strike="noStrike" cap="none">
                <a:solidFill>
                  <a:srgbClr val="6A6C76"/>
                </a:solidFill>
                <a:latin typeface="Tahoma"/>
                <a:ea typeface="Tahoma"/>
                <a:cs typeface="Tahoma"/>
                <a:sym typeface="Tahoma"/>
              </a:rPr>
              <a:t> </a:t>
            </a:r>
            <a:r>
              <a:rPr lang="no-NO" sz="3200" b="0" i="0" u="none" strike="noStrike" cap="none">
                <a:solidFill>
                  <a:srgbClr val="737373"/>
                </a:solidFill>
                <a:latin typeface="Tahoma"/>
                <a:ea typeface="Tahoma"/>
                <a:cs typeface="Tahoma"/>
                <a:sym typeface="Tahoma"/>
              </a:rPr>
              <a:t>–</a:t>
            </a:r>
            <a:r>
              <a:rPr lang="no-NO" sz="3200" b="1" i="0" u="none" strike="noStrike" cap="none">
                <a:solidFill>
                  <a:srgbClr val="6A6C76"/>
                </a:solidFill>
                <a:latin typeface="Tahoma"/>
                <a:ea typeface="Tahoma"/>
                <a:cs typeface="Tahoma"/>
                <a:sym typeface="Tahoma"/>
              </a:rPr>
              <a:t> </a:t>
            </a:r>
            <a:r>
              <a:rPr lang="no-NO" sz="3200" b="0" i="0" u="none" strike="noStrike" cap="none">
                <a:solidFill>
                  <a:srgbClr val="6A6C76"/>
                </a:solidFill>
                <a:latin typeface="Tahoma"/>
                <a:ea typeface="Tahoma"/>
                <a:cs typeface="Tahoma"/>
                <a:sym typeface="Tahoma"/>
              </a:rPr>
              <a:t>comprehensive open source software for anonymizing sensitive personal data; </a:t>
            </a:r>
            <a:r>
              <a:rPr lang="no-NO" sz="3200" b="0" i="0" u="sng" strike="noStrike" cap="none">
                <a:solidFill>
                  <a:srgbClr val="6A6C76"/>
                </a:solidFill>
                <a:latin typeface="Tahoma"/>
                <a:ea typeface="Tahoma"/>
                <a:cs typeface="Tahoma"/>
                <a:sym typeface="Tahoma"/>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software and documentation</a:t>
            </a:r>
            <a:endParaRPr sz="3200" b="0" i="0" u="none" strike="noStrike" cap="none">
              <a:solidFill>
                <a:srgbClr val="6A6C76"/>
              </a:solidFill>
              <a:latin typeface="Tahoma"/>
              <a:ea typeface="Tahoma"/>
              <a:cs typeface="Tahoma"/>
              <a:sym typeface="Tahoma"/>
            </a:endParaRPr>
          </a:p>
        </p:txBody>
      </p:sp>
      <p:sp>
        <p:nvSpPr>
          <p:cNvPr id="2" name="TextBox 1"/>
          <p:cNvSpPr txBox="1"/>
          <p:nvPr/>
        </p:nvSpPr>
        <p:spPr>
          <a:xfrm>
            <a:off x="9389660" y="8611737"/>
            <a:ext cx="7950603" cy="1141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77500" lnSpcReduction="20000"/>
          </a:bodyPr>
          <a:lstStyle/>
          <a:p>
            <a:pPr algn="l"/>
            <a:r>
              <a:rPr lang="sl-SI" b="0" dirty="0"/>
              <a:t>Magder, Cristina, </a:t>
            </a:r>
            <a:r>
              <a:rPr lang="sl-SI" b="0" dirty="0" err="1"/>
              <a:t>Prandner</a:t>
            </a:r>
            <a:r>
              <a:rPr lang="sl-SI" b="0" dirty="0"/>
              <a:t>, </a:t>
            </a:r>
            <a:r>
              <a:rPr lang="sl-SI" b="0" dirty="0" err="1"/>
              <a:t>Dimitri</a:t>
            </a:r>
            <a:r>
              <a:rPr lang="sl-SI" b="0" dirty="0"/>
              <a:t>, Chylíková, Johana, Glavica, Marijana, </a:t>
            </a:r>
            <a:r>
              <a:rPr lang="sl-SI" b="0" dirty="0" err="1"/>
              <a:t>and</a:t>
            </a:r>
            <a:r>
              <a:rPr lang="sl-SI" b="0" dirty="0"/>
              <a:t> Watteler, Oliver. ‘How to </a:t>
            </a:r>
            <a:r>
              <a:rPr lang="sl-SI" b="0" dirty="0" err="1"/>
              <a:t>Ensure</a:t>
            </a:r>
            <a:r>
              <a:rPr lang="sl-SI" b="0" dirty="0"/>
              <a:t> </a:t>
            </a:r>
            <a:r>
              <a:rPr lang="sl-SI" b="0" dirty="0" err="1"/>
              <a:t>Researchers</a:t>
            </a:r>
            <a:r>
              <a:rPr lang="sl-SI" b="0" dirty="0"/>
              <a:t> </a:t>
            </a:r>
            <a:r>
              <a:rPr lang="sl-SI" b="0" dirty="0" err="1"/>
              <a:t>Share</a:t>
            </a:r>
            <a:r>
              <a:rPr lang="sl-SI" b="0" dirty="0"/>
              <a:t> </a:t>
            </a:r>
            <a:r>
              <a:rPr lang="sl-SI" b="0" dirty="0" err="1"/>
              <a:t>Their</a:t>
            </a:r>
            <a:r>
              <a:rPr lang="sl-SI" b="0" dirty="0"/>
              <a:t> FAIR Data: </a:t>
            </a:r>
            <a:r>
              <a:rPr lang="sl-SI" b="0" dirty="0" err="1"/>
              <a:t>Practical</a:t>
            </a:r>
            <a:r>
              <a:rPr lang="sl-SI" b="0" dirty="0"/>
              <a:t> </a:t>
            </a:r>
            <a:r>
              <a:rPr lang="sl-SI" b="0" dirty="0" err="1"/>
              <a:t>Tips</a:t>
            </a:r>
            <a:r>
              <a:rPr lang="sl-SI" b="0" dirty="0"/>
              <a:t> </a:t>
            </a:r>
            <a:r>
              <a:rPr lang="sl-SI" b="0" dirty="0" err="1"/>
              <a:t>and</a:t>
            </a:r>
            <a:r>
              <a:rPr lang="sl-SI" b="0" dirty="0"/>
              <a:t> </a:t>
            </a:r>
            <a:r>
              <a:rPr lang="sl-SI" b="0" dirty="0" err="1"/>
              <a:t>Tool</a:t>
            </a:r>
            <a:r>
              <a:rPr lang="sl-SI" b="0" dirty="0"/>
              <a:t> [</a:t>
            </a:r>
            <a:r>
              <a:rPr lang="sl-SI" b="0" dirty="0" err="1"/>
              <a:t>Train-the-Trainer</a:t>
            </a:r>
            <a:r>
              <a:rPr lang="sl-SI" b="0" dirty="0"/>
              <a:t> Workshop]’, 27 </a:t>
            </a:r>
            <a:r>
              <a:rPr lang="sl-SI" b="0" dirty="0" err="1"/>
              <a:t>October</a:t>
            </a:r>
            <a:r>
              <a:rPr lang="sl-SI" b="0" dirty="0"/>
              <a:t> 2022. </a:t>
            </a:r>
            <a:r>
              <a:rPr lang="sl-SI" b="0" dirty="0">
                <a:hlinkClick r:id="rId12"/>
              </a:rPr>
              <a:t>https://doi.org/10.5281/ZENODO.7252952</a:t>
            </a:r>
            <a:r>
              <a:rPr lang="sl-SI" b="0" dirty="0"/>
              <a:t>.</a:t>
            </a:r>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2"/>
          </p:nvPr>
        </p:nvSpPr>
        <p:spPr/>
        <p:txBody>
          <a:bodyPr/>
          <a:lstStyle/>
          <a:p>
            <a:fld id="{86CB4B4D-7CA3-9044-876B-883B54F8677D}" type="slidenum">
              <a:rPr lang="it-IT" smtClean="0"/>
              <a:pPr/>
              <a:t>46</a:t>
            </a:fld>
            <a:endParaRPr lang="it-IT" dirty="0"/>
          </a:p>
        </p:txBody>
      </p:sp>
    </p:spTree>
    <p:extLst>
      <p:ext uri="{BB962C8B-B14F-4D97-AF65-F5344CB8AC3E}">
        <p14:creationId xmlns:p14="http://schemas.microsoft.com/office/powerpoint/2010/main" val="246634684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GB" noProof="0" dirty="0" smtClean="0"/>
          </a:p>
          <a:p>
            <a:pPr marL="0" indent="0">
              <a:buNone/>
            </a:pPr>
            <a:r>
              <a:rPr lang="en-GB" b="1" noProof="0" dirty="0" smtClean="0"/>
              <a:t>When De-identification Is Not Necessary (</a:t>
            </a:r>
            <a:r>
              <a:rPr lang="en-GB" b="1" noProof="0" dirty="0" err="1" smtClean="0"/>
              <a:t>qualidata</a:t>
            </a:r>
            <a:r>
              <a:rPr lang="en-GB" b="1" noProof="0" dirty="0" smtClean="0"/>
              <a:t>)</a:t>
            </a:r>
          </a:p>
          <a:p>
            <a:r>
              <a:rPr lang="en-GB" noProof="0" dirty="0" smtClean="0"/>
              <a:t>Not all qualitative data garnered from human participants need to be de-identified.</a:t>
            </a:r>
          </a:p>
          <a:p>
            <a:r>
              <a:rPr lang="en-GB" noProof="0" dirty="0" smtClean="0"/>
              <a:t>Elites who are accustomed to journalistic interviews. Data that are already part of the public record (e.g., public statements by politicians) don’t need to be de-identified.</a:t>
            </a:r>
          </a:p>
          <a:p>
            <a:r>
              <a:rPr lang="en-GB" noProof="0" dirty="0" smtClean="0"/>
              <a:t>If consent obtained allow for identified data, shared in a repository</a:t>
            </a:r>
          </a:p>
          <a:p>
            <a:endParaRPr lang="en-GB" noProof="0" dirty="0" smtClean="0"/>
          </a:p>
          <a:p>
            <a:r>
              <a:rPr lang="en-GB" noProof="0" dirty="0" smtClean="0"/>
              <a:t>If the anonymization reduce the usability of data, or if not feasible at all:</a:t>
            </a:r>
          </a:p>
          <a:p>
            <a:pPr lvl="1"/>
            <a:r>
              <a:rPr lang="en-GB" noProof="0" dirty="0" smtClean="0"/>
              <a:t>You may share the data under restricted access conditions</a:t>
            </a:r>
          </a:p>
          <a:p>
            <a:endParaRPr lang="en-GB" noProof="0" dirty="0"/>
          </a:p>
        </p:txBody>
      </p:sp>
      <p:sp>
        <p:nvSpPr>
          <p:cNvPr id="3" name="Title 2"/>
          <p:cNvSpPr>
            <a:spLocks noGrp="1"/>
          </p:cNvSpPr>
          <p:nvPr>
            <p:ph type="title"/>
          </p:nvPr>
        </p:nvSpPr>
        <p:spPr/>
        <p:txBody>
          <a:bodyPr/>
          <a:lstStyle/>
          <a:p>
            <a:r>
              <a:rPr lang="en-GB" noProof="0" dirty="0" smtClean="0"/>
              <a:t>When and how about anonymization</a:t>
            </a:r>
            <a:endParaRPr lang="en-GB" noProof="0" dirty="0"/>
          </a:p>
        </p:txBody>
      </p:sp>
      <p:sp>
        <p:nvSpPr>
          <p:cNvPr id="4" name="TextBox 3"/>
          <p:cNvSpPr txBox="1"/>
          <p:nvPr/>
        </p:nvSpPr>
        <p:spPr>
          <a:xfrm>
            <a:off x="13456508" y="558598"/>
            <a:ext cx="3595816" cy="3027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62500" lnSpcReduction="20000"/>
          </a:bodyPr>
          <a:lstStyle/>
          <a:p>
            <a:pPr algn="l"/>
            <a:r>
              <a:rPr lang="en-GB" sz="2900" b="0" dirty="0"/>
              <a:t>I. an M. </a:t>
            </a:r>
            <a:r>
              <a:rPr lang="en-GB" sz="2900" b="0" dirty="0" err="1"/>
              <a:t>Schmutte</a:t>
            </a:r>
            <a:r>
              <a:rPr lang="en-GB" sz="2900" b="0" dirty="0"/>
              <a:t> and Lars </a:t>
            </a:r>
            <a:r>
              <a:rPr lang="en-GB" sz="2900" b="0" dirty="0" err="1"/>
              <a:t>Vilhuber</a:t>
            </a:r>
            <a:r>
              <a:rPr lang="en-GB" sz="2900" b="0" dirty="0"/>
              <a:t>. 2020. ‘“Balancing Privacy and Data Usability: An Overview of Disclosure Avoidance Methods.” In: Cole, Dhaliwal, </a:t>
            </a:r>
            <a:r>
              <a:rPr lang="en-GB" sz="2900" b="0" dirty="0" err="1"/>
              <a:t>Sautmann</a:t>
            </a:r>
            <a:r>
              <a:rPr lang="en-GB" sz="2900" b="0" dirty="0"/>
              <a:t>, and </a:t>
            </a:r>
            <a:r>
              <a:rPr lang="en-GB" sz="2900" b="0" dirty="0" err="1"/>
              <a:t>Vilhuber</a:t>
            </a:r>
            <a:r>
              <a:rPr lang="en-GB" sz="2900" b="0" dirty="0"/>
              <a:t> (</a:t>
            </a:r>
            <a:r>
              <a:rPr lang="en-GB" sz="2900" b="0" dirty="0" err="1"/>
              <a:t>Eds</a:t>
            </a:r>
            <a:r>
              <a:rPr lang="en-GB" sz="2900" b="0" dirty="0"/>
              <a:t>), Handbook on Using Administrative Data for Research and Evidence-Based Policy. Accessed at Https://Admindatahandbook.Mit.Edu/Book/v1.0-Rc3/Discavoid.Html on 2022-07-29.’, </a:t>
            </a:r>
            <a:r>
              <a:rPr lang="en-GB" sz="2900" b="0" dirty="0" err="1"/>
              <a:t>n.d.</a:t>
            </a:r>
            <a:endParaRPr lang="en-GB" sz="2900" b="0" dirty="0"/>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84585" y="7201654"/>
            <a:ext cx="12196119" cy="1747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85000" lnSpcReduction="10000"/>
          </a:bodyPr>
          <a:lstStyle/>
          <a:p>
            <a:pPr algn="l"/>
            <a:r>
              <a:rPr lang="en-US" b="0" dirty="0" smtClean="0"/>
              <a:t>“(y)</a:t>
            </a:r>
            <a:r>
              <a:rPr lang="en-US" b="0" dirty="0" err="1" smtClean="0"/>
              <a:t>ou</a:t>
            </a:r>
            <a:r>
              <a:rPr lang="en-US" b="0" dirty="0" smtClean="0"/>
              <a:t> </a:t>
            </a:r>
            <a:r>
              <a:rPr lang="en-US" b="0" dirty="0"/>
              <a:t>will rarely be able to protect their identities from absolutely </a:t>
            </a:r>
            <a:r>
              <a:rPr lang="en-US" b="0" i="1" dirty="0"/>
              <a:t>everyone</a:t>
            </a:r>
            <a:r>
              <a:rPr lang="en-US" b="0" dirty="0"/>
              <a:t>. For instance, if you interview people in a small village, you can often mask their identities from other researchers and most everyone else, but their neighbor, knowing that you talked to them, would likely be able to recognize them from shared data. When complete de-identification is impossible, particularly when the data are very sensitive, controlling access to data can be a useful complement to (or replacement for) de-identification</a:t>
            </a:r>
            <a:r>
              <a:rPr lang="en-US" b="0" dirty="0" smtClean="0"/>
              <a:t>.” (</a:t>
            </a:r>
            <a:r>
              <a:rPr lang="en-US" b="0" dirty="0">
                <a:hlinkClick r:id="rId2"/>
              </a:rPr>
              <a:t>https://managing-qualitative-data.org/modules/3/b/#</a:t>
            </a:r>
            <a:r>
              <a:rPr lang="en-US" b="0" dirty="0" smtClean="0">
                <a:hlinkClick r:id="rId2"/>
              </a:rPr>
              <a:t>de-identifying-data</a:t>
            </a:r>
            <a:r>
              <a:rPr lang="en-US" b="0" dirty="0" smtClean="0"/>
              <a:t> )</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2"/>
          </p:nvPr>
        </p:nvSpPr>
        <p:spPr/>
        <p:txBody>
          <a:bodyPr/>
          <a:lstStyle/>
          <a:p>
            <a:fld id="{86CB4B4D-7CA3-9044-876B-883B54F8677D}" type="slidenum">
              <a:rPr lang="it-IT" smtClean="0"/>
              <a:pPr/>
              <a:t>47</a:t>
            </a:fld>
            <a:endParaRPr lang="it-IT" dirty="0"/>
          </a:p>
        </p:txBody>
      </p:sp>
    </p:spTree>
    <p:extLst>
      <p:ext uri="{BB962C8B-B14F-4D97-AF65-F5344CB8AC3E}">
        <p14:creationId xmlns:p14="http://schemas.microsoft.com/office/powerpoint/2010/main" val="256853366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8B372-257D-1042-BB82-73DBC5C329BD}"/>
              </a:ext>
            </a:extLst>
          </p:cNvPr>
          <p:cNvSpPr>
            <a:spLocks noGrp="1"/>
          </p:cNvSpPr>
          <p:nvPr>
            <p:ph type="body" sz="quarter" idx="10"/>
          </p:nvPr>
        </p:nvSpPr>
        <p:spPr/>
        <p:txBody>
          <a:bodyPr/>
          <a:lstStyle/>
          <a:p>
            <a:r>
              <a:rPr lang="en-GB" noProof="0" dirty="0" smtClean="0"/>
              <a:t>Thank you! Questions?</a:t>
            </a:r>
            <a:endParaRPr lang="en-GB" noProof="0" dirty="0"/>
          </a:p>
        </p:txBody>
      </p:sp>
      <p:sp>
        <p:nvSpPr>
          <p:cNvPr id="4" name="Text Placeholder 3">
            <a:extLst>
              <a:ext uri="{FF2B5EF4-FFF2-40B4-BE49-F238E27FC236}">
                <a16:creationId xmlns:a16="http://schemas.microsoft.com/office/drawing/2014/main" id="{C62B5171-5FC8-2846-B412-FC24C32105FB}"/>
              </a:ext>
            </a:extLst>
          </p:cNvPr>
          <p:cNvSpPr>
            <a:spLocks noGrp="1"/>
          </p:cNvSpPr>
          <p:nvPr>
            <p:ph type="body" sz="quarter" idx="11"/>
          </p:nvPr>
        </p:nvSpPr>
        <p:spPr/>
        <p:txBody>
          <a:bodyPr/>
          <a:lstStyle/>
          <a:p>
            <a:r>
              <a:rPr lang="en-GB" noProof="0" dirty="0" err="1" smtClean="0">
                <a:hlinkClick r:id="rId2"/>
              </a:rPr>
              <a:t>Janez.Stebe@FDV.Uni-Lj.Si</a:t>
            </a:r>
            <a:r>
              <a:rPr lang="en-GB" noProof="0" dirty="0" smtClean="0"/>
              <a:t> </a:t>
            </a:r>
            <a:endParaRPr lang="en-GB" noProof="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07147" y="1882574"/>
            <a:ext cx="13068660" cy="4998906"/>
          </a:xfrm>
        </p:spPr>
        <p:txBody>
          <a:bodyPr/>
          <a:lstStyle/>
          <a:p>
            <a:r>
              <a:rPr lang="en-GB" noProof="0" dirty="0" smtClean="0"/>
              <a:t>An illustration of granular indicators regarding FAIR </a:t>
            </a:r>
            <a:r>
              <a:rPr lang="en-GB" b="1" u="sng" noProof="0" dirty="0" smtClean="0"/>
              <a:t>data</a:t>
            </a:r>
            <a:r>
              <a:rPr lang="en-GB" b="1" noProof="0" dirty="0" smtClean="0"/>
              <a:t> </a:t>
            </a:r>
            <a:r>
              <a:rPr lang="en-GB" noProof="0" dirty="0" smtClean="0"/>
              <a:t>(a selection out of 41 indicators) – see the RDA FAIR Data Maturity Model WG.</a:t>
            </a:r>
          </a:p>
          <a:p>
            <a:r>
              <a:rPr lang="en-GB" noProof="0" dirty="0" smtClean="0"/>
              <a:t>Most needed are community specific implementation criteria (i.e. social sciences research community) – refereeing to established good practice</a:t>
            </a:r>
          </a:p>
          <a:p>
            <a:endParaRPr lang="en-GB" noProof="0" dirty="0" smtClean="0"/>
          </a:p>
          <a:p>
            <a:endParaRPr lang="en-GB" noProof="0" dirty="0"/>
          </a:p>
        </p:txBody>
      </p:sp>
      <p:sp>
        <p:nvSpPr>
          <p:cNvPr id="3" name="Title 2"/>
          <p:cNvSpPr>
            <a:spLocks noGrp="1"/>
          </p:cNvSpPr>
          <p:nvPr>
            <p:ph type="title"/>
          </p:nvPr>
        </p:nvSpPr>
        <p:spPr/>
        <p:txBody>
          <a:bodyPr>
            <a:normAutofit fontScale="90000"/>
          </a:bodyPr>
          <a:lstStyle/>
          <a:p>
            <a:r>
              <a:rPr lang="en-GB" noProof="0" dirty="0" smtClean="0"/>
              <a:t>FAIR principles apply to both </a:t>
            </a:r>
            <a:r>
              <a:rPr lang="en-GB" u="sng" noProof="0" dirty="0" smtClean="0"/>
              <a:t>data</a:t>
            </a:r>
            <a:r>
              <a:rPr lang="en-GB" noProof="0" dirty="0" smtClean="0"/>
              <a:t> and </a:t>
            </a:r>
            <a:r>
              <a:rPr lang="en-GB" u="sng" noProof="0" dirty="0" smtClean="0"/>
              <a:t>metadata</a:t>
            </a:r>
            <a:endParaRPr lang="en-GB" u="sng" noProof="0" dirty="0"/>
          </a:p>
        </p:txBody>
      </p:sp>
      <p:sp>
        <p:nvSpPr>
          <p:cNvPr id="4" name="TextBox 3"/>
          <p:cNvSpPr txBox="1"/>
          <p:nvPr/>
        </p:nvSpPr>
        <p:spPr>
          <a:xfrm>
            <a:off x="13707047" y="1706880"/>
            <a:ext cx="3633216" cy="1438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sl-SI" sz="1600" b="0" dirty="0" err="1"/>
              <a:t>Research</a:t>
            </a:r>
            <a:r>
              <a:rPr lang="sl-SI" sz="1600" b="0" dirty="0"/>
              <a:t> Data </a:t>
            </a:r>
            <a:r>
              <a:rPr lang="sl-SI" sz="1600" b="0" dirty="0" err="1"/>
              <a:t>Alliance</a:t>
            </a:r>
            <a:r>
              <a:rPr lang="sl-SI" sz="1600" b="0" dirty="0"/>
              <a:t> FAIR Data </a:t>
            </a:r>
            <a:r>
              <a:rPr lang="sl-SI" sz="1600" b="0" dirty="0" err="1"/>
              <a:t>Maturity</a:t>
            </a:r>
            <a:r>
              <a:rPr lang="sl-SI" sz="1600" b="0" dirty="0"/>
              <a:t> Model </a:t>
            </a:r>
            <a:r>
              <a:rPr lang="sl-SI" sz="1600" b="0" dirty="0" err="1"/>
              <a:t>Working</a:t>
            </a:r>
            <a:r>
              <a:rPr lang="sl-SI" sz="1600" b="0" dirty="0"/>
              <a:t> </a:t>
            </a:r>
            <a:r>
              <a:rPr lang="sl-SI" sz="1600" b="0" dirty="0" err="1"/>
              <a:t>Group</a:t>
            </a:r>
            <a:r>
              <a:rPr lang="sl-SI" sz="1600" b="0" dirty="0"/>
              <a:t>. ‘FAIR Data </a:t>
            </a:r>
            <a:r>
              <a:rPr lang="sl-SI" sz="1600" b="0" dirty="0" err="1"/>
              <a:t>Maturity</a:t>
            </a:r>
            <a:r>
              <a:rPr lang="sl-SI" sz="1600" b="0" dirty="0"/>
              <a:t> Model: </a:t>
            </a:r>
            <a:r>
              <a:rPr lang="sl-SI" sz="1600" b="0" dirty="0" err="1"/>
              <a:t>Specification</a:t>
            </a:r>
            <a:r>
              <a:rPr lang="sl-SI" sz="1600" b="0" dirty="0"/>
              <a:t> </a:t>
            </a:r>
            <a:r>
              <a:rPr lang="sl-SI" sz="1600" b="0" dirty="0" err="1"/>
              <a:t>and</a:t>
            </a:r>
            <a:r>
              <a:rPr lang="sl-SI" sz="1600" b="0" dirty="0"/>
              <a:t> </a:t>
            </a:r>
            <a:r>
              <a:rPr lang="sl-SI" sz="1600" b="0" dirty="0" err="1"/>
              <a:t>Guidelines</a:t>
            </a:r>
            <a:r>
              <a:rPr lang="sl-SI" sz="1600" b="0" dirty="0"/>
              <a:t>’, 2020. </a:t>
            </a:r>
            <a:r>
              <a:rPr lang="sl-SI" sz="1600" b="0" dirty="0">
                <a:hlinkClick r:id="rId3"/>
              </a:rPr>
              <a:t>https://doi.org/10.15497/RDA00050</a:t>
            </a:r>
            <a:r>
              <a:rPr lang="sl-SI" sz="1600" b="0" dirty="0"/>
              <a:t>.</a:t>
            </a:r>
          </a:p>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8396291"/>
              </p:ext>
            </p:extLst>
          </p:nvPr>
        </p:nvGraphicFramePr>
        <p:xfrm>
          <a:off x="1088328" y="3804072"/>
          <a:ext cx="12618719" cy="5191009"/>
        </p:xfrm>
        <a:graphic>
          <a:graphicData uri="http://schemas.openxmlformats.org/drawingml/2006/table">
            <a:tbl>
              <a:tblPr firstRow="1" firstCol="1" bandRow="1">
                <a:tableStyleId>{5940675A-B579-460E-94D1-54222C63F5DA}</a:tableStyleId>
              </a:tblPr>
              <a:tblGrid>
                <a:gridCol w="1100183">
                  <a:extLst>
                    <a:ext uri="{9D8B030D-6E8A-4147-A177-3AD203B41FA5}">
                      <a16:colId xmlns:a16="http://schemas.microsoft.com/office/drawing/2014/main" val="287970636"/>
                    </a:ext>
                  </a:extLst>
                </a:gridCol>
                <a:gridCol w="1791377">
                  <a:extLst>
                    <a:ext uri="{9D8B030D-6E8A-4147-A177-3AD203B41FA5}">
                      <a16:colId xmlns:a16="http://schemas.microsoft.com/office/drawing/2014/main" val="2336881679"/>
                    </a:ext>
                  </a:extLst>
                </a:gridCol>
                <a:gridCol w="6984284">
                  <a:extLst>
                    <a:ext uri="{9D8B030D-6E8A-4147-A177-3AD203B41FA5}">
                      <a16:colId xmlns:a16="http://schemas.microsoft.com/office/drawing/2014/main" val="2191481599"/>
                    </a:ext>
                  </a:extLst>
                </a:gridCol>
                <a:gridCol w="1359123">
                  <a:extLst>
                    <a:ext uri="{9D8B030D-6E8A-4147-A177-3AD203B41FA5}">
                      <a16:colId xmlns:a16="http://schemas.microsoft.com/office/drawing/2014/main" val="4270659036"/>
                    </a:ext>
                  </a:extLst>
                </a:gridCol>
                <a:gridCol w="1383752">
                  <a:extLst>
                    <a:ext uri="{9D8B030D-6E8A-4147-A177-3AD203B41FA5}">
                      <a16:colId xmlns:a16="http://schemas.microsoft.com/office/drawing/2014/main" val="574848721"/>
                    </a:ext>
                  </a:extLst>
                </a:gridCol>
              </a:tblGrid>
              <a:tr h="192937">
                <a:tc>
                  <a:txBody>
                    <a:bodyPr/>
                    <a:lstStyle/>
                    <a:p>
                      <a:pPr marL="38100" indent="-6350" algn="ctr">
                        <a:lnSpc>
                          <a:spcPct val="107000"/>
                        </a:lnSpc>
                        <a:spcAft>
                          <a:spcPts val="0"/>
                        </a:spcAft>
                      </a:pPr>
                      <a:r>
                        <a:rPr lang="sl-SI" sz="1400">
                          <a:effectLst/>
                        </a:rPr>
                        <a:t>FAIR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24765" indent="-6350" algn="ctr">
                        <a:lnSpc>
                          <a:spcPct val="107000"/>
                        </a:lnSpc>
                        <a:spcAft>
                          <a:spcPts val="0"/>
                        </a:spcAft>
                      </a:pPr>
                      <a:r>
                        <a:rPr lang="sl-SI" sz="1400">
                          <a:effectLst/>
                        </a:rPr>
                        <a:t>ID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Indicator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gridSpan="2">
                  <a:txBody>
                    <a:bodyPr/>
                    <a:lstStyle/>
                    <a:p>
                      <a:pPr marL="53975" indent="-6350" algn="ctr">
                        <a:lnSpc>
                          <a:spcPct val="107000"/>
                        </a:lnSpc>
                        <a:spcAft>
                          <a:spcPts val="0"/>
                        </a:spcAft>
                      </a:pPr>
                      <a:r>
                        <a:rPr lang="sl-SI" sz="1400">
                          <a:effectLst/>
                        </a:rPr>
                        <a:t>Priority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hMerge="1">
                  <a:txBody>
                    <a:bodyPr/>
                    <a:lstStyle/>
                    <a:p>
                      <a:endParaRPr lang="en-GB"/>
                    </a:p>
                  </a:txBody>
                  <a:tcPr/>
                </a:tc>
                <a:extLst>
                  <a:ext uri="{0D108BD9-81ED-4DB2-BD59-A6C34878D82A}">
                    <a16:rowId xmlns:a16="http://schemas.microsoft.com/office/drawing/2014/main" val="3010118864"/>
                  </a:ext>
                </a:extLst>
              </a:tr>
              <a:tr h="306570">
                <a:tc>
                  <a:txBody>
                    <a:bodyPr/>
                    <a:lstStyle/>
                    <a:p>
                      <a:pPr marL="22225" indent="-6350" algn="ctr">
                        <a:lnSpc>
                          <a:spcPct val="107000"/>
                        </a:lnSpc>
                        <a:spcAft>
                          <a:spcPts val="0"/>
                        </a:spcAft>
                      </a:pPr>
                      <a:r>
                        <a:rPr lang="sl-SI" sz="1400">
                          <a:effectLst/>
                        </a:rPr>
                        <a:t>F1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RDA-F1-01D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is identified by a persistent identifier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Essential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2006097335"/>
                  </a:ext>
                </a:extLst>
              </a:tr>
              <a:tr h="306570">
                <a:tc>
                  <a:txBody>
                    <a:bodyPr/>
                    <a:lstStyle/>
                    <a:p>
                      <a:pPr marL="22225" indent="-6350" algn="ctr">
                        <a:lnSpc>
                          <a:spcPct val="107000"/>
                        </a:lnSpc>
                        <a:spcAft>
                          <a:spcPts val="0"/>
                        </a:spcAft>
                      </a:pPr>
                      <a:r>
                        <a:rPr lang="sl-SI" sz="1400">
                          <a:effectLst/>
                        </a:rPr>
                        <a:t>F1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RDA-F1-02D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is identified by a globally unique identifier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Essential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3710699863"/>
                  </a:ext>
                </a:extLst>
              </a:tr>
              <a:tr h="306570">
                <a:tc>
                  <a:txBody>
                    <a:bodyPr/>
                    <a:lstStyle/>
                    <a:p>
                      <a:pPr marL="32385" indent="-6350" algn="ctr">
                        <a:lnSpc>
                          <a:spcPct val="107000"/>
                        </a:lnSpc>
                        <a:spcAft>
                          <a:spcPts val="0"/>
                        </a:spcAft>
                      </a:pPr>
                      <a:r>
                        <a:rPr lang="sl-SI" sz="1400">
                          <a:effectLst/>
                        </a:rPr>
                        <a:t>A1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RDA-A1-02D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can be accessed manually (i.e. with human intervention)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Essential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1999966039"/>
                  </a:ext>
                </a:extLst>
              </a:tr>
              <a:tr h="306570">
                <a:tc>
                  <a:txBody>
                    <a:bodyPr/>
                    <a:lstStyle/>
                    <a:p>
                      <a:pPr marL="32385" indent="-6350" algn="ctr">
                        <a:lnSpc>
                          <a:spcPct val="107000"/>
                        </a:lnSpc>
                        <a:spcAft>
                          <a:spcPts val="0"/>
                        </a:spcAft>
                      </a:pPr>
                      <a:r>
                        <a:rPr lang="sl-SI" sz="1400">
                          <a:effectLst/>
                        </a:rPr>
                        <a:t>A1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RDA-A1-03D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identifier resolves to a digital object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Essential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3071628181"/>
                  </a:ext>
                </a:extLst>
              </a:tr>
              <a:tr h="306570">
                <a:tc>
                  <a:txBody>
                    <a:bodyPr/>
                    <a:lstStyle/>
                    <a:p>
                      <a:pPr marL="32385" indent="-6350" algn="ctr">
                        <a:lnSpc>
                          <a:spcPct val="107000"/>
                        </a:lnSpc>
                        <a:spcAft>
                          <a:spcPts val="0"/>
                        </a:spcAft>
                      </a:pPr>
                      <a:r>
                        <a:rPr lang="sl-SI" sz="1400">
                          <a:effectLst/>
                        </a:rPr>
                        <a:t>A1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RDA-A1-04D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is accessible through standardised protocol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Essential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3514078764"/>
                  </a:ext>
                </a:extLst>
              </a:tr>
              <a:tr h="306570">
                <a:tc>
                  <a:txBody>
                    <a:bodyPr/>
                    <a:lstStyle/>
                    <a:p>
                      <a:pPr marL="32385" indent="-6350" algn="ctr">
                        <a:lnSpc>
                          <a:spcPct val="107000"/>
                        </a:lnSpc>
                        <a:spcAft>
                          <a:spcPts val="0"/>
                        </a:spcAft>
                      </a:pPr>
                      <a:r>
                        <a:rPr lang="sl-SI" sz="1400">
                          <a:effectLst/>
                        </a:rPr>
                        <a:t>A1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RDA-A1-05D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can be accessed automatically (i.e. by a computer program)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Important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2450878631"/>
                  </a:ext>
                </a:extLst>
              </a:tr>
              <a:tr h="306570">
                <a:tc>
                  <a:txBody>
                    <a:bodyPr/>
                    <a:lstStyle/>
                    <a:p>
                      <a:pPr marL="20955" indent="-6350" algn="ctr">
                        <a:lnSpc>
                          <a:spcPct val="107000"/>
                        </a:lnSpc>
                        <a:spcAft>
                          <a:spcPts val="0"/>
                        </a:spcAft>
                      </a:pPr>
                      <a:r>
                        <a:rPr lang="sl-SI" sz="1400">
                          <a:effectLst/>
                        </a:rPr>
                        <a:t>A1.1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RDA-A1.1-01D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is accessible through a free access protocol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Important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768936487"/>
                  </a:ext>
                </a:extLst>
              </a:tr>
              <a:tr h="368331">
                <a:tc>
                  <a:txBody>
                    <a:bodyPr/>
                    <a:lstStyle/>
                    <a:p>
                      <a:pPr marL="20955" indent="-6350" algn="ctr">
                        <a:lnSpc>
                          <a:spcPct val="107000"/>
                        </a:lnSpc>
                        <a:spcAft>
                          <a:spcPts val="0"/>
                        </a:spcAft>
                      </a:pPr>
                      <a:r>
                        <a:rPr lang="sl-SI" sz="1400">
                          <a:effectLst/>
                        </a:rPr>
                        <a:t>A1.2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nchor="b"/>
                </a:tc>
                <a:tc>
                  <a:txBody>
                    <a:bodyPr/>
                    <a:lstStyle/>
                    <a:p>
                      <a:pPr marL="423545" indent="-6350" algn="l">
                        <a:lnSpc>
                          <a:spcPct val="107000"/>
                        </a:lnSpc>
                        <a:spcAft>
                          <a:spcPts val="0"/>
                        </a:spcAft>
                      </a:pPr>
                      <a:r>
                        <a:rPr lang="sl-SI" sz="1400" u="sng">
                          <a:effectLst/>
                          <a:uFill>
                            <a:solidFill>
                              <a:srgbClr val="1155CC"/>
                            </a:solidFill>
                          </a:uFill>
                        </a:rPr>
                        <a:t>RDA-A1.2-01D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nchor="b"/>
                </a:tc>
                <a:tc>
                  <a:txBody>
                    <a:bodyPr/>
                    <a:lstStyle/>
                    <a:p>
                      <a:pPr marL="423545" indent="-6350" algn="l">
                        <a:lnSpc>
                          <a:spcPct val="107000"/>
                        </a:lnSpc>
                        <a:spcAft>
                          <a:spcPts val="0"/>
                        </a:spcAft>
                      </a:pPr>
                      <a:r>
                        <a:rPr lang="sl-SI" sz="1400">
                          <a:effectLst/>
                        </a:rPr>
                        <a:t>Data is accessible through an access protocol that supports authentication and authorisation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nchor="b"/>
                </a:tc>
                <a:tc>
                  <a:txBody>
                    <a:bodyPr/>
                    <a:lstStyle/>
                    <a:p>
                      <a:pPr marL="423545" indent="-6350" algn="l">
                        <a:lnSpc>
                          <a:spcPct val="107000"/>
                        </a:lnSpc>
                        <a:spcAft>
                          <a:spcPts val="0"/>
                        </a:spcAft>
                      </a:pPr>
                      <a:r>
                        <a:rPr lang="sl-SI" sz="1400">
                          <a:effectLst/>
                        </a:rPr>
                        <a:t>Useful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nchor="b"/>
                </a:tc>
                <a:extLst>
                  <a:ext uri="{0D108BD9-81ED-4DB2-BD59-A6C34878D82A}">
                    <a16:rowId xmlns:a16="http://schemas.microsoft.com/office/drawing/2014/main" val="1355279370"/>
                  </a:ext>
                </a:extLst>
              </a:tr>
              <a:tr h="306570">
                <a:tc>
                  <a:txBody>
                    <a:bodyPr/>
                    <a:lstStyle/>
                    <a:p>
                      <a:pPr marL="32385" indent="-6350" algn="ctr">
                        <a:lnSpc>
                          <a:spcPct val="107000"/>
                        </a:lnSpc>
                        <a:spcAft>
                          <a:spcPts val="0"/>
                        </a:spcAft>
                      </a:pPr>
                      <a:r>
                        <a:rPr lang="sl-SI" sz="1400">
                          <a:effectLst/>
                        </a:rPr>
                        <a:t>I1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RDA-I1-01D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uses knowledge representation expressed in standardised format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Important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66691327"/>
                  </a:ext>
                </a:extLst>
              </a:tr>
              <a:tr h="306570">
                <a:tc>
                  <a:txBody>
                    <a:bodyPr/>
                    <a:lstStyle/>
                    <a:p>
                      <a:pPr marL="32385" indent="-6350" algn="ctr">
                        <a:lnSpc>
                          <a:spcPct val="107000"/>
                        </a:lnSpc>
                        <a:spcAft>
                          <a:spcPts val="0"/>
                        </a:spcAft>
                      </a:pPr>
                      <a:r>
                        <a:rPr lang="sl-SI" sz="1400">
                          <a:effectLst/>
                        </a:rPr>
                        <a:t>I1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RDA-I1-02D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uses machine-understandable knowledge representation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Important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725747824"/>
                  </a:ext>
                </a:extLst>
              </a:tr>
              <a:tr h="237113">
                <a:tc>
                  <a:txBody>
                    <a:bodyPr/>
                    <a:lstStyle/>
                    <a:p>
                      <a:pPr marL="32385" indent="-6350" algn="ctr">
                        <a:lnSpc>
                          <a:spcPct val="107000"/>
                        </a:lnSpc>
                        <a:spcAft>
                          <a:spcPts val="0"/>
                        </a:spcAft>
                      </a:pPr>
                      <a:r>
                        <a:rPr lang="sl-SI" sz="1400">
                          <a:effectLst/>
                        </a:rPr>
                        <a:t>I2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RDA-I2-01D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uses FAIR-compliant vocabularies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Useful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1808786357"/>
                  </a:ext>
                </a:extLst>
              </a:tr>
              <a:tr h="237113">
                <a:tc>
                  <a:txBody>
                    <a:bodyPr/>
                    <a:lstStyle/>
                    <a:p>
                      <a:pPr marL="32385" indent="-6350" algn="ctr">
                        <a:lnSpc>
                          <a:spcPct val="107000"/>
                        </a:lnSpc>
                        <a:spcAft>
                          <a:spcPts val="0"/>
                        </a:spcAft>
                      </a:pPr>
                      <a:r>
                        <a:rPr lang="sl-SI" sz="1400">
                          <a:effectLst/>
                        </a:rPr>
                        <a:t>I3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RDA-I3-01D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dirty="0">
                          <a:effectLst/>
                        </a:rPr>
                        <a:t>Data </a:t>
                      </a:r>
                      <a:r>
                        <a:rPr lang="sl-SI" sz="1400" dirty="0" err="1">
                          <a:effectLst/>
                        </a:rPr>
                        <a:t>includes</a:t>
                      </a:r>
                      <a:r>
                        <a:rPr lang="sl-SI" sz="1400" dirty="0">
                          <a:effectLst/>
                        </a:rPr>
                        <a:t> </a:t>
                      </a:r>
                      <a:r>
                        <a:rPr lang="sl-SI" sz="1400" dirty="0" err="1">
                          <a:effectLst/>
                        </a:rPr>
                        <a:t>references</a:t>
                      </a:r>
                      <a:r>
                        <a:rPr lang="sl-SI" sz="1400" dirty="0">
                          <a:effectLst/>
                        </a:rPr>
                        <a:t> to </a:t>
                      </a:r>
                      <a:r>
                        <a:rPr lang="sl-SI" sz="1400" dirty="0" err="1">
                          <a:effectLst/>
                        </a:rPr>
                        <a:t>other</a:t>
                      </a:r>
                      <a:r>
                        <a:rPr lang="sl-SI" sz="1400" dirty="0">
                          <a:effectLst/>
                        </a:rPr>
                        <a:t> data </a:t>
                      </a:r>
                      <a:endParaRPr lang="sl-SI"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Useful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573152001"/>
                  </a:ext>
                </a:extLst>
              </a:tr>
              <a:tr h="237113">
                <a:tc>
                  <a:txBody>
                    <a:bodyPr/>
                    <a:lstStyle/>
                    <a:p>
                      <a:pPr marL="41910" indent="-6350" algn="ctr">
                        <a:lnSpc>
                          <a:spcPct val="107000"/>
                        </a:lnSpc>
                        <a:spcAft>
                          <a:spcPts val="0"/>
                        </a:spcAft>
                      </a:pPr>
                      <a:r>
                        <a:rPr lang="sl-SI" sz="1400">
                          <a:effectLst/>
                        </a:rPr>
                        <a:t>I3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RDA-I3-02D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Data includes qualified references to other data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a:effectLst/>
                        </a:rPr>
                        <a:t>Useful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1226782599"/>
                  </a:ext>
                </a:extLst>
              </a:tr>
              <a:tr h="306570">
                <a:tc>
                  <a:txBody>
                    <a:bodyPr/>
                    <a:lstStyle/>
                    <a:p>
                      <a:pPr marL="31115" indent="-6350" algn="ctr">
                        <a:lnSpc>
                          <a:spcPct val="107000"/>
                        </a:lnSpc>
                        <a:spcAft>
                          <a:spcPts val="0"/>
                        </a:spcAft>
                      </a:pPr>
                      <a:r>
                        <a:rPr lang="sl-SI" sz="1400">
                          <a:effectLst/>
                        </a:rPr>
                        <a:t>R1.3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a:txBody>
                    <a:bodyPr/>
                    <a:lstStyle/>
                    <a:p>
                      <a:pPr marL="423545" indent="-6350" algn="l">
                        <a:lnSpc>
                          <a:spcPct val="107000"/>
                        </a:lnSpc>
                        <a:spcAft>
                          <a:spcPts val="0"/>
                        </a:spcAft>
                      </a:pPr>
                      <a:r>
                        <a:rPr lang="sl-SI" sz="1400" u="sng">
                          <a:effectLst/>
                          <a:uFill>
                            <a:solidFill>
                              <a:srgbClr val="1155CC"/>
                            </a:solidFill>
                          </a:uFill>
                        </a:rPr>
                        <a:t>RDA-R1.3-01D</a:t>
                      </a:r>
                      <a:r>
                        <a:rPr lang="sl-SI" sz="1400">
                          <a:effectLst/>
                        </a:rPr>
                        <a:t> </a:t>
                      </a:r>
                      <a:endParaRPr lang="sl-SI"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gridSpan="2">
                  <a:txBody>
                    <a:bodyPr/>
                    <a:lstStyle/>
                    <a:p>
                      <a:pPr marL="423545" indent="-6350" algn="l">
                        <a:lnSpc>
                          <a:spcPct val="107000"/>
                        </a:lnSpc>
                        <a:spcAft>
                          <a:spcPts val="0"/>
                        </a:spcAft>
                        <a:tabLst>
                          <a:tab pos="3604260" algn="ctr"/>
                        </a:tabLst>
                      </a:pPr>
                      <a:r>
                        <a:rPr lang="sl-SI" sz="1400" dirty="0">
                          <a:effectLst/>
                        </a:rPr>
                        <a:t>Data </a:t>
                      </a:r>
                      <a:r>
                        <a:rPr lang="sl-SI" sz="1400" dirty="0" err="1">
                          <a:effectLst/>
                        </a:rPr>
                        <a:t>complies</a:t>
                      </a:r>
                      <a:r>
                        <a:rPr lang="sl-SI" sz="1400" dirty="0">
                          <a:effectLst/>
                        </a:rPr>
                        <a:t> </a:t>
                      </a:r>
                      <a:r>
                        <a:rPr lang="sl-SI" sz="1400" dirty="0" err="1">
                          <a:effectLst/>
                        </a:rPr>
                        <a:t>with</a:t>
                      </a:r>
                      <a:r>
                        <a:rPr lang="sl-SI" sz="1400" dirty="0">
                          <a:effectLst/>
                        </a:rPr>
                        <a:t> a </a:t>
                      </a:r>
                      <a:r>
                        <a:rPr lang="sl-SI" sz="1600" b="1" dirty="0" err="1">
                          <a:effectLst/>
                        </a:rPr>
                        <a:t>community</a:t>
                      </a:r>
                      <a:r>
                        <a:rPr lang="sl-SI" sz="1600" b="1" dirty="0">
                          <a:effectLst/>
                        </a:rPr>
                        <a:t> standard </a:t>
                      </a:r>
                      <a:r>
                        <a:rPr lang="sl-SI" sz="1400" dirty="0">
                          <a:effectLst/>
                        </a:rPr>
                        <a:t>	⬤⬤⬤ </a:t>
                      </a:r>
                      <a:endParaRPr lang="sl-SI"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hMerge="1">
                  <a:txBody>
                    <a:bodyPr/>
                    <a:lstStyle/>
                    <a:p>
                      <a:endParaRPr lang="en-GB"/>
                    </a:p>
                  </a:txBody>
                  <a:tcPr/>
                </a:tc>
                <a:tc>
                  <a:txBody>
                    <a:bodyPr/>
                    <a:lstStyle/>
                    <a:p>
                      <a:pPr marL="423545" indent="-6350" algn="l">
                        <a:lnSpc>
                          <a:spcPct val="107000"/>
                        </a:lnSpc>
                        <a:spcAft>
                          <a:spcPts val="0"/>
                        </a:spcAft>
                      </a:pPr>
                      <a:r>
                        <a:rPr lang="sl-SI" sz="1400" dirty="0" err="1">
                          <a:effectLst/>
                        </a:rPr>
                        <a:t>Essential</a:t>
                      </a:r>
                      <a:r>
                        <a:rPr lang="sl-SI" sz="1400" dirty="0">
                          <a:effectLst/>
                        </a:rPr>
                        <a:t> </a:t>
                      </a:r>
                      <a:endParaRPr lang="sl-SI"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extLst>
                  <a:ext uri="{0D108BD9-81ED-4DB2-BD59-A6C34878D82A}">
                    <a16:rowId xmlns:a16="http://schemas.microsoft.com/office/drawing/2014/main" val="2125343612"/>
                  </a:ext>
                </a:extLst>
              </a:tr>
              <a:tr h="387847">
                <a:tc>
                  <a:txBody>
                    <a:bodyPr/>
                    <a:lstStyle/>
                    <a:p>
                      <a:pPr marL="31115" indent="-6350" algn="ctr">
                        <a:lnSpc>
                          <a:spcPct val="107000"/>
                        </a:lnSpc>
                        <a:spcAft>
                          <a:spcPts val="0"/>
                        </a:spcAft>
                      </a:pPr>
                      <a:r>
                        <a:rPr lang="sl-SI" sz="1400" dirty="0">
                          <a:effectLst/>
                        </a:rPr>
                        <a:t>R1.3 </a:t>
                      </a:r>
                      <a:endParaRPr lang="sl-SI"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nchor="b"/>
                </a:tc>
                <a:tc>
                  <a:txBody>
                    <a:bodyPr/>
                    <a:lstStyle/>
                    <a:p>
                      <a:pPr marL="423545" indent="-6350" algn="l">
                        <a:lnSpc>
                          <a:spcPct val="107000"/>
                        </a:lnSpc>
                        <a:spcAft>
                          <a:spcPts val="0"/>
                        </a:spcAft>
                      </a:pPr>
                      <a:r>
                        <a:rPr lang="sl-SI" sz="1400" u="sng" dirty="0">
                          <a:effectLst/>
                          <a:uFill>
                            <a:solidFill>
                              <a:srgbClr val="1155CC"/>
                            </a:solidFill>
                          </a:uFill>
                        </a:rPr>
                        <a:t>RDA-R1.3-02D</a:t>
                      </a:r>
                      <a:r>
                        <a:rPr lang="sl-SI" sz="1400" dirty="0">
                          <a:effectLst/>
                        </a:rPr>
                        <a:t> </a:t>
                      </a:r>
                      <a:endParaRPr lang="sl-SI"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nchor="b"/>
                </a:tc>
                <a:tc gridSpan="2">
                  <a:txBody>
                    <a:bodyPr/>
                    <a:lstStyle/>
                    <a:p>
                      <a:pPr marL="423545" indent="-6350" algn="l">
                        <a:lnSpc>
                          <a:spcPct val="107000"/>
                        </a:lnSpc>
                        <a:spcAft>
                          <a:spcPts val="180"/>
                        </a:spcAft>
                      </a:pPr>
                      <a:r>
                        <a:rPr lang="sl-SI" sz="1400" dirty="0">
                          <a:effectLst/>
                        </a:rPr>
                        <a:t>Data is </a:t>
                      </a:r>
                      <a:r>
                        <a:rPr lang="sl-SI" sz="1400" dirty="0" err="1">
                          <a:effectLst/>
                        </a:rPr>
                        <a:t>expressed</a:t>
                      </a:r>
                      <a:r>
                        <a:rPr lang="sl-SI" sz="1400" dirty="0">
                          <a:effectLst/>
                        </a:rPr>
                        <a:t> in </a:t>
                      </a:r>
                      <a:r>
                        <a:rPr lang="sl-SI" sz="1400" dirty="0" err="1">
                          <a:effectLst/>
                        </a:rPr>
                        <a:t>compliance</a:t>
                      </a:r>
                      <a:r>
                        <a:rPr lang="sl-SI" sz="1400" dirty="0">
                          <a:effectLst/>
                        </a:rPr>
                        <a:t> </a:t>
                      </a:r>
                      <a:r>
                        <a:rPr lang="sl-SI" sz="1400" dirty="0" err="1">
                          <a:effectLst/>
                        </a:rPr>
                        <a:t>with</a:t>
                      </a:r>
                      <a:r>
                        <a:rPr lang="sl-SI" sz="1400" dirty="0">
                          <a:effectLst/>
                        </a:rPr>
                        <a:t> a </a:t>
                      </a:r>
                      <a:r>
                        <a:rPr lang="sl-SI" sz="1400" dirty="0" err="1">
                          <a:effectLst/>
                        </a:rPr>
                        <a:t>machine-understandable</a:t>
                      </a:r>
                      <a:r>
                        <a:rPr lang="sl-SI" sz="1400" dirty="0">
                          <a:effectLst/>
                        </a:rPr>
                        <a:t> </a:t>
                      </a:r>
                      <a:endParaRPr lang="sl-SI" sz="1800" dirty="0">
                        <a:effectLst/>
                      </a:endParaRPr>
                    </a:p>
                    <a:p>
                      <a:pPr marL="423545" indent="-6350" algn="l">
                        <a:lnSpc>
                          <a:spcPct val="107000"/>
                        </a:lnSpc>
                        <a:spcAft>
                          <a:spcPts val="0"/>
                        </a:spcAft>
                        <a:tabLst>
                          <a:tab pos="3558540" algn="ctr"/>
                        </a:tabLst>
                      </a:pPr>
                      <a:r>
                        <a:rPr lang="sl-SI" sz="1600" b="1" dirty="0" err="1">
                          <a:effectLst/>
                        </a:rPr>
                        <a:t>community</a:t>
                      </a:r>
                      <a:r>
                        <a:rPr lang="sl-SI" sz="1600" b="1" dirty="0">
                          <a:effectLst/>
                        </a:rPr>
                        <a:t> standard </a:t>
                      </a:r>
                      <a:r>
                        <a:rPr lang="sl-SI" sz="1400" dirty="0">
                          <a:effectLst/>
                        </a:rPr>
                        <a:t>	⬤⬤ </a:t>
                      </a:r>
                      <a:endParaRPr lang="sl-SI"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tc>
                <a:tc hMerge="1">
                  <a:txBody>
                    <a:bodyPr/>
                    <a:lstStyle/>
                    <a:p>
                      <a:endParaRPr lang="en-GB"/>
                    </a:p>
                  </a:txBody>
                  <a:tcPr/>
                </a:tc>
                <a:tc>
                  <a:txBody>
                    <a:bodyPr/>
                    <a:lstStyle/>
                    <a:p>
                      <a:pPr marL="423545" indent="-6350" algn="l">
                        <a:lnSpc>
                          <a:spcPct val="107000"/>
                        </a:lnSpc>
                        <a:spcAft>
                          <a:spcPts val="0"/>
                        </a:spcAft>
                      </a:pPr>
                      <a:r>
                        <a:rPr lang="sl-SI" sz="1400" dirty="0" err="1">
                          <a:effectLst/>
                        </a:rPr>
                        <a:t>Important</a:t>
                      </a:r>
                      <a:r>
                        <a:rPr lang="sl-SI" sz="1400" dirty="0">
                          <a:effectLst/>
                        </a:rPr>
                        <a:t> </a:t>
                      </a:r>
                      <a:endParaRPr lang="sl-SI"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7257" marT="18430" marB="21738" anchor="b"/>
                </a:tc>
                <a:extLst>
                  <a:ext uri="{0D108BD9-81ED-4DB2-BD59-A6C34878D82A}">
                    <a16:rowId xmlns:a16="http://schemas.microsoft.com/office/drawing/2014/main" val="4155528115"/>
                  </a:ext>
                </a:extLst>
              </a:tr>
            </a:tbl>
          </a:graphicData>
        </a:graphic>
      </p:graphicFrame>
      <p:sp>
        <p:nvSpPr>
          <p:cNvPr id="7" name="Rounded Rectangular Callout 6"/>
          <p:cNvSpPr/>
          <p:nvPr/>
        </p:nvSpPr>
        <p:spPr>
          <a:xfrm>
            <a:off x="14156988" y="6211793"/>
            <a:ext cx="3063623" cy="1339374"/>
          </a:xfrm>
          <a:prstGeom prst="wedgeRoundRectCallout">
            <a:avLst>
              <a:gd name="adj1" fmla="val -269323"/>
              <a:gd name="adj2" fmla="val 65404"/>
              <a:gd name="adj3" fmla="val 16667"/>
            </a:avLst>
          </a:prstGeom>
          <a:solidFill>
            <a:schemeClr val="accent1">
              <a:alpha val="46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1800" b="0" dirty="0" smtClean="0"/>
              <a:t>E.g. linking to previous or related research data that provides additional context to the data. </a:t>
            </a:r>
            <a:endParaRPr kumimoji="0" lang="en-GB" sz="1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Slide Number Placeholder 5"/>
          <p:cNvSpPr>
            <a:spLocks noGrp="1"/>
          </p:cNvSpPr>
          <p:nvPr>
            <p:ph type="sldNum" sz="quarter" idx="2"/>
          </p:nvPr>
        </p:nvSpPr>
        <p:spPr/>
        <p:txBody>
          <a:bodyPr/>
          <a:lstStyle/>
          <a:p>
            <a:fld id="{86CB4B4D-7CA3-9044-876B-883B54F8677D}" type="slidenum">
              <a:rPr lang="it-IT" smtClean="0"/>
              <a:pPr/>
              <a:t>5</a:t>
            </a:fld>
            <a:endParaRPr lang="it-IT" dirty="0"/>
          </a:p>
        </p:txBody>
      </p:sp>
    </p:spTree>
    <p:extLst>
      <p:ext uri="{BB962C8B-B14F-4D97-AF65-F5344CB8AC3E}">
        <p14:creationId xmlns:p14="http://schemas.microsoft.com/office/powerpoint/2010/main" val="17134112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GB" sz="2400" noProof="0" dirty="0" smtClean="0"/>
              <a:t>Here is a sample naming convention: [</a:t>
            </a:r>
            <a:r>
              <a:rPr lang="en-GB" sz="2400" noProof="0" dirty="0" err="1" smtClean="0"/>
              <a:t>LastNameorOrgName</a:t>
            </a:r>
            <a:r>
              <a:rPr lang="en-GB" sz="2400" noProof="0" dirty="0" smtClean="0"/>
              <a:t>]_[</a:t>
            </a:r>
            <a:r>
              <a:rPr lang="en-GB" sz="2400" noProof="0" dirty="0" err="1" smtClean="0"/>
              <a:t>CallNo</a:t>
            </a:r>
            <a:r>
              <a:rPr lang="en-GB" sz="2400" noProof="0" dirty="0" smtClean="0"/>
              <a:t>]_[</a:t>
            </a:r>
            <a:r>
              <a:rPr lang="en-GB" sz="2400" noProof="0" dirty="0" err="1" smtClean="0"/>
              <a:t>FolderNo</a:t>
            </a:r>
            <a:r>
              <a:rPr lang="en-GB" sz="2400" noProof="0" dirty="0" smtClean="0"/>
              <a:t>]_[</a:t>
            </a:r>
            <a:r>
              <a:rPr lang="en-GB" sz="2400" noProof="0" dirty="0" err="1" smtClean="0"/>
              <a:t>ImageNo</a:t>
            </a:r>
            <a:r>
              <a:rPr lang="en-GB" sz="2400" noProof="0" dirty="0" smtClean="0"/>
              <a:t>]</a:t>
            </a:r>
          </a:p>
          <a:p>
            <a:r>
              <a:rPr lang="en-GB" sz="2400" noProof="0" dirty="0" smtClean="0"/>
              <a:t/>
            </a:r>
            <a:br>
              <a:rPr lang="en-GB" sz="2400" noProof="0" dirty="0" smtClean="0"/>
            </a:br>
            <a:r>
              <a:rPr lang="en-GB" sz="2400" noProof="0" dirty="0" smtClean="0"/>
              <a:t>Example 1:          Julia Child Papers            Child_MC660_1.1_001 </a:t>
            </a:r>
            <a:br>
              <a:rPr lang="en-GB" sz="2400" noProof="0" dirty="0" smtClean="0"/>
            </a:br>
            <a:r>
              <a:rPr lang="en-GB" sz="2400" noProof="0" dirty="0" smtClean="0"/>
              <a:t>Example 2:          NOW Records                  NOW_MC666_2.1_001</a:t>
            </a:r>
            <a:endParaRPr lang="en-GB" noProof="0" dirty="0" smtClean="0"/>
          </a:p>
          <a:p>
            <a:pPr marL="0" indent="0">
              <a:buNone/>
            </a:pPr>
            <a:r>
              <a:rPr lang="en-GB" dirty="0" smtClean="0"/>
              <a:t>Example t</a:t>
            </a:r>
            <a:r>
              <a:rPr lang="en-GB" noProof="0" dirty="0" err="1" smtClean="0"/>
              <a:t>ool</a:t>
            </a:r>
            <a:r>
              <a:rPr lang="en-GB" noProof="0" dirty="0" smtClean="0"/>
              <a:t> for organising (qualitative) data files:</a:t>
            </a:r>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a:p>
            <a:endParaRPr lang="en-GB" noProof="0" dirty="0" smtClean="0"/>
          </a:p>
        </p:txBody>
      </p:sp>
      <p:sp>
        <p:nvSpPr>
          <p:cNvPr id="3" name="Title 2"/>
          <p:cNvSpPr>
            <a:spLocks noGrp="1"/>
          </p:cNvSpPr>
          <p:nvPr>
            <p:ph type="title"/>
          </p:nvPr>
        </p:nvSpPr>
        <p:spPr/>
        <p:txBody>
          <a:bodyPr>
            <a:normAutofit/>
          </a:bodyPr>
          <a:lstStyle/>
          <a:p>
            <a:r>
              <a:rPr lang="en-GB" noProof="0" dirty="0" smtClean="0"/>
              <a:t>File and directory names conventions </a:t>
            </a:r>
            <a:endParaRPr lang="en-GB" noProof="0" dirty="0"/>
          </a:p>
        </p:txBody>
      </p:sp>
      <p:pic>
        <p:nvPicPr>
          <p:cNvPr id="4" name="Picture 3"/>
          <p:cNvPicPr>
            <a:picLocks noChangeAspect="1"/>
          </p:cNvPicPr>
          <p:nvPr/>
        </p:nvPicPr>
        <p:blipFill>
          <a:blip r:embed="rId2"/>
          <a:stretch>
            <a:fillRect/>
          </a:stretch>
        </p:blipFill>
        <p:spPr>
          <a:xfrm>
            <a:off x="1436154" y="4854067"/>
            <a:ext cx="12508071" cy="4505954"/>
          </a:xfrm>
          <a:prstGeom prst="rect">
            <a:avLst/>
          </a:prstGeom>
        </p:spPr>
      </p:pic>
      <p:sp>
        <p:nvSpPr>
          <p:cNvPr id="5" name="TextBox 4"/>
          <p:cNvSpPr txBox="1"/>
          <p:nvPr/>
        </p:nvSpPr>
        <p:spPr>
          <a:xfrm>
            <a:off x="13944224" y="6188831"/>
            <a:ext cx="2935889" cy="2612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3"/>
              </a:rPr>
              <a:t>Source: https</a:t>
            </a:r>
            <a:r>
              <a:rPr lang="en-GB" sz="2000"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3"/>
              </a:rPr>
              <a:t>://</a:t>
            </a:r>
            <a:r>
              <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3"/>
              </a:rPr>
              <a:t>guides.library.harvard.edu/zotero_archival_research</a:t>
            </a:r>
            <a:r>
              <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6" name="Slide Number Placeholder 5"/>
          <p:cNvSpPr>
            <a:spLocks noGrp="1"/>
          </p:cNvSpPr>
          <p:nvPr>
            <p:ph type="sldNum" sz="quarter" idx="2"/>
          </p:nvPr>
        </p:nvSpPr>
        <p:spPr/>
        <p:txBody>
          <a:bodyPr/>
          <a:lstStyle/>
          <a:p>
            <a:fld id="{86CB4B4D-7CA3-9044-876B-883B54F8677D}" type="slidenum">
              <a:rPr lang="it-IT" smtClean="0"/>
              <a:pPr/>
              <a:t>6</a:t>
            </a:fld>
            <a:endParaRPr lang="it-IT" dirty="0"/>
          </a:p>
        </p:txBody>
      </p:sp>
    </p:spTree>
    <p:extLst>
      <p:ext uri="{BB962C8B-B14F-4D97-AF65-F5344CB8AC3E}">
        <p14:creationId xmlns:p14="http://schemas.microsoft.com/office/powerpoint/2010/main" val="14301759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496211"/>
            <a:ext cx="11176127" cy="4312362"/>
          </a:xfrm>
        </p:spPr>
        <p:txBody>
          <a:bodyPr>
            <a:normAutofit/>
          </a:bodyPr>
          <a:lstStyle/>
          <a:p>
            <a:r>
              <a:rPr lang="en-GB" noProof="0" dirty="0" smtClean="0"/>
              <a:t>Bulk conversion: old_project_name_data_file1_v1.sav  </a:t>
            </a:r>
          </a:p>
          <a:p>
            <a:r>
              <a:rPr lang="en-GB" noProof="0" dirty="0" smtClean="0"/>
              <a:t>Example: </a:t>
            </a:r>
          </a:p>
          <a:p>
            <a:pPr lvl="1"/>
            <a:r>
              <a:rPr lang="en-GB" noProof="0" dirty="0" smtClean="0"/>
              <a:t>Rename old_project_name*.* ID_project*.* </a:t>
            </a:r>
            <a:r>
              <a:rPr lang="en-GB" noProof="0" dirty="0" smtClean="0">
                <a:sym typeface="Wingdings" panose="05000000000000000000" pitchFamily="2" charset="2"/>
              </a:rPr>
              <a:t> for large number of files this can save time</a:t>
            </a:r>
          </a:p>
          <a:p>
            <a:r>
              <a:rPr lang="en-GB" noProof="0" dirty="0" smtClean="0">
                <a:sym typeface="Wingdings" panose="05000000000000000000" pitchFamily="2" charset="2"/>
              </a:rPr>
              <a:t>Enhance reproducibility: the transformations and analysis syntax code and the data files are systematically arranges so as to preserve consistency when moved to another location</a:t>
            </a:r>
          </a:p>
          <a:p>
            <a:r>
              <a:rPr lang="en-GB" dirty="0"/>
              <a:t>Use relative paths!!! </a:t>
            </a:r>
          </a:p>
          <a:p>
            <a:endParaRPr lang="en-GB" noProof="0" dirty="0" smtClean="0">
              <a:sym typeface="Wingdings" panose="05000000000000000000" pitchFamily="2" charset="2"/>
            </a:endParaRPr>
          </a:p>
          <a:p>
            <a:endParaRPr lang="en-GB" noProof="0" dirty="0" smtClean="0"/>
          </a:p>
          <a:p>
            <a:pPr lvl="1"/>
            <a:endParaRPr lang="en-GB" noProof="0" dirty="0"/>
          </a:p>
        </p:txBody>
      </p:sp>
      <p:sp>
        <p:nvSpPr>
          <p:cNvPr id="3" name="Title 2"/>
          <p:cNvSpPr>
            <a:spLocks noGrp="1"/>
          </p:cNvSpPr>
          <p:nvPr>
            <p:ph type="title"/>
          </p:nvPr>
        </p:nvSpPr>
        <p:spPr/>
        <p:txBody>
          <a:bodyPr/>
          <a:lstStyle/>
          <a:p>
            <a:r>
              <a:rPr lang="en-GB" noProof="0" dirty="0" smtClean="0"/>
              <a:t>Advantages of systematic file naming</a:t>
            </a:r>
            <a:endParaRPr lang="en-GB" noProof="0" dirty="0"/>
          </a:p>
        </p:txBody>
      </p:sp>
      <p:sp>
        <p:nvSpPr>
          <p:cNvPr id="4" name="TextBox 3"/>
          <p:cNvSpPr txBox="1"/>
          <p:nvPr/>
        </p:nvSpPr>
        <p:spPr>
          <a:xfrm>
            <a:off x="12925168" y="15747513"/>
            <a:ext cx="6200827" cy="4476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lnSpcReduction="10000"/>
          </a:bodyPr>
          <a:lstStyle/>
          <a:p>
            <a:pPr algn="l"/>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3"/>
          <p:cNvSpPr>
            <a:spLocks noChangeArrowheads="1"/>
          </p:cNvSpPr>
          <p:nvPr/>
        </p:nvSpPr>
        <p:spPr bwMode="auto">
          <a:xfrm>
            <a:off x="5461688" y="6534961"/>
            <a:ext cx="11633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11113" algn="l" defTabSz="914400" eaLnBrk="0" fontAlgn="base">
              <a:spcBef>
                <a:spcPct val="0"/>
              </a:spcBef>
              <a:spcAft>
                <a:spcPct val="0"/>
              </a:spcAft>
            </a:pPr>
            <a:r>
              <a:rPr lang="sl-SI" dirty="0"/>
              <a:t>REPRODUCIBILITY</a:t>
            </a:r>
            <a:endPar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endParaRPr>
          </a:p>
          <a:p>
            <a:pPr marL="0" marR="0" lvl="0" indent="11113" algn="l" defTabSz="914400" rtl="0" eaLnBrk="0" fontAlgn="base" latinLnBrk="0" hangingPunct="0">
              <a:lnSpc>
                <a:spcPct val="100000"/>
              </a:lnSpc>
              <a:spcBef>
                <a:spcPct val="0"/>
              </a:spcBef>
              <a:spcAft>
                <a:spcPct val="0"/>
              </a:spcAft>
              <a:buClrTx/>
              <a:buSzTx/>
              <a:buFontTx/>
              <a:buNone/>
              <a:tabLst/>
            </a:pPr>
            <a:endParaRPr lang="sl-SI" altLang="sl-SI" b="0" dirty="0">
              <a:latin typeface="Arial" panose="020B0604020202020204" pitchFamily="34" charset="0"/>
              <a:ea typeface="Roboto" panose="02000000000000000000" pitchFamily="2" charset="0"/>
              <a:cs typeface="Roboto" panose="02000000000000000000" pitchFamily="2" charset="0"/>
            </a:endParaRPr>
          </a:p>
          <a:p>
            <a:pPr marL="0" marR="0" lvl="0" indent="11113" algn="l" defTabSz="914400" rtl="0" eaLnBrk="0" fontAlgn="base" latinLnBrk="0" hangingPunct="0">
              <a:lnSpc>
                <a:spcPct val="100000"/>
              </a:lnSpc>
              <a:spcBef>
                <a:spcPct val="0"/>
              </a:spcBef>
              <a:spcAft>
                <a:spcPct val="0"/>
              </a:spcAft>
              <a:buClrTx/>
              <a:buSzTx/>
              <a:buFontTx/>
              <a:buNone/>
              <a:tabLst/>
            </a:pP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Reproducibility</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is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obtaining</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consistent</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results</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using</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the</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same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input</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data,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computational</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steps</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methods</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and</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code</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and</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conditions</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of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analysis</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This</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definition</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is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synonymous</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0" i="0" u="none" strike="noStrike" cap="none" normalizeH="0" baseline="0" dirty="0" err="1"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with</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1" i="0" u="none" strike="noStrike" cap="none" normalizeH="0" baseline="0" dirty="0" err="1" smtClean="0">
                <a:ln>
                  <a:noFill/>
                </a:ln>
                <a:solidFill>
                  <a:srgbClr val="007793"/>
                </a:solidFill>
                <a:effectLst/>
                <a:latin typeface="Arial" panose="020B0604020202020204" pitchFamily="34" charset="0"/>
                <a:ea typeface="Roboto" panose="02000000000000000000" pitchFamily="2" charset="0"/>
                <a:cs typeface="Roboto" panose="02000000000000000000" pitchFamily="2" charset="0"/>
              </a:rPr>
              <a:t>computational</a:t>
            </a:r>
            <a:r>
              <a:rPr kumimoji="0" lang="sl-SI" altLang="sl-SI" sz="2400" b="1" i="0" u="none" strike="noStrike" cap="none" normalizeH="0" baseline="0" dirty="0" smtClean="0">
                <a:ln>
                  <a:noFill/>
                </a:ln>
                <a:solidFill>
                  <a:srgbClr val="007793"/>
                </a:solidFill>
                <a:effectLst/>
                <a:latin typeface="Arial" panose="020B0604020202020204" pitchFamily="34" charset="0"/>
                <a:ea typeface="Roboto" panose="02000000000000000000" pitchFamily="2" charset="0"/>
                <a:cs typeface="Roboto" panose="02000000000000000000" pitchFamily="2" charset="0"/>
              </a:rPr>
              <a:t> </a:t>
            </a:r>
            <a:r>
              <a:rPr kumimoji="0" lang="sl-SI" altLang="sl-SI" sz="2400" b="1" i="0" u="none" strike="noStrike" cap="none" normalizeH="0" baseline="0" dirty="0" err="1" smtClean="0">
                <a:ln>
                  <a:noFill/>
                </a:ln>
                <a:solidFill>
                  <a:srgbClr val="007793"/>
                </a:solidFill>
                <a:effectLst/>
                <a:latin typeface="Arial" panose="020B0604020202020204" pitchFamily="34" charset="0"/>
                <a:ea typeface="Roboto" panose="02000000000000000000" pitchFamily="2" charset="0"/>
                <a:cs typeface="Roboto" panose="02000000000000000000" pitchFamily="2" charset="0"/>
              </a:rPr>
              <a:t>reproducibility</a:t>
            </a:r>
            <a:r>
              <a:rPr kumimoji="0" lang="sl-SI" altLang="sl-SI" sz="2400" b="0" i="0" u="none" strike="noStrike" cap="none" normalizeH="0" baseline="0" dirty="0" smtClean="0">
                <a:ln>
                  <a:noFill/>
                </a:ln>
                <a:solidFill>
                  <a:srgbClr val="000000"/>
                </a:solidFill>
                <a:effectLst/>
                <a:latin typeface="Arial" panose="020B0604020202020204" pitchFamily="34" charset="0"/>
                <a:ea typeface="Roboto" panose="02000000000000000000" pitchFamily="2" charset="0"/>
                <a:cs typeface="Roboto" panose="02000000000000000000" pitchFamily="2" charset="0"/>
              </a:rPr>
              <a:t>.”  </a:t>
            </a:r>
          </a:p>
          <a:p>
            <a:r>
              <a:rPr lang="sl-SI" u="sng" dirty="0" smtClean="0"/>
              <a:t>				</a:t>
            </a:r>
            <a:r>
              <a:rPr lang="sl-SI" b="0" u="sng" dirty="0" smtClean="0"/>
              <a:t>https</a:t>
            </a:r>
            <a:r>
              <a:rPr lang="sl-SI" b="0" u="sng" dirty="0"/>
              <a:t>://curating4reproducibility.org</a:t>
            </a:r>
            <a:r>
              <a:rPr lang="sl-SI" b="0" dirty="0"/>
              <a:t> &amp;  </a:t>
            </a:r>
            <a:r>
              <a:rPr lang="sl-SI" b="0" u="sng" dirty="0"/>
              <a:t>https://osf.io/3wkex/</a:t>
            </a:r>
            <a:r>
              <a:rPr lang="sl-SI" b="0" dirty="0"/>
              <a:t> </a:t>
            </a:r>
          </a:p>
        </p:txBody>
      </p:sp>
      <p:pic>
        <p:nvPicPr>
          <p:cNvPr id="8" name="image25.png"/>
          <p:cNvPicPr/>
          <p:nvPr/>
        </p:nvPicPr>
        <p:blipFill>
          <a:blip r:embed="rId2"/>
          <a:srcRect/>
          <a:stretch>
            <a:fillRect/>
          </a:stretch>
        </p:blipFill>
        <p:spPr>
          <a:xfrm>
            <a:off x="1865870" y="6227806"/>
            <a:ext cx="2995829" cy="3770267"/>
          </a:xfrm>
          <a:prstGeom prst="rect">
            <a:avLst/>
          </a:prstGeom>
          <a:ln/>
        </p:spPr>
      </p:pic>
      <p:pic>
        <p:nvPicPr>
          <p:cNvPr id="9" name="Picture 8"/>
          <p:cNvPicPr>
            <a:picLocks noChangeAspect="1"/>
          </p:cNvPicPr>
          <p:nvPr/>
        </p:nvPicPr>
        <p:blipFill>
          <a:blip r:embed="rId3"/>
          <a:stretch>
            <a:fillRect/>
          </a:stretch>
        </p:blipFill>
        <p:spPr>
          <a:xfrm>
            <a:off x="11028394" y="1882574"/>
            <a:ext cx="2864428" cy="2541262"/>
          </a:xfrm>
          <a:prstGeom prst="rect">
            <a:avLst/>
          </a:prstGeom>
        </p:spPr>
      </p:pic>
      <p:sp>
        <p:nvSpPr>
          <p:cNvPr id="5" name="Slide Number Placeholder 4"/>
          <p:cNvSpPr>
            <a:spLocks noGrp="1"/>
          </p:cNvSpPr>
          <p:nvPr>
            <p:ph type="sldNum" sz="quarter" idx="2"/>
          </p:nvPr>
        </p:nvSpPr>
        <p:spPr/>
        <p:txBody>
          <a:bodyPr/>
          <a:lstStyle/>
          <a:p>
            <a:fld id="{86CB4B4D-7CA3-9044-876B-883B54F8677D}" type="slidenum">
              <a:rPr lang="it-IT" smtClean="0"/>
              <a:pPr/>
              <a:t>7</a:t>
            </a:fld>
            <a:endParaRPr lang="it-IT" dirty="0"/>
          </a:p>
        </p:txBody>
      </p:sp>
    </p:spTree>
    <p:extLst>
      <p:ext uri="{BB962C8B-B14F-4D97-AF65-F5344CB8AC3E}">
        <p14:creationId xmlns:p14="http://schemas.microsoft.com/office/powerpoint/2010/main" val="7801920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8781" y="2060276"/>
            <a:ext cx="6736028" cy="6775380"/>
          </a:xfrm>
        </p:spPr>
        <p:txBody>
          <a:bodyPr>
            <a:normAutofit fontScale="77500" lnSpcReduction="20000"/>
          </a:bodyPr>
          <a:lstStyle/>
          <a:p>
            <a:pPr marL="0" indent="0">
              <a:buNone/>
            </a:pPr>
            <a:endParaRPr lang="en-GB" noProof="0" dirty="0" smtClean="0"/>
          </a:p>
          <a:p>
            <a:pPr>
              <a:lnSpc>
                <a:spcPct val="120000"/>
              </a:lnSpc>
            </a:pPr>
            <a:r>
              <a:rPr lang="en-GB" sz="4100" noProof="0" dirty="0" smtClean="0"/>
              <a:t>Executable Compendium</a:t>
            </a:r>
          </a:p>
          <a:p>
            <a:pPr marL="0" indent="0">
              <a:buNone/>
            </a:pPr>
            <a:endParaRPr lang="en-GB" noProof="0" dirty="0" smtClean="0"/>
          </a:p>
          <a:p>
            <a:pPr marL="0" indent="0">
              <a:buNone/>
            </a:pPr>
            <a:r>
              <a:rPr lang="en-GB" sz="2300" noProof="0" dirty="0" smtClean="0"/>
              <a:t>compendium/</a:t>
            </a:r>
          </a:p>
          <a:p>
            <a:pPr marL="0" indent="0">
              <a:buNone/>
            </a:pPr>
            <a:r>
              <a:rPr lang="en-GB" sz="2300" noProof="0" dirty="0" smtClean="0"/>
              <a:t>├── CITATION</a:t>
            </a:r>
          </a:p>
          <a:p>
            <a:pPr marL="0" indent="0">
              <a:buNone/>
            </a:pPr>
            <a:r>
              <a:rPr lang="en-GB" sz="2300" noProof="0" dirty="0" smtClean="0"/>
              <a:t>├── code</a:t>
            </a:r>
          </a:p>
          <a:p>
            <a:pPr marL="0" indent="0">
              <a:buNone/>
            </a:pPr>
            <a:r>
              <a:rPr lang="en-GB" sz="2300" noProof="0" dirty="0" smtClean="0"/>
              <a:t>│   ├── </a:t>
            </a:r>
            <a:r>
              <a:rPr lang="en-GB" sz="2300" noProof="0" dirty="0" err="1" smtClean="0"/>
              <a:t>analyse_data.R</a:t>
            </a:r>
            <a:endParaRPr lang="en-GB" sz="2300" noProof="0" dirty="0" smtClean="0"/>
          </a:p>
          <a:p>
            <a:pPr marL="0" indent="0">
              <a:buNone/>
            </a:pPr>
            <a:r>
              <a:rPr lang="en-GB" sz="2300" noProof="0" dirty="0" smtClean="0"/>
              <a:t>│   └── </a:t>
            </a:r>
            <a:r>
              <a:rPr lang="en-GB" sz="2300" noProof="0" dirty="0" err="1" smtClean="0"/>
              <a:t>clean_data.R</a:t>
            </a:r>
            <a:endParaRPr lang="en-GB" sz="2300" noProof="0" dirty="0" smtClean="0"/>
          </a:p>
          <a:p>
            <a:pPr marL="0" indent="0">
              <a:buNone/>
            </a:pPr>
            <a:r>
              <a:rPr lang="en-GB" sz="2300" noProof="0" dirty="0" smtClean="0"/>
              <a:t>├── </a:t>
            </a:r>
            <a:r>
              <a:rPr lang="en-GB" sz="2300" noProof="0" dirty="0" err="1" smtClean="0"/>
              <a:t>data_clean</a:t>
            </a:r>
            <a:endParaRPr lang="en-GB" sz="2300" noProof="0" dirty="0" smtClean="0"/>
          </a:p>
          <a:p>
            <a:pPr marL="0" indent="0">
              <a:buNone/>
            </a:pPr>
            <a:r>
              <a:rPr lang="en-GB" sz="2300" noProof="0" dirty="0" smtClean="0"/>
              <a:t>│   └── data_clean.csv</a:t>
            </a:r>
          </a:p>
          <a:p>
            <a:pPr marL="0" indent="0">
              <a:buNone/>
            </a:pPr>
            <a:r>
              <a:rPr lang="en-GB" sz="2300" noProof="0" dirty="0" smtClean="0"/>
              <a:t>├── </a:t>
            </a:r>
            <a:r>
              <a:rPr lang="en-GB" sz="2300" noProof="0" dirty="0" err="1" smtClean="0"/>
              <a:t>data_raw</a:t>
            </a:r>
            <a:endParaRPr lang="en-GB" sz="2300" noProof="0" dirty="0" smtClean="0"/>
          </a:p>
          <a:p>
            <a:pPr marL="0" indent="0">
              <a:buNone/>
            </a:pPr>
            <a:r>
              <a:rPr lang="en-GB" sz="2300" noProof="0" dirty="0" smtClean="0"/>
              <a:t>│   ├── </a:t>
            </a:r>
            <a:r>
              <a:rPr lang="en-GB" sz="2300" noProof="0" dirty="0" err="1" smtClean="0"/>
              <a:t>datapackage.json</a:t>
            </a:r>
            <a:endParaRPr lang="en-GB" sz="2300" noProof="0" dirty="0" smtClean="0"/>
          </a:p>
          <a:p>
            <a:pPr marL="0" indent="0">
              <a:buNone/>
            </a:pPr>
            <a:r>
              <a:rPr lang="en-GB" sz="2300" noProof="0" dirty="0" smtClean="0"/>
              <a:t>│   └── data_raw.csv</a:t>
            </a:r>
          </a:p>
          <a:p>
            <a:pPr marL="0" indent="0">
              <a:buNone/>
            </a:pPr>
            <a:r>
              <a:rPr lang="en-GB" sz="2300" noProof="0" dirty="0" smtClean="0"/>
              <a:t>├── </a:t>
            </a:r>
            <a:r>
              <a:rPr lang="en-GB" sz="2300" noProof="0" dirty="0" err="1" smtClean="0"/>
              <a:t>Dockerfile</a:t>
            </a:r>
            <a:endParaRPr lang="en-GB" sz="2300" noProof="0" dirty="0" smtClean="0"/>
          </a:p>
          <a:p>
            <a:pPr marL="0" indent="0">
              <a:buNone/>
            </a:pPr>
            <a:r>
              <a:rPr lang="en-GB" sz="2300" noProof="0" dirty="0" smtClean="0"/>
              <a:t>├── figures</a:t>
            </a:r>
          </a:p>
          <a:p>
            <a:pPr marL="0" indent="0">
              <a:buNone/>
            </a:pPr>
            <a:r>
              <a:rPr lang="en-GB" sz="2300" noProof="0" dirty="0" smtClean="0"/>
              <a:t>│   └── flow_chart.jpeg</a:t>
            </a:r>
          </a:p>
          <a:p>
            <a:pPr marL="0" indent="0">
              <a:buNone/>
            </a:pPr>
            <a:r>
              <a:rPr lang="en-GB" sz="2300" noProof="0" dirty="0" smtClean="0"/>
              <a:t>├── LICENSE</a:t>
            </a:r>
          </a:p>
          <a:p>
            <a:pPr marL="0" indent="0">
              <a:buNone/>
            </a:pPr>
            <a:r>
              <a:rPr lang="en-GB" sz="2300" noProof="0" dirty="0" smtClean="0"/>
              <a:t>├── </a:t>
            </a:r>
            <a:r>
              <a:rPr lang="en-GB" sz="2300" noProof="0" dirty="0" err="1" smtClean="0"/>
              <a:t>Makefile</a:t>
            </a:r>
            <a:endParaRPr lang="en-GB" sz="2300" noProof="0" dirty="0" smtClean="0"/>
          </a:p>
          <a:p>
            <a:pPr marL="0" indent="0">
              <a:buNone/>
            </a:pPr>
            <a:r>
              <a:rPr lang="en-GB" sz="2300" noProof="0" dirty="0" smtClean="0"/>
              <a:t>├── </a:t>
            </a:r>
            <a:r>
              <a:rPr lang="en-GB" sz="2300" noProof="0" dirty="0" err="1" smtClean="0"/>
              <a:t>paper.Rmd</a:t>
            </a:r>
            <a:endParaRPr lang="en-GB" sz="2300" noProof="0" dirty="0" smtClean="0"/>
          </a:p>
          <a:p>
            <a:pPr marL="0" indent="0">
              <a:buNone/>
            </a:pPr>
            <a:r>
              <a:rPr lang="en-GB" sz="2300" noProof="0" dirty="0" smtClean="0"/>
              <a:t>└── README.md</a:t>
            </a:r>
            <a:endParaRPr lang="en-GB" sz="2300" noProof="0" dirty="0"/>
          </a:p>
        </p:txBody>
      </p:sp>
      <p:sp>
        <p:nvSpPr>
          <p:cNvPr id="3" name="Title 2"/>
          <p:cNvSpPr>
            <a:spLocks noGrp="1"/>
          </p:cNvSpPr>
          <p:nvPr>
            <p:ph type="title"/>
          </p:nvPr>
        </p:nvSpPr>
        <p:spPr>
          <a:xfrm>
            <a:off x="908780" y="885495"/>
            <a:ext cx="15965089" cy="997079"/>
          </a:xfrm>
        </p:spPr>
        <p:txBody>
          <a:bodyPr>
            <a:normAutofit fontScale="90000"/>
          </a:bodyPr>
          <a:lstStyle/>
          <a:p>
            <a:r>
              <a:rPr lang="en-GB" noProof="0" dirty="0" smtClean="0"/>
              <a:t>Files and Folder Structure: Example of a Research Compendia</a:t>
            </a:r>
            <a:endParaRPr lang="en-GB" noProof="0" dirty="0"/>
          </a:p>
        </p:txBody>
      </p:sp>
      <p:sp>
        <p:nvSpPr>
          <p:cNvPr id="4" name="Text Placeholder 1"/>
          <p:cNvSpPr txBox="1">
            <a:spLocks/>
          </p:cNvSpPr>
          <p:nvPr/>
        </p:nvSpPr>
        <p:spPr>
          <a:xfrm>
            <a:off x="8567767" y="2692246"/>
            <a:ext cx="5935042" cy="3506535"/>
          </a:xfrm>
          <a:prstGeom prst="rect">
            <a:avLst/>
          </a:prstGeom>
        </p:spPr>
        <p:txBody>
          <a:bodyPr vert="horz" lIns="91440" tIns="45720" rIns="91440" bIns="45720" rtlCol="0">
            <a:normAutofit fontScale="77500" lnSpcReduction="20000"/>
          </a:bodyPr>
          <a:lstStyle>
            <a:lvl1pPr marL="584200" marR="0" indent="-584200" algn="l" defTabSz="584200" rtl="0" eaLnBrk="1" latinLnBrk="0" hangingPunct="1">
              <a:lnSpc>
                <a:spcPct val="100000"/>
              </a:lnSpc>
              <a:spcBef>
                <a:spcPts val="600"/>
              </a:spcBef>
              <a:spcAft>
                <a:spcPts val="0"/>
              </a:spcAft>
              <a:buClrTx/>
              <a:buSzPct val="73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1pPr>
            <a:lvl2pPr marL="8890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2pPr>
            <a:lvl3pPr marL="13335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3pPr>
            <a:lvl4pPr marL="17780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4pPr>
            <a:lvl5pPr marL="2222500" marR="0" indent="-288000" algn="l" defTabSz="584200" rtl="0" eaLnBrk="1" latinLnBrk="0" hangingPunct="1">
              <a:lnSpc>
                <a:spcPct val="100000"/>
              </a:lnSpc>
              <a:spcBef>
                <a:spcPts val="600"/>
              </a:spcBef>
              <a:spcAft>
                <a:spcPts val="0"/>
              </a:spcAft>
              <a:buClrTx/>
              <a:buSzPct val="50000"/>
              <a:buFontTx/>
              <a:buBlip>
                <a:blip r:embed="rId2"/>
              </a:buBlip>
              <a:tabLst/>
              <a:defRPr sz="2800" b="0" i="0" u="none" strike="noStrike" cap="none" spc="0" baseline="0">
                <a:ln>
                  <a:noFill/>
                </a:ln>
                <a:solidFill>
                  <a:srgbClr val="6A6C76"/>
                </a:solidFill>
                <a:uFillTx/>
                <a:latin typeface="Tahoma" panose="020B0604030504040204" pitchFamily="34" charset="0"/>
                <a:ea typeface="Tahoma" panose="020B0604030504040204" pitchFamily="34" charset="0"/>
                <a:cs typeface="Tahoma" panose="020B0604030504040204" pitchFamily="34" charset="0"/>
                <a:sym typeface="Helvetica"/>
              </a:defRPr>
            </a:lvl5pPr>
            <a:lvl6pPr marL="2667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6pPr>
            <a:lvl7pPr marL="3111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7pPr>
            <a:lvl8pPr marL="3556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8pPr>
            <a:lvl9pPr marL="4000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9pPr>
          </a:lstStyle>
          <a:p>
            <a:pPr>
              <a:lnSpc>
                <a:spcPct val="110000"/>
              </a:lnSpc>
            </a:pPr>
            <a:r>
              <a:rPr lang="sl-SI" sz="4000" dirty="0" err="1"/>
              <a:t>Basic</a:t>
            </a:r>
            <a:r>
              <a:rPr lang="sl-SI" sz="4000" dirty="0"/>
              <a:t> </a:t>
            </a:r>
            <a:r>
              <a:rPr lang="sl-SI" sz="4000" dirty="0" err="1"/>
              <a:t>Compendium</a:t>
            </a:r>
            <a:endParaRPr lang="sl-SI" sz="4000" dirty="0"/>
          </a:p>
          <a:p>
            <a:pPr marL="0" indent="0">
              <a:buNone/>
            </a:pPr>
            <a:endParaRPr lang="sl-SI" dirty="0" smtClean="0"/>
          </a:p>
          <a:p>
            <a:pPr marL="0" indent="0">
              <a:buNone/>
            </a:pPr>
            <a:r>
              <a:rPr lang="en-GB" dirty="0" smtClean="0"/>
              <a:t>compendium/</a:t>
            </a:r>
          </a:p>
          <a:p>
            <a:pPr marL="0" indent="0">
              <a:buFontTx/>
              <a:buNone/>
            </a:pPr>
            <a:r>
              <a:rPr lang="en-GB" dirty="0" smtClean="0"/>
              <a:t>├── data</a:t>
            </a:r>
          </a:p>
          <a:p>
            <a:pPr marL="0" indent="0">
              <a:buFontTx/>
              <a:buNone/>
            </a:pPr>
            <a:r>
              <a:rPr lang="en-GB" dirty="0" smtClean="0"/>
              <a:t>│   ├── my_data.csv</a:t>
            </a:r>
          </a:p>
          <a:p>
            <a:pPr marL="0" indent="0">
              <a:buFontTx/>
              <a:buNone/>
            </a:pPr>
            <a:r>
              <a:rPr lang="en-GB" dirty="0" smtClean="0"/>
              <a:t>├── analysis</a:t>
            </a:r>
          </a:p>
          <a:p>
            <a:pPr marL="0" indent="0">
              <a:buFontTx/>
              <a:buNone/>
            </a:pPr>
            <a:r>
              <a:rPr lang="en-GB" dirty="0" smtClean="0"/>
              <a:t>│   └── </a:t>
            </a:r>
            <a:r>
              <a:rPr lang="en-GB" dirty="0" err="1" smtClean="0"/>
              <a:t>my_script.R</a:t>
            </a:r>
            <a:endParaRPr lang="en-GB" dirty="0" smtClean="0"/>
          </a:p>
          <a:p>
            <a:pPr marL="0" indent="0">
              <a:buFontTx/>
              <a:buNone/>
            </a:pPr>
            <a:r>
              <a:rPr lang="en-GB" dirty="0" smtClean="0"/>
              <a:t>├── DESCRIPTION</a:t>
            </a:r>
          </a:p>
          <a:p>
            <a:pPr marL="0" indent="0">
              <a:buFontTx/>
              <a:buNone/>
            </a:pPr>
            <a:r>
              <a:rPr lang="en-GB" dirty="0" smtClean="0"/>
              <a:t>└── README.md</a:t>
            </a:r>
            <a:endParaRPr lang="en-GB" dirty="0"/>
          </a:p>
        </p:txBody>
      </p:sp>
      <p:sp>
        <p:nvSpPr>
          <p:cNvPr id="5" name="TextBox 4"/>
          <p:cNvSpPr txBox="1"/>
          <p:nvPr/>
        </p:nvSpPr>
        <p:spPr>
          <a:xfrm>
            <a:off x="10948737" y="7327232"/>
            <a:ext cx="5925132" cy="194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fontScale="62500" lnSpcReduction="20000"/>
          </a:bodyPr>
          <a:lstStyle/>
          <a:p>
            <a:pPr algn="l"/>
            <a:r>
              <a:rPr lang="sl-SI" b="0" dirty="0" smtClean="0"/>
              <a:t>The </a:t>
            </a:r>
            <a:r>
              <a:rPr lang="sl-SI" b="0" dirty="0"/>
              <a:t>Turing </a:t>
            </a:r>
            <a:r>
              <a:rPr lang="sl-SI" b="0" dirty="0" err="1"/>
              <a:t>Way</a:t>
            </a:r>
            <a:r>
              <a:rPr lang="sl-SI" b="0" dirty="0"/>
              <a:t> </a:t>
            </a:r>
            <a:r>
              <a:rPr lang="sl-SI" b="0" dirty="0" err="1"/>
              <a:t>Community</a:t>
            </a:r>
            <a:r>
              <a:rPr lang="sl-SI" b="0" dirty="0"/>
              <a:t>, </a:t>
            </a:r>
            <a:r>
              <a:rPr lang="sl-SI" b="0" dirty="0" err="1"/>
              <a:t>Becky</a:t>
            </a:r>
            <a:r>
              <a:rPr lang="sl-SI" b="0" dirty="0"/>
              <a:t> Arnold, Louise </a:t>
            </a:r>
            <a:r>
              <a:rPr lang="sl-SI" b="0" dirty="0" err="1"/>
              <a:t>Bowler</a:t>
            </a:r>
            <a:r>
              <a:rPr lang="sl-SI" b="0" dirty="0"/>
              <a:t>, Sarah Gibson, </a:t>
            </a:r>
            <a:r>
              <a:rPr lang="sl-SI" b="0" dirty="0" err="1"/>
              <a:t>Patricia</a:t>
            </a:r>
            <a:r>
              <a:rPr lang="sl-SI" b="0" dirty="0"/>
              <a:t> </a:t>
            </a:r>
            <a:r>
              <a:rPr lang="sl-SI" b="0" dirty="0" err="1"/>
              <a:t>Herterich</a:t>
            </a:r>
            <a:r>
              <a:rPr lang="sl-SI" b="0" dirty="0"/>
              <a:t>, </a:t>
            </a:r>
            <a:r>
              <a:rPr lang="sl-SI" b="0" dirty="0" err="1"/>
              <a:t>Rosie</a:t>
            </a:r>
            <a:r>
              <a:rPr lang="sl-SI" b="0" dirty="0"/>
              <a:t> </a:t>
            </a:r>
            <a:r>
              <a:rPr lang="sl-SI" b="0" dirty="0" err="1"/>
              <a:t>Higman</a:t>
            </a:r>
            <a:r>
              <a:rPr lang="sl-SI" b="0" dirty="0"/>
              <a:t>, … </a:t>
            </a:r>
            <a:r>
              <a:rPr lang="sl-SI" b="0" dirty="0" err="1"/>
              <a:t>Kirstie</a:t>
            </a:r>
            <a:r>
              <a:rPr lang="sl-SI" b="0" dirty="0"/>
              <a:t> </a:t>
            </a:r>
            <a:r>
              <a:rPr lang="sl-SI" b="0" dirty="0" err="1"/>
              <a:t>Whitaker</a:t>
            </a:r>
            <a:r>
              <a:rPr lang="sl-SI" b="0" dirty="0"/>
              <a:t>. (2019, </a:t>
            </a:r>
            <a:r>
              <a:rPr lang="sl-SI" b="0" dirty="0" err="1"/>
              <a:t>March</a:t>
            </a:r>
            <a:r>
              <a:rPr lang="sl-SI" b="0" dirty="0"/>
              <a:t> 25). The Turing </a:t>
            </a:r>
            <a:r>
              <a:rPr lang="sl-SI" b="0" dirty="0" err="1"/>
              <a:t>Way</a:t>
            </a:r>
            <a:r>
              <a:rPr lang="sl-SI" b="0" dirty="0"/>
              <a:t>: A </a:t>
            </a:r>
            <a:r>
              <a:rPr lang="sl-SI" b="0" dirty="0" err="1"/>
              <a:t>Handbook</a:t>
            </a:r>
            <a:r>
              <a:rPr lang="sl-SI" b="0" dirty="0"/>
              <a:t> </a:t>
            </a:r>
            <a:r>
              <a:rPr lang="sl-SI" b="0" dirty="0" err="1"/>
              <a:t>for</a:t>
            </a:r>
            <a:r>
              <a:rPr lang="sl-SI" b="0" dirty="0"/>
              <a:t> </a:t>
            </a:r>
            <a:r>
              <a:rPr lang="sl-SI" b="0" dirty="0" err="1"/>
              <a:t>Reproducible</a:t>
            </a:r>
            <a:r>
              <a:rPr lang="sl-SI" b="0" dirty="0"/>
              <a:t> Data Science (</a:t>
            </a:r>
            <a:r>
              <a:rPr lang="sl-SI" b="0" dirty="0" err="1"/>
              <a:t>Version</a:t>
            </a:r>
            <a:r>
              <a:rPr lang="sl-SI" b="0" dirty="0"/>
              <a:t> v0.0.4). </a:t>
            </a:r>
            <a:r>
              <a:rPr lang="sl-SI" b="0" dirty="0" err="1"/>
              <a:t>Zenodo</a:t>
            </a:r>
            <a:r>
              <a:rPr lang="sl-SI" b="0" dirty="0"/>
              <a:t>. </a:t>
            </a:r>
            <a:r>
              <a:rPr lang="sl-SI" b="0" dirty="0">
                <a:hlinkClick r:id="rId3"/>
              </a:rPr>
              <a:t>http://doi.org/10.5281/zenodo.3233986 </a:t>
            </a:r>
            <a:r>
              <a:rPr lang="sl-SI" b="0" dirty="0" smtClean="0"/>
              <a:t> </a:t>
            </a:r>
          </a:p>
          <a:p>
            <a:pPr algn="l"/>
            <a:endParaRPr lang="sl-SI"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l"/>
            <a:r>
              <a:rPr lang="sl-SI" b="0"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Chapter</a:t>
            </a:r>
            <a:r>
              <a:rPr lang="sl-SI"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sl-SI" dirty="0" err="1"/>
              <a:t>Research</a:t>
            </a:r>
            <a:r>
              <a:rPr lang="sl-SI" dirty="0"/>
              <a:t> </a:t>
            </a:r>
            <a:r>
              <a:rPr lang="sl-SI" dirty="0" err="1" smtClean="0"/>
              <a:t>Compendia</a:t>
            </a:r>
            <a:r>
              <a:rPr lang="sl-SI" dirty="0" smtClean="0"/>
              <a:t> </a:t>
            </a:r>
            <a:r>
              <a:rPr lang="sl-SI" dirty="0" err="1" smtClean="0"/>
              <a:t>accessible</a:t>
            </a:r>
            <a:r>
              <a:rPr lang="sl-SI" dirty="0" smtClean="0"/>
              <a:t> on </a:t>
            </a:r>
            <a:r>
              <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https</a:t>
            </a:r>
            <a:r>
              <a:rPr lang="en-GB" b="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://the-turing-way.netlify.app/reproducible-research/compendia.html</a:t>
            </a:r>
            <a:endParaRPr lang="en-GB"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2"/>
          </p:nvPr>
        </p:nvSpPr>
        <p:spPr/>
        <p:txBody>
          <a:bodyPr/>
          <a:lstStyle/>
          <a:p>
            <a:fld id="{86CB4B4D-7CA3-9044-876B-883B54F8677D}" type="slidenum">
              <a:rPr lang="it-IT" smtClean="0"/>
              <a:pPr/>
              <a:t>8</a:t>
            </a:fld>
            <a:endParaRPr lang="it-IT" dirty="0"/>
          </a:p>
        </p:txBody>
      </p:sp>
    </p:spTree>
    <p:extLst>
      <p:ext uri="{BB962C8B-B14F-4D97-AF65-F5344CB8AC3E}">
        <p14:creationId xmlns:p14="http://schemas.microsoft.com/office/powerpoint/2010/main" val="37937046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45742" y="2065896"/>
            <a:ext cx="9897762" cy="7237494"/>
          </a:xfrm>
          <a:prstGeom prst="rect">
            <a:avLst/>
          </a:prstGeom>
        </p:spPr>
      </p:pic>
      <p:sp>
        <p:nvSpPr>
          <p:cNvPr id="3" name="Title 2"/>
          <p:cNvSpPr>
            <a:spLocks noGrp="1"/>
          </p:cNvSpPr>
          <p:nvPr>
            <p:ph type="title"/>
          </p:nvPr>
        </p:nvSpPr>
        <p:spPr/>
        <p:txBody>
          <a:bodyPr>
            <a:normAutofit fontScale="90000"/>
          </a:bodyPr>
          <a:lstStyle/>
          <a:p>
            <a:r>
              <a:rPr lang="en-GB" noProof="0" dirty="0" smtClean="0"/>
              <a:t>Example of an advanced approach: </a:t>
            </a:r>
            <a:r>
              <a:rPr lang="en-GB" b="1" noProof="0" dirty="0" err="1" smtClean="0"/>
              <a:t>pISA</a:t>
            </a:r>
            <a:r>
              <a:rPr lang="en-GB" b="1" noProof="0" dirty="0" smtClean="0"/>
              <a:t>-tree</a:t>
            </a:r>
            <a:endParaRPr lang="en-GB" noProof="0" dirty="0"/>
          </a:p>
        </p:txBody>
      </p:sp>
      <p:sp>
        <p:nvSpPr>
          <p:cNvPr id="4" name="TextBox 3"/>
          <p:cNvSpPr txBox="1"/>
          <p:nvPr/>
        </p:nvSpPr>
        <p:spPr>
          <a:xfrm>
            <a:off x="12091257" y="6102989"/>
            <a:ext cx="3534032" cy="3175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normAutofit/>
          </a:bodyPr>
          <a:lstStyle/>
          <a:p>
            <a:pPr algn="l"/>
            <a:r>
              <a:rPr lang="en-US" sz="2000" b="0" dirty="0"/>
              <a:t>Petek, M., </a:t>
            </a:r>
            <a:r>
              <a:rPr lang="en-US" sz="2000" b="0" dirty="0" err="1"/>
              <a:t>Zagorščak</a:t>
            </a:r>
            <a:r>
              <a:rPr lang="en-US" sz="2000" b="0" dirty="0"/>
              <a:t>, M., Blejec, A. </a:t>
            </a:r>
            <a:r>
              <a:rPr lang="en-US" sz="2000" b="0" i="1" dirty="0"/>
              <a:t>et al.</a:t>
            </a:r>
            <a:r>
              <a:rPr lang="en-US" sz="2000" b="0" dirty="0"/>
              <a:t> </a:t>
            </a:r>
            <a:r>
              <a:rPr lang="en-US" sz="2000" b="0" dirty="0" err="1"/>
              <a:t>pISA</a:t>
            </a:r>
            <a:r>
              <a:rPr lang="en-US" sz="2000" b="0" dirty="0"/>
              <a:t>-tree - a data management framework for life science research projects using a </a:t>
            </a:r>
            <a:r>
              <a:rPr lang="en-US" sz="2000" b="0" dirty="0" err="1"/>
              <a:t>standardised</a:t>
            </a:r>
            <a:r>
              <a:rPr lang="en-US" sz="2000" b="0" dirty="0"/>
              <a:t> directory tree. </a:t>
            </a:r>
            <a:r>
              <a:rPr lang="en-US" sz="2000" b="0" i="1" dirty="0" err="1"/>
              <a:t>Sci</a:t>
            </a:r>
            <a:r>
              <a:rPr lang="en-US" sz="2000" b="0" i="1" dirty="0"/>
              <a:t> Data</a:t>
            </a:r>
            <a:r>
              <a:rPr lang="en-US" sz="2000" b="0" dirty="0"/>
              <a:t> 9, 685 (2022). </a:t>
            </a:r>
            <a:r>
              <a:rPr lang="en-US" sz="2000" b="0" dirty="0">
                <a:hlinkClick r:id="rId3"/>
              </a:rPr>
              <a:t>https://</a:t>
            </a:r>
            <a:r>
              <a:rPr lang="en-US" sz="2000" b="0" dirty="0" smtClean="0">
                <a:hlinkClick r:id="rId3"/>
              </a:rPr>
              <a:t>doi.org/10.1038/s41597-022-01805-5</a:t>
            </a:r>
            <a:r>
              <a:rPr lang="sl-SI" sz="2000" b="0" dirty="0" smtClean="0"/>
              <a:t> </a:t>
            </a:r>
            <a:endParaRPr lang="en-GB" sz="2000"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it-IT" smtClean="0"/>
              <a:pPr/>
              <a:t>9</a:t>
            </a:fld>
            <a:endParaRPr lang="it-IT" dirty="0"/>
          </a:p>
        </p:txBody>
      </p:sp>
    </p:spTree>
    <p:extLst>
      <p:ext uri="{BB962C8B-B14F-4D97-AF65-F5344CB8AC3E}">
        <p14:creationId xmlns:p14="http://schemas.microsoft.com/office/powerpoint/2010/main" val="4098525408"/>
      </p:ext>
    </p:extLst>
  </p:cSld>
  <p:clrMapOvr>
    <a:masterClrMapping/>
  </p:clrMapOvr>
  <p:transition spd="med"/>
</p:sld>
</file>

<file path=ppt/theme/theme1.xml><?xml version="1.0" encoding="utf-8"?>
<a:theme xmlns:a="http://schemas.openxmlformats.org/drawingml/2006/main" name="White">
  <a:themeElements>
    <a:clrScheme name="CESSDA">
      <a:dk1>
        <a:srgbClr val="4E4D56"/>
      </a:dk1>
      <a:lt1>
        <a:srgbClr val="A4C9E8"/>
      </a:lt1>
      <a:dk2>
        <a:srgbClr val="454545"/>
      </a:dk2>
      <a:lt2>
        <a:srgbClr val="E6E6E6"/>
      </a:lt2>
      <a:accent1>
        <a:srgbClr val="75B7E8"/>
      </a:accent1>
      <a:accent2>
        <a:srgbClr val="4E4D56"/>
      </a:accent2>
      <a:accent3>
        <a:srgbClr val="FFFFFF"/>
      </a:accent3>
      <a:accent4>
        <a:srgbClr val="FFFFFF"/>
      </a:accent4>
      <a:accent5>
        <a:srgbClr val="FFFFFF"/>
      </a:accent5>
      <a:accent6>
        <a:srgbClr val="FFFFFF"/>
      </a:accent6>
      <a:hlink>
        <a:srgbClr val="2A8FDB"/>
      </a:hlink>
      <a:folHlink>
        <a:srgbClr val="92919C"/>
      </a:folHlink>
    </a:clrScheme>
    <a:fontScheme name="CESSDA">
      <a:majorFont>
        <a:latin typeface="Tahoma"/>
        <a:ea typeface="Helvetica"/>
        <a:cs typeface="Helvetica"/>
      </a:majorFont>
      <a:minorFont>
        <a:latin typeface="Tahoma"/>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50800" tIns="50800" rIns="50800" bIns="50800" rtlCol="0">
        <a:normAutofit/>
      </a:bodyPr>
      <a:lstStyle>
        <a:defPPr algn="l">
          <a:defRPr b="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CESSDA_Presentation_Template_16_to_9_26.11.2019_13.00.potx" id="{7406F75E-BD62-4707-AFDD-5B97858B7757}" vid="{8A02090C-057A-41F9-B26E-2882980B4657}"/>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058EE159C1924F8652B06F120A6EA7" ma:contentTypeVersion="11" ma:contentTypeDescription="Create a new document." ma:contentTypeScope="" ma:versionID="e1f16e98f3f73d58d664d827f53c162f">
  <xsd:schema xmlns:xsd="http://www.w3.org/2001/XMLSchema" xmlns:xs="http://www.w3.org/2001/XMLSchema" xmlns:p="http://schemas.microsoft.com/office/2006/metadata/properties" xmlns:ns3="83beb7fb-3ec9-4221-ac63-05247518c0e4" targetNamespace="http://schemas.microsoft.com/office/2006/metadata/properties" ma:root="true" ma:fieldsID="795e872048b5152396dd9960f6cec7b0" ns3:_="">
    <xsd:import namespace="83beb7fb-3ec9-4221-ac63-05247518c0e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eb7fb-3ec9-4221-ac63-05247518c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69B3A-E2EA-44A6-98EA-34C4968B8FAB}">
  <ds:schemaRefs>
    <ds:schemaRef ds:uri="http://schemas.openxmlformats.org/package/2006/metadata/core-properties"/>
    <ds:schemaRef ds:uri="http://www.w3.org/XML/1998/namespace"/>
    <ds:schemaRef ds:uri="83beb7fb-3ec9-4221-ac63-05247518c0e4"/>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18B52D6-0F15-41AB-B15C-50D38AD72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eb7fb-3ec9-4221-ac63-05247518c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046A85-27AC-452B-885E-ECD7DC947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Template>
  <TotalTime>4861</TotalTime>
  <Words>6498</Words>
  <Application>Microsoft Office PowerPoint</Application>
  <PresentationFormat>Custom</PresentationFormat>
  <Paragraphs>681</Paragraphs>
  <Slides>48</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48</vt:i4>
      </vt:variant>
    </vt:vector>
  </HeadingPairs>
  <TitlesOfParts>
    <vt:vector size="64" baseType="lpstr">
      <vt:lpstr>Arial</vt:lpstr>
      <vt:lpstr>Calibri</vt:lpstr>
      <vt:lpstr>Garamond</vt:lpstr>
      <vt:lpstr>Helvetica</vt:lpstr>
      <vt:lpstr>Helvetica Neue</vt:lpstr>
      <vt:lpstr>Helvetica Neue Medium</vt:lpstr>
      <vt:lpstr>Inter</vt:lpstr>
      <vt:lpstr>Lato</vt:lpstr>
      <vt:lpstr>Open Sans Light</vt:lpstr>
      <vt:lpstr>Roboto</vt:lpstr>
      <vt:lpstr>Source Sans Pro</vt:lpstr>
      <vt:lpstr>Tahoma</vt:lpstr>
      <vt:lpstr>Times New Roman</vt:lpstr>
      <vt:lpstr>Ubuntu</vt:lpstr>
      <vt:lpstr>Wingdings</vt:lpstr>
      <vt:lpstr>White</vt:lpstr>
      <vt:lpstr>PowerPoint Presentation</vt:lpstr>
      <vt:lpstr>FAIR principles</vt:lpstr>
      <vt:lpstr>FAIR principles demystified</vt:lpstr>
      <vt:lpstr>Sound scientific practice in data creation and processing already cover much of the FAIR requirements</vt:lpstr>
      <vt:lpstr>FAIR principles apply to both data and metadata</vt:lpstr>
      <vt:lpstr>File and directory names conventions </vt:lpstr>
      <vt:lpstr>Advantages of systematic file naming</vt:lpstr>
      <vt:lpstr>Files and Folder Structure: Example of a Research Compendia</vt:lpstr>
      <vt:lpstr>Example of an advanced approach: pISA-tree</vt:lpstr>
      <vt:lpstr>File formats and tools for qualitative data analysis</vt:lpstr>
      <vt:lpstr>REFI-QDA Standard https://www.qdasoftware.org/products-project-exchange/ </vt:lpstr>
      <vt:lpstr>Versioning</vt:lpstr>
      <vt:lpstr>How to ... check the integrity of your files</vt:lpstr>
      <vt:lpstr>1. Exercise: Calculate checksum for arbitrary file on your computer</vt:lpstr>
      <vt:lpstr>Unit level data organisation: qualitative data</vt:lpstr>
      <vt:lpstr>Organisation of variables (quantitative file)</vt:lpstr>
      <vt:lpstr>Identification variables</vt:lpstr>
      <vt:lpstr>Identification variables / quantitative files</vt:lpstr>
      <vt:lpstr>LFS exercise http://www.dwbproject.org/events/tc4.html </vt:lpstr>
      <vt:lpstr>Assortative Mating analysis exercise</vt:lpstr>
      <vt:lpstr>Assortative Mating analysis exercise</vt:lpstr>
      <vt:lpstr>Data-level documentation: Conventions</vt:lpstr>
      <vt:lpstr>Data-level documentation: quantitative data</vt:lpstr>
      <vt:lpstr>Tools to use for editing and expanding variable-level documentation</vt:lpstr>
      <vt:lpstr>Inside Colectica</vt:lpstr>
      <vt:lpstr>Inside The Data Curation Tool (DCT) </vt:lpstr>
      <vt:lpstr>Example: Establish a relation from variable in a file to the external classification server</vt:lpstr>
      <vt:lpstr>Simple Human Readable data relations</vt:lpstr>
      <vt:lpstr>Data level documentation - Advice:</vt:lpstr>
      <vt:lpstr>Missing values annotation conventions</vt:lpstr>
      <vt:lpstr>Examples of useful commands in data processing</vt:lpstr>
      <vt:lpstr>Keep the syntax that produced the file version</vt:lpstr>
      <vt:lpstr>Use of standard demographics variables </vt:lpstr>
      <vt:lpstr>"Core Social Variables„ initiative from Eurostat</vt:lpstr>
      <vt:lpstr>Measuring and coding general social science classifications</vt:lpstr>
      <vt:lpstr>Task example: Historical occupations coding</vt:lpstr>
      <vt:lpstr>Dear colleagues,</vt:lpstr>
      <vt:lpstr>Excerpts from the spss syntax file obtained</vt:lpstr>
      <vt:lpstr>FAIR, but ethical? Two competing ideas when it comes to data archiving and anonymisation</vt:lpstr>
      <vt:lpstr>Key Concepts in Anonymisation</vt:lpstr>
      <vt:lpstr>Treating indirect identifiers</vt:lpstr>
      <vt:lpstr>Practical steps in Anonymization: qualidata</vt:lpstr>
      <vt:lpstr>Qualitative Anonymisation Exercise Example</vt:lpstr>
      <vt:lpstr>Quantitative Anonymization Exercise</vt:lpstr>
      <vt:lpstr>Exercise solution</vt:lpstr>
      <vt:lpstr>Example of Anonymisation Freeware</vt:lpstr>
      <vt:lpstr>When and how about anonymization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Smith</dc:creator>
  <cp:lastModifiedBy>JS</cp:lastModifiedBy>
  <cp:revision>155</cp:revision>
  <cp:lastPrinted>2022-11-14T10:07:35Z</cp:lastPrinted>
  <dcterms:created xsi:type="dcterms:W3CDTF">2019-12-04T12:40:52Z</dcterms:created>
  <dcterms:modified xsi:type="dcterms:W3CDTF">2022-11-14T13:08:01Z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0x01010075058EE159C1924F8652B06F120A6EA7</vt:lpwstr>
  </property>
</Properties>
</file>