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4"/>
    <p:sldMasterId id="2147483677" r:id="rId15"/>
  </p:sldMasterIdLst>
  <p:notesMasterIdLst>
    <p:notesMasterId r:id="rId81"/>
  </p:notesMasterIdLst>
  <p:sldIdLst>
    <p:sldId id="437" r:id="rId16"/>
    <p:sldId id="440" r:id="rId17"/>
    <p:sldId id="464" r:id="rId18"/>
    <p:sldId id="465" r:id="rId19"/>
    <p:sldId id="466" r:id="rId20"/>
    <p:sldId id="386" r:id="rId21"/>
    <p:sldId id="384" r:id="rId22"/>
    <p:sldId id="385" r:id="rId23"/>
    <p:sldId id="388" r:id="rId24"/>
    <p:sldId id="370" r:id="rId25"/>
    <p:sldId id="387" r:id="rId26"/>
    <p:sldId id="389" r:id="rId27"/>
    <p:sldId id="441" r:id="rId28"/>
    <p:sldId id="377" r:id="rId29"/>
    <p:sldId id="324" r:id="rId30"/>
    <p:sldId id="378" r:id="rId31"/>
    <p:sldId id="323" r:id="rId32"/>
    <p:sldId id="267" r:id="rId33"/>
    <p:sldId id="309" r:id="rId34"/>
    <p:sldId id="308" r:id="rId35"/>
    <p:sldId id="356" r:id="rId36"/>
    <p:sldId id="357" r:id="rId37"/>
    <p:sldId id="359" r:id="rId38"/>
    <p:sldId id="414" r:id="rId39"/>
    <p:sldId id="415" r:id="rId40"/>
    <p:sldId id="416" r:id="rId41"/>
    <p:sldId id="417" r:id="rId42"/>
    <p:sldId id="445" r:id="rId43"/>
    <p:sldId id="418" r:id="rId44"/>
    <p:sldId id="419" r:id="rId45"/>
    <p:sldId id="420" r:id="rId46"/>
    <p:sldId id="421" r:id="rId47"/>
    <p:sldId id="422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9" r:id="rId56"/>
    <p:sldId id="443" r:id="rId57"/>
    <p:sldId id="432" r:id="rId58"/>
    <p:sldId id="433" r:id="rId59"/>
    <p:sldId id="434" r:id="rId60"/>
    <p:sldId id="435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53" r:id="rId69"/>
    <p:sldId id="454" r:id="rId70"/>
    <p:sldId id="455" r:id="rId71"/>
    <p:sldId id="456" r:id="rId72"/>
    <p:sldId id="457" r:id="rId73"/>
    <p:sldId id="458" r:id="rId74"/>
    <p:sldId id="459" r:id="rId75"/>
    <p:sldId id="460" r:id="rId76"/>
    <p:sldId id="461" r:id="rId77"/>
    <p:sldId id="462" r:id="rId78"/>
    <p:sldId id="463" r:id="rId79"/>
    <p:sldId id="438" r:id="rId8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ja Bezjak" initials="SB" lastIdx="2" clrIdx="0"/>
  <p:cmAuthor id="1" name="Vipavc Brvar, Irena" initials="VBI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A0E"/>
    <a:srgbClr val="FEF3CE"/>
    <a:srgbClr val="FDD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viewProps" Target="viewProps.xml"/><Relationship Id="rId16" Type="http://schemas.openxmlformats.org/officeDocument/2006/relationships/slide" Target="slides/slide1.xml"/><Relationship Id="rId11" Type="http://schemas.openxmlformats.org/officeDocument/2006/relationships/customXml" Target="../customXml/item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customXml" Target="../customXml/item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customXml" Target="../customXml/item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customXml" Target="../customXml/item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customXml" Target="../customXml/item7.xml"/><Relationship Id="rId71" Type="http://schemas.openxmlformats.org/officeDocument/2006/relationships/slide" Target="slides/slide56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61" Type="http://schemas.openxmlformats.org/officeDocument/2006/relationships/slide" Target="slides/slide46.xml"/><Relationship Id="rId8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pavci\AppData\Local\Temp\1450432519677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Gledano na sploh, priseljenci spodkopavajo slovensko kulturo.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'[1450432519677.xls]Sheet 0'!$B$27</c:f>
              <c:strCache>
                <c:ptCount val="1"/>
                <c:pt idx="0">
                  <c:v>soglašam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'[1450432519677.xls]Sheet 0'!$C$26:$F$26</c:f>
              <c:strCache>
                <c:ptCount val="4"/>
                <c:pt idx="0">
                  <c:v>osnovna ali manj</c:v>
                </c:pt>
                <c:pt idx="1">
                  <c:v>poklicna</c:v>
                </c:pt>
                <c:pt idx="2">
                  <c:v>srednja</c:v>
                </c:pt>
                <c:pt idx="3">
                  <c:v>višja, visoka...</c:v>
                </c:pt>
              </c:strCache>
            </c:strRef>
          </c:cat>
          <c:val>
            <c:numRef>
              <c:f>'[1450432519677.xls]Sheet 0'!$C$27:$F$27</c:f>
              <c:numCache>
                <c:formatCode>0.00</c:formatCode>
                <c:ptCount val="4"/>
                <c:pt idx="0">
                  <c:v>0.40372670807453415</c:v>
                </c:pt>
                <c:pt idx="1">
                  <c:v>0.49068322981366458</c:v>
                </c:pt>
                <c:pt idx="2">
                  <c:v>0.49068322981366458</c:v>
                </c:pt>
                <c:pt idx="3">
                  <c:v>0.35403726708074534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50-42CA-8937-24E3F62B0F2B}"/>
            </c:ext>
          </c:extLst>
        </c:ser>
        <c:ser>
          <c:idx val="1"/>
          <c:order val="1"/>
          <c:tx>
            <c:strRef>
              <c:f>'[1450432519677.xls]Sheet 0'!$B$28</c:f>
              <c:strCache>
                <c:ptCount val="1"/>
                <c:pt idx="0">
                  <c:v>niti - niti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'[1450432519677.xls]Sheet 0'!$C$26:$F$26</c:f>
              <c:strCache>
                <c:ptCount val="4"/>
                <c:pt idx="0">
                  <c:v>osnovna ali manj</c:v>
                </c:pt>
                <c:pt idx="1">
                  <c:v>poklicna</c:v>
                </c:pt>
                <c:pt idx="2">
                  <c:v>srednja</c:v>
                </c:pt>
                <c:pt idx="3">
                  <c:v>višja, visoka...</c:v>
                </c:pt>
              </c:strCache>
            </c:strRef>
          </c:cat>
          <c:val>
            <c:numRef>
              <c:f>'[1450432519677.xls]Sheet 0'!$C$28:$F$28</c:f>
              <c:numCache>
                <c:formatCode>0.00</c:formatCode>
                <c:ptCount val="4"/>
                <c:pt idx="0">
                  <c:v>0.18633540372670807</c:v>
                </c:pt>
                <c:pt idx="1">
                  <c:v>0.24401913875598086</c:v>
                </c:pt>
                <c:pt idx="2">
                  <c:v>0.25252525252525254</c:v>
                </c:pt>
                <c:pt idx="3">
                  <c:v>0.24161073825503357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0-42CA-8937-24E3F62B0F2B}"/>
            </c:ext>
          </c:extLst>
        </c:ser>
        <c:ser>
          <c:idx val="2"/>
          <c:order val="2"/>
          <c:tx>
            <c:strRef>
              <c:f>'[1450432519677.xls]Sheet 0'!$B$29</c:f>
              <c:strCache>
                <c:ptCount val="1"/>
                <c:pt idx="0">
                  <c:v>ne soglašam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'[1450432519677.xls]Sheet 0'!$C$26:$F$26</c:f>
              <c:strCache>
                <c:ptCount val="4"/>
                <c:pt idx="0">
                  <c:v>osnovna ali manj</c:v>
                </c:pt>
                <c:pt idx="1">
                  <c:v>poklicna</c:v>
                </c:pt>
                <c:pt idx="2">
                  <c:v>srednja</c:v>
                </c:pt>
                <c:pt idx="3">
                  <c:v>višja, visoka...</c:v>
                </c:pt>
              </c:strCache>
            </c:strRef>
          </c:cat>
          <c:val>
            <c:numRef>
              <c:f>'[1450432519677.xls]Sheet 0'!$C$29:$F$29</c:f>
              <c:numCache>
                <c:formatCode>0.00</c:formatCode>
                <c:ptCount val="4"/>
                <c:pt idx="0">
                  <c:v>0.40993788819875776</c:v>
                </c:pt>
                <c:pt idx="1">
                  <c:v>0.37799043062200954</c:v>
                </c:pt>
                <c:pt idx="2">
                  <c:v>0.48148148148148145</c:v>
                </c:pt>
                <c:pt idx="3">
                  <c:v>0.56711409395973156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50-42CA-8937-24E3F62B0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5425872"/>
        <c:axId val="295431360"/>
      </c:barChart>
      <c:catAx>
        <c:axId val="29542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95431360"/>
        <c:crosses val="autoZero"/>
        <c:auto val="1"/>
        <c:lblAlgn val="ctr"/>
        <c:lblOffset val="100"/>
        <c:noMultiLvlLbl val="0"/>
      </c:catAx>
      <c:valAx>
        <c:axId val="29543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9542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22476-879D-4112-847C-7AAFC53BA7F7}" type="datetimeFigureOut">
              <a:rPr lang="sl-SI" smtClean="0"/>
              <a:t>17. 05. 2018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47E39-09D9-4CE2-8F3C-1A762EB6E1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99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47E39-09D9-4CE2-8F3C-1A762EB6E110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55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189303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164456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212459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69624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460206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3576680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309302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4262449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295127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75799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221105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120574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403764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74520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l-SI" smtClean="0"/>
          </a:p>
        </p:txBody>
      </p:sp>
    </p:spTree>
    <p:extLst>
      <p:ext uri="{BB962C8B-B14F-4D97-AF65-F5344CB8AC3E}">
        <p14:creationId xmlns:p14="http://schemas.microsoft.com/office/powerpoint/2010/main" val="271546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47E39-09D9-4CE2-8F3C-1A762EB6E110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171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112139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137052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2708920"/>
            <a:ext cx="8856984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38272" y="4077073"/>
            <a:ext cx="865420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/>
            </a:lvl1pPr>
          </a:lstStyle>
          <a:p>
            <a:pPr lvl="0"/>
            <a:r>
              <a:rPr lang="sl-SI" dirty="0" smtClean="0"/>
              <a:t>Podnaslov</a:t>
            </a:r>
            <a:endParaRPr lang="en-US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868863"/>
            <a:ext cx="8641655" cy="16557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sl-SI" b="1" dirty="0" smtClean="0">
                <a:latin typeface="Tahoma" pitchFamily="34" charset="0"/>
              </a:rPr>
              <a:t>IME PRIMEK PREDAVATELJA</a:t>
            </a:r>
            <a:endParaRPr lang="sl-SI" dirty="0" smtClean="0">
              <a:latin typeface="Tahoma" pitchFamily="34" charset="0"/>
            </a:endParaRPr>
          </a:p>
          <a:p>
            <a:pPr algn="l"/>
            <a:r>
              <a:rPr lang="sl-SI" dirty="0" smtClean="0">
                <a:latin typeface="Tahoma" pitchFamily="34" charset="0"/>
              </a:rPr>
              <a:t>ADP, Univerza v Ljubljani, 2013</a:t>
            </a:r>
            <a:endParaRPr lang="sl-SI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0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47382" cy="432048"/>
          </a:xfrm>
          <a:prstGeom prst="rect">
            <a:avLst/>
          </a:prstGeom>
          <a:solidFill>
            <a:srgbClr val="FDD44F"/>
          </a:solidFill>
        </p:spPr>
        <p:txBody>
          <a:bodyPr anchor="b"/>
          <a:lstStyle>
            <a:lvl1pPr>
              <a:defRPr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549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360000"/>
          </a:xfrm>
          <a:prstGeom prst="rect">
            <a:avLst/>
          </a:prstGeom>
          <a:solidFill>
            <a:srgbClr val="FDD44F"/>
          </a:solidFill>
        </p:spPr>
        <p:txBody>
          <a:bodyPr anchor="ctr"/>
          <a:lstStyle>
            <a:lvl1pPr eaLnBrk="1" latinLnBrk="0" hangingPunct="1">
              <a:defRPr kumimoji="0" sz="1800" b="1">
                <a:solidFill>
                  <a:srgbClr val="9D0A0E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6000" y="808876"/>
            <a:ext cx="8077200" cy="562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76B64-3991-4455-8251-E1727C2A5ADE}" type="datetime1">
              <a:rPr lang="en-US"/>
              <a:pPr>
                <a:defRPr/>
              </a:pPr>
              <a:t>5/17/2018</a:t>
            </a:fld>
            <a:endParaRPr lang="sl-SI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7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2C960-F9F2-45D1-B744-6DA9DDAB933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7" name="Rectangle 12"/>
          <p:cNvSpPr>
            <a:spLocks noGrp="1"/>
          </p:cNvSpPr>
          <p:nvPr>
            <p:ph type="ftr" sz="quarter" idx="18"/>
          </p:nvPr>
        </p:nvSpPr>
        <p:spPr>
          <a:xfrm>
            <a:off x="179388" y="6453188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36141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aslovnica z UNI in CESS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2708920"/>
            <a:ext cx="8856984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38272" y="4077073"/>
            <a:ext cx="865420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Podnaslov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51521" y="4869160"/>
            <a:ext cx="8640959" cy="432047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sl-SI" dirty="0" smtClean="0"/>
              <a:t>Ime in priimek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251520" y="5301208"/>
            <a:ext cx="8640959" cy="576064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sl-SI" dirty="0" smtClean="0"/>
              <a:t>ADP, 2015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40" y="6213659"/>
            <a:ext cx="1324548" cy="4669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6247" y="6162017"/>
            <a:ext cx="3167861" cy="582718"/>
            <a:chOff x="286247" y="6162017"/>
            <a:chExt cx="3167861" cy="582718"/>
          </a:xfrm>
        </p:grpSpPr>
        <p:pic>
          <p:nvPicPr>
            <p:cNvPr id="15" name="Picture 2" descr="S:\ARHIV 2\SHARED\koristne_zadeve\GrafikeADP\logo drugi\CESSDA_od_2015\cessda logo soli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773" y="6267110"/>
              <a:ext cx="1140335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ojstersekm\Downloads\g304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47" y="6162017"/>
              <a:ext cx="1170856" cy="58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348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slov in vseb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47382" cy="432048"/>
          </a:xfrm>
          <a:prstGeom prst="rect">
            <a:avLst/>
          </a:prstGeom>
          <a:solidFill>
            <a:srgbClr val="FDD44F"/>
          </a:solidFill>
        </p:spPr>
        <p:txBody>
          <a:bodyPr anchor="b"/>
          <a:lstStyle>
            <a:lvl1pPr>
              <a:defRPr sz="220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525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2708920"/>
            <a:ext cx="8856984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38272" y="4077073"/>
            <a:ext cx="865420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Podnaslov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5085184"/>
            <a:ext cx="8642350" cy="43177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algn="l"/>
            <a:r>
              <a:rPr lang="sl-SI" b="1" dirty="0" smtClean="0">
                <a:latin typeface="Tahoma" pitchFamily="34" charset="0"/>
              </a:rPr>
              <a:t>IME PRIMEK PREDAVATELJA</a:t>
            </a:r>
            <a:endParaRPr lang="sl-SI" dirty="0" smtClean="0">
              <a:latin typeface="Tahoma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50825" y="5589588"/>
            <a:ext cx="8642350" cy="4318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sl-SI" dirty="0" smtClean="0">
                <a:latin typeface="Tahoma" pitchFamily="34" charset="0"/>
              </a:rPr>
              <a:t>ADP, Univerza v Ljubljani,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40" y="6213659"/>
            <a:ext cx="1324548" cy="4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4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slovnica z UNI in CESS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7504" y="2708920"/>
            <a:ext cx="8856984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sl-SI" dirty="0" smtClean="0"/>
              <a:t>Naslov</a:t>
            </a:r>
            <a:endParaRPr lang="sl-SI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38272" y="4077073"/>
            <a:ext cx="865420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Podnaslov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51521" y="4869160"/>
            <a:ext cx="8640959" cy="432047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sl-SI" dirty="0" smtClean="0"/>
              <a:t>Ime in priimek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251520" y="5301208"/>
            <a:ext cx="8640959" cy="576064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sl-SI" dirty="0" smtClean="0"/>
              <a:t>ADP, 2015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40" y="6213659"/>
            <a:ext cx="1324548" cy="4669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6247" y="6162017"/>
            <a:ext cx="3167861" cy="582718"/>
            <a:chOff x="286247" y="6162017"/>
            <a:chExt cx="3167861" cy="582718"/>
          </a:xfrm>
        </p:grpSpPr>
        <p:pic>
          <p:nvPicPr>
            <p:cNvPr id="15" name="Picture 2" descr="S:\ARHIV 2\SHARED\koristne_zadeve\GrafikeADP\logo drugi\CESSDA_od_2015\cessda logo soli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773" y="6267110"/>
              <a:ext cx="1140335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ojstersekm\Downloads\g304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47" y="6162017"/>
              <a:ext cx="1170856" cy="58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28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47382" cy="432048"/>
          </a:xfrm>
          <a:prstGeom prst="rect">
            <a:avLst/>
          </a:prstGeom>
          <a:solidFill>
            <a:srgbClr val="FDD44F"/>
          </a:solidFill>
        </p:spPr>
        <p:txBody>
          <a:bodyPr anchor="b"/>
          <a:lstStyle>
            <a:lvl1pPr>
              <a:defRPr sz="220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2140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seb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652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dva stolpca vseb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764704"/>
            <a:ext cx="4104456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51520" y="764704"/>
            <a:ext cx="4104456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47382" cy="432048"/>
          </a:xfrm>
          <a:prstGeom prst="rect">
            <a:avLst/>
          </a:prstGeom>
          <a:solidFill>
            <a:srgbClr val="FDD44F"/>
          </a:solidFill>
        </p:spPr>
        <p:txBody>
          <a:bodyPr anchor="b"/>
          <a:lstStyle>
            <a:lvl1pPr>
              <a:defRPr sz="220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4170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na str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97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47382" cy="432048"/>
          </a:xfrm>
          <a:prstGeom prst="rect">
            <a:avLst/>
          </a:prstGeom>
          <a:solidFill>
            <a:srgbClr val="FDD44F"/>
          </a:solidFill>
        </p:spPr>
        <p:txBody>
          <a:bodyPr anchor="b"/>
          <a:lstStyle>
            <a:lvl1pPr>
              <a:defRPr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695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1520" y="188640"/>
            <a:ext cx="8352928" cy="432048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200" b="1" dirty="0" smtClean="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Kontakt</a:t>
            </a:r>
            <a:endParaRPr lang="sl-SI" sz="2200" b="1" dirty="0">
              <a:solidFill>
                <a:srgbClr val="9D0A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 Placeholder 2"/>
          <p:cNvSpPr>
            <a:spLocks noGrp="1"/>
          </p:cNvSpPr>
          <p:nvPr>
            <p:ph idx="1" hasCustomPrompt="1"/>
          </p:nvPr>
        </p:nvSpPr>
        <p:spPr>
          <a:xfrm>
            <a:off x="251520" y="1052736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Zahvalni tekst, slika…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544" y="2204864"/>
            <a:ext cx="8064896" cy="3024336"/>
            <a:chOff x="467544" y="2204864"/>
            <a:chExt cx="8064896" cy="3024336"/>
          </a:xfrm>
        </p:grpSpPr>
        <p:sp>
          <p:nvSpPr>
            <p:cNvPr id="2" name="TextBox 1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716016" y="2280016"/>
              <a:ext cx="3816424" cy="2631490"/>
              <a:chOff x="4716016" y="2280016"/>
              <a:chExt cx="3816424" cy="263149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716016" y="2415154"/>
                <a:ext cx="432048" cy="2361214"/>
                <a:chOff x="4716016" y="2420888"/>
                <a:chExt cx="432048" cy="2361214"/>
              </a:xfrm>
            </p:grpSpPr>
            <p:pic>
              <p:nvPicPr>
                <p:cNvPr id="1036" name="Picture 12" descr="C:\Users\ojstersekm\Downloads\1436448496_Facebook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70699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7" name="Picture 13" descr="C:\Users\ojstersekm\Downloads\1436448479_Mai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063943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 descr="C:\Users\ojstersekm\Downloads\1436448470_Twitte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4350054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0" name="Picture 16" descr="C:\Users\ojstersekm\Downloads\1436448515_I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242088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5237121" y="2280016"/>
                <a:ext cx="3295319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www.adp.fdv.uni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arhiv.podatkov@fdv.uni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Arhiv.Druzboslovnih.Podatkov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@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07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ontakt z logo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1520" y="188640"/>
            <a:ext cx="8352928" cy="432048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200" b="1" dirty="0" smtClean="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Kontakt</a:t>
            </a:r>
            <a:endParaRPr lang="sl-SI" sz="2200" b="1" dirty="0">
              <a:solidFill>
                <a:srgbClr val="9D0A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 Placeholder 2"/>
          <p:cNvSpPr>
            <a:spLocks noGrp="1"/>
          </p:cNvSpPr>
          <p:nvPr>
            <p:ph idx="1" hasCustomPrompt="1"/>
          </p:nvPr>
        </p:nvSpPr>
        <p:spPr>
          <a:xfrm>
            <a:off x="251520" y="836712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Zahvalni tekst, slika…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544" y="1844824"/>
            <a:ext cx="8064896" cy="3024336"/>
            <a:chOff x="467544" y="2204864"/>
            <a:chExt cx="8064896" cy="3024336"/>
          </a:xfrm>
        </p:grpSpPr>
        <p:sp>
          <p:nvSpPr>
            <p:cNvPr id="2" name="TextBox 1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716016" y="2280016"/>
              <a:ext cx="3816424" cy="2631490"/>
              <a:chOff x="4716016" y="2280016"/>
              <a:chExt cx="3816424" cy="263149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716016" y="2415154"/>
                <a:ext cx="432048" cy="2361214"/>
                <a:chOff x="4716016" y="2420888"/>
                <a:chExt cx="432048" cy="2361214"/>
              </a:xfrm>
            </p:grpSpPr>
            <p:pic>
              <p:nvPicPr>
                <p:cNvPr id="1036" name="Picture 12" descr="C:\Users\ojstersekm\Downloads\1436448496_Facebook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70699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7" name="Picture 13" descr="C:\Users\ojstersekm\Downloads\1436448479_Mai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063943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 descr="C:\Users\ojstersekm\Downloads\1436448470_Twitte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4350054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0" name="Picture 16" descr="C:\Users\ojstersekm\Downloads\1436448515_I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242088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5237121" y="2280016"/>
                <a:ext cx="3295319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www.adp.fdv.uni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arhiv.podatkov@fdv.uni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Arhiv.Druzboslovnih.Podatkov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@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5725" y="5737867"/>
            <a:ext cx="8584612" cy="894027"/>
            <a:chOff x="155725" y="5737867"/>
            <a:chExt cx="7437539" cy="894027"/>
          </a:xfrm>
        </p:grpSpPr>
        <p:pic>
          <p:nvPicPr>
            <p:cNvPr id="27" name="Picture 3" descr="C:\Users\ojstersekm\Downloads\path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25" y="5737867"/>
              <a:ext cx="880442" cy="88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S:\ARHIV 2\SHARED\koristne_zadeve\GrafikeADP\logo drugi\CESSDA_od_2015\cessda logo soli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331" y="6342727"/>
              <a:ext cx="872933" cy="27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S:\ARHIV 2\SHARED\koristne_zadeve\GrafikeADP\Ceesda Saw\CESSDA SaW Logo\1. Positive\cessdasaw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2862"/>
            <a:stretch/>
          </p:blipFill>
          <p:spPr bwMode="auto">
            <a:xfrm>
              <a:off x="3581568" y="6342727"/>
              <a:ext cx="1475145" cy="27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S:\ARHIV 2\SHARED\koristne_zadeve\GrafikeADP\logo_predloge_drugi\SEEDS_logo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0" t="8632" r="15808" b="27652"/>
            <a:stretch/>
          </p:blipFill>
          <p:spPr bwMode="auto">
            <a:xfrm>
              <a:off x="5454271" y="5840976"/>
              <a:ext cx="936104" cy="79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04" y="6304556"/>
            <a:ext cx="2140072" cy="3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ontakt z logo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1520" y="188640"/>
            <a:ext cx="8352928" cy="432048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200" b="1" dirty="0" smtClean="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Kontakt</a:t>
            </a:r>
            <a:endParaRPr lang="sl-SI" sz="2200" b="1" dirty="0">
              <a:solidFill>
                <a:srgbClr val="9D0A0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 Placeholder 2"/>
          <p:cNvSpPr>
            <a:spLocks noGrp="1"/>
          </p:cNvSpPr>
          <p:nvPr>
            <p:ph idx="1" hasCustomPrompt="1"/>
          </p:nvPr>
        </p:nvSpPr>
        <p:spPr>
          <a:xfrm>
            <a:off x="251520" y="836712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 smtClean="0"/>
              <a:t>Zahvalni tekst, slika…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544" y="1844824"/>
            <a:ext cx="8064896" cy="3024336"/>
            <a:chOff x="467544" y="2204864"/>
            <a:chExt cx="8064896" cy="3024336"/>
          </a:xfrm>
        </p:grpSpPr>
        <p:sp>
          <p:nvSpPr>
            <p:cNvPr id="2" name="TextBox 1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716016" y="2280016"/>
              <a:ext cx="3816424" cy="2631490"/>
              <a:chOff x="4716016" y="2280016"/>
              <a:chExt cx="3816424" cy="263149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716016" y="2415154"/>
                <a:ext cx="432048" cy="2361214"/>
                <a:chOff x="4716016" y="2420888"/>
                <a:chExt cx="432048" cy="2361214"/>
              </a:xfrm>
            </p:grpSpPr>
            <p:pic>
              <p:nvPicPr>
                <p:cNvPr id="1036" name="Picture 12" descr="C:\Users\ojstersekm\Downloads\1436448496_Facebook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70699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7" name="Picture 13" descr="C:\Users\ojstersekm\Downloads\1436448479_Mai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3063943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 descr="C:\Users\ojstersekm\Downloads\1436448470_Twitte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4350054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0" name="Picture 16" descr="C:\Users\ojstersekm\Downloads\1436448515_I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2420888"/>
                  <a:ext cx="432048" cy="43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5237121" y="2280016"/>
                <a:ext cx="3295319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www.adp.fdv.uni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arhiv.podatkov@fdv.uni</a:t>
                </a: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lj.si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Arhiv.Druzboslovnih.Podatkov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sl-SI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@</a:t>
                </a:r>
                <a:r>
                  <a:rPr lang="sl-SI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ArhivPodatkov</a:t>
                </a:r>
                <a:endParaRPr lang="sl-SI" sz="16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5725" y="5737867"/>
            <a:ext cx="8584612" cy="894027"/>
            <a:chOff x="155725" y="5737867"/>
            <a:chExt cx="7437539" cy="894027"/>
          </a:xfrm>
        </p:grpSpPr>
        <p:pic>
          <p:nvPicPr>
            <p:cNvPr id="22" name="Picture 3" descr="C:\Users\ojstersekm\Downloads\path5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25" y="5737867"/>
              <a:ext cx="880442" cy="88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S:\ARHIV 2\SHARED\koristne_zadeve\GrafikeADP\logo drugi\CESSDA_od_2015\cessda logo soli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331" y="6342727"/>
              <a:ext cx="872933" cy="27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:\ARHIV 2\SHARED\koristne_zadeve\GrafikeADP\Ceesda Saw\CESSDA SaW Logo\1. Positive\cessdasaw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2862"/>
            <a:stretch/>
          </p:blipFill>
          <p:spPr bwMode="auto">
            <a:xfrm>
              <a:off x="3581568" y="6342727"/>
              <a:ext cx="1475145" cy="27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:\ARHIV 2\SHARED\koristne_zadeve\GrafikeADP\logo_predloge_drugi\SEEDS_logo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0" t="8632" r="15808" b="27652"/>
            <a:stretch/>
          </p:blipFill>
          <p:spPr bwMode="auto">
            <a:xfrm>
              <a:off x="5454271" y="5840976"/>
              <a:ext cx="936104" cy="79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04" y="6304556"/>
            <a:ext cx="2140072" cy="3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FDD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rgbClr val="767676"/>
          </a:solidFill>
        </p:spPr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 smtClean="0"/>
              <a:t>  Poglavje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508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2063-7BCE-40FE-913F-97A8EFCA4022}" type="datetime1">
              <a:rPr lang="en-US"/>
              <a:pPr>
                <a:defRPr/>
              </a:pPr>
              <a:t>5/17/2018</a:t>
            </a:fld>
            <a:endParaRPr lang="sl-SI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1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BEC20-53D5-4BCB-8511-252A1B0BC8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2"/>
          </p:nvPr>
        </p:nvSpPr>
        <p:spPr>
          <a:xfrm>
            <a:off x="179388" y="6453188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34589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CE20C-0E33-4AA8-9380-2486078C5EBA}" type="datetime1">
              <a:rPr lang="en-US"/>
              <a:pPr>
                <a:defRPr/>
              </a:pPr>
              <a:t>5/17/2018</a:t>
            </a:fld>
            <a:endParaRPr lang="sl-SI"/>
          </a:p>
        </p:txBody>
      </p:sp>
      <p:sp>
        <p:nvSpPr>
          <p:cNvPr id="3" name="Rectangle 6"/>
          <p:cNvSpPr>
            <a:spLocks noGrp="1"/>
          </p:cNvSpPr>
          <p:nvPr>
            <p:ph type="sldNum" sz="quarter" idx="11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BC91-9E62-44DD-ACF9-4344C8C9BF8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>
          <a:xfrm>
            <a:off x="179388" y="6453188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531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192F97-2E49-4275-9679-3A7A0ED2E3F6}" type="slidenum">
              <a:rPr lang="en-GB" altLang="sl-SI"/>
              <a:pPr/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14951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647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37449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37449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9055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9055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9055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12B83A-4258-46ED-ABF0-6F6DCC351D2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6935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0772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F5095-488D-473C-B51F-2F58E4A83861}" type="datetime1">
              <a:rPr lang="en-US"/>
              <a:pPr>
                <a:defRPr/>
              </a:pPr>
              <a:t>5/17/2018</a:t>
            </a:fld>
            <a:endParaRPr lang="sl-SI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1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3EF0-6BCF-486D-AB41-89811E1048E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6" name="Rectangle 12"/>
          <p:cNvSpPr>
            <a:spLocks noGrp="1"/>
          </p:cNvSpPr>
          <p:nvPr>
            <p:ph type="ftr" sz="quarter" idx="12"/>
          </p:nvPr>
        </p:nvSpPr>
        <p:spPr>
          <a:xfrm>
            <a:off x="179388" y="6453188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9169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4005064"/>
          </a:xfrm>
          <a:prstGeom prst="rect">
            <a:avLst/>
          </a:prstGeom>
          <a:solidFill>
            <a:srgbClr val="767676"/>
          </a:solidFill>
          <a:ln>
            <a:solidFill>
              <a:srgbClr val="767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Flowchart: Process 18"/>
          <p:cNvSpPr/>
          <p:nvPr/>
        </p:nvSpPr>
        <p:spPr>
          <a:xfrm>
            <a:off x="0" y="2492896"/>
            <a:ext cx="9144000" cy="1440160"/>
          </a:xfrm>
          <a:prstGeom prst="flowChartProcess">
            <a:avLst/>
          </a:prstGeom>
          <a:solidFill>
            <a:srgbClr val="FDD44F"/>
          </a:solidFill>
          <a:ln>
            <a:solidFill>
              <a:srgbClr val="FDD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sl-SI" dirty="0"/>
          </a:p>
        </p:txBody>
      </p:sp>
      <p:pic>
        <p:nvPicPr>
          <p:cNvPr id="5" name="Picture 2" descr="S:\ARHIV 2\SHARED\koristne_zadeve\GrafikeADP\logo\SLO\logoZnapisom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97372" cy="12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2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r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2pPr>
      <a:lvl3pPr marL="1143000" indent="-228600" algn="r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3pPr>
      <a:lvl4pPr marL="1600200" indent="-22860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4pPr>
      <a:lvl5pPr marL="2057400" indent="-228600" algn="r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4005064"/>
          </a:xfrm>
          <a:prstGeom prst="rect">
            <a:avLst/>
          </a:prstGeom>
          <a:solidFill>
            <a:srgbClr val="767676"/>
          </a:solidFill>
          <a:ln>
            <a:solidFill>
              <a:srgbClr val="767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800200" cy="1291372"/>
          </a:xfrm>
          <a:prstGeom prst="rect">
            <a:avLst/>
          </a:prstGeom>
        </p:spPr>
      </p:pic>
      <p:sp>
        <p:nvSpPr>
          <p:cNvPr id="19" name="Flowchart: Process 18"/>
          <p:cNvSpPr/>
          <p:nvPr/>
        </p:nvSpPr>
        <p:spPr>
          <a:xfrm>
            <a:off x="0" y="2492896"/>
            <a:ext cx="9144000" cy="1440160"/>
          </a:xfrm>
          <a:prstGeom prst="flowChartProcess">
            <a:avLst/>
          </a:prstGeom>
          <a:solidFill>
            <a:srgbClr val="FDD44F"/>
          </a:solidFill>
          <a:ln>
            <a:solidFill>
              <a:srgbClr val="FDD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l-SI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5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r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2pPr>
      <a:lvl3pPr marL="1143000" indent="-228600" algn="r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3pPr>
      <a:lvl4pPr marL="1600200" indent="-22860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4pPr>
      <a:lvl5pPr marL="2057400" indent="-228600" algn="r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jpeg"/><Relationship Id="rId7" Type="http://schemas.openxmlformats.org/officeDocument/2006/relationships/hyperlink" Target="http://www.nesstar.com/help/4.0/webview/getting-started/getting-to-know-nesstar-webview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p.fdv.uni-lj.si/media/gradiva/Vodic_po_Nesstarju.pdf" TargetMode="External"/><Relationship Id="rId5" Type="http://schemas.openxmlformats.org/officeDocument/2006/relationships/hyperlink" Target="http://nesstar2.adp.fdv.uni-lj.si/" TargetMode="External"/><Relationship Id="rId4" Type="http://schemas.openxmlformats.org/officeDocument/2006/relationships/hyperlink" Target="http://www.adp.fdv.uni-lj.si/" TargetMode="Externa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dp.fdv.uni-lj.si/opisi/sjm15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fdv.uni-lj.si/docs/default-source/dodiplomski-studij-1-stopnje/navodila-za-pisanje-in-oblikovanje-strokovno-znanstvenih-del-fdv_2017.pdf?sfvrsn=1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adp.fdv.uni-lj.si/podatki/sjm/sjm15_rm1_sl_v1_r1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hyperlink" Target="http://www.atlasofeuropeanvalues.eu/new/" TargetMode="External"/><Relationship Id="rId18" Type="http://schemas.openxmlformats.org/officeDocument/2006/relationships/hyperlink" Target="http://www.europeansocialsurvey.org/" TargetMode="External"/><Relationship Id="rId26" Type="http://schemas.openxmlformats.org/officeDocument/2006/relationships/image" Target="../media/image78.png"/><Relationship Id="rId3" Type="http://schemas.openxmlformats.org/officeDocument/2006/relationships/hyperlink" Target="http://www.cessda.org/" TargetMode="External"/><Relationship Id="rId21" Type="http://schemas.openxmlformats.org/officeDocument/2006/relationships/image" Target="../media/image75.png"/><Relationship Id="rId7" Type="http://schemas.openxmlformats.org/officeDocument/2006/relationships/hyperlink" Target="http://www.cses.org/" TargetMode="External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5" Type="http://schemas.openxmlformats.org/officeDocument/2006/relationships/hyperlink" Target="http://www.icpsr.umich.edu/icpsrweb/ICPSR/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://www.nsd.uib.no/european_election_database/" TargetMode="External"/><Relationship Id="rId20" Type="http://schemas.openxmlformats.org/officeDocument/2006/relationships/hyperlink" Target="http://www.share-projec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hyperlink" Target="http://www.europeanvaluesstudy.eu/" TargetMode="External"/><Relationship Id="rId24" Type="http://schemas.openxmlformats.org/officeDocument/2006/relationships/image" Target="../media/image77.jpeg"/><Relationship Id="rId5" Type="http://schemas.openxmlformats.org/officeDocument/2006/relationships/hyperlink" Target="http://www.issp.org/" TargetMode="External"/><Relationship Id="rId15" Type="http://schemas.openxmlformats.org/officeDocument/2006/relationships/image" Target="../media/image72.png"/><Relationship Id="rId23" Type="http://schemas.openxmlformats.org/officeDocument/2006/relationships/image" Target="../media/image76.jpeg"/><Relationship Id="rId28" Type="http://schemas.openxmlformats.org/officeDocument/2006/relationships/image" Target="../media/image79.jpeg"/><Relationship Id="rId10" Type="http://schemas.openxmlformats.org/officeDocument/2006/relationships/image" Target="../media/image69.jpeg"/><Relationship Id="rId19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hyperlink" Target="http://ec.europa.eu/public_opinion/index_en.htm" TargetMode="External"/><Relationship Id="rId14" Type="http://schemas.openxmlformats.org/officeDocument/2006/relationships/image" Target="../media/image71.png"/><Relationship Id="rId22" Type="http://schemas.openxmlformats.org/officeDocument/2006/relationships/hyperlink" Target="http://zacat.gesis.org/webview/" TargetMode="External"/><Relationship Id="rId27" Type="http://schemas.openxmlformats.org/officeDocument/2006/relationships/hyperlink" Target="http://www.data-archive.ac.uk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zacat.gesis.org/webview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zacat.gesis.org/webview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.fdv.uni-lj.si/spoznaj/politika" TargetMode="External"/><Relationship Id="rId2" Type="http://schemas.openxmlformats.org/officeDocument/2006/relationships/hyperlink" Target="https://www.adp.fdv.uni-lj.si/uporabi/kako/pravila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://nesstar2.adp.fdv.uni-lj.si/webview/index.jsp?headers=http://194.249.0.102:80/obj/fVariable/sjm13_V343&amp;v=2&amp;V62slice=1&amp;stubs=http://194.249.0.102:80/obj/fVariable/sjm13_V62&amp;charttype=null&amp;study=http://194.249.0.102:80/obj/fStudy/sjm13&amp;gs=2&amp;tabcontenttype=raw&amp;V343slice=1&amp;mode=table&amp;top=ye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atlasofeuropeanvalues.eu/new/europa.php?ids=274&amp;year=2008&amp;country=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bookshop.europa.eu/is-bin/INTERSHOP.enfinity/WFS/EU-Bookshop-Site/en_GB/-/EUR/ViewPublication-Start?PublicationKey=DS0415570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bookshop.europa.eu/is-bin/INTERSHOP.enfinity/WFS/EU-Bookshop-Site/en_GB/-/EUR/ViewPublication-Start?PublicationKey=DS04155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pxweb.stat.si/pxweb/Dialog/varval.asp?ma=05E1008S&amp;ti=&amp;path=../Database/Dem_soc/05_prebivalstvo/15_sestava_preb/05_05E10_drzavljanstvo/&amp;lang=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png"/><Relationship Id="rId4" Type="http://schemas.openxmlformats.org/officeDocument/2006/relationships/hyperlink" Target="http://pxweb.stat.si/pxweb/Dialog/varval.asp?ma=05E1018S&amp;ti=&amp;path=../Database/Dem_soc/05_prebivalstvo/15_sestava_preb/05_05E10_drzavljanstvo/&amp;lang=2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.fdv.uni-lj.si/projekti/" TargetMode="External"/><Relationship Id="rId2" Type="http://schemas.openxmlformats.org/officeDocument/2006/relationships/hyperlink" Target="http://cessda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ec.europa.eu/eurostat/tgm/table.do?tab=table&amp;init=1&amp;language=en&amp;pcode=tps00002&amp;plugin=1" TargetMode="Externa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eventregistry.org/concept/Refugee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onlinelibrary.wiley.com/doi/10.1111/1467-9566.12049/pdf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demographic-research.org/volumes/vol23/21/23-21.pdf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400" dirty="0">
                <a:solidFill>
                  <a:srgbClr val="9D0A0E"/>
                </a:solidFill>
              </a:rPr>
              <a:t>Dostop do podatkovnih virov v arhivih podatkov in njihova uporaba</a:t>
            </a:r>
            <a:endParaRPr lang="sl-SI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37312"/>
            <a:ext cx="2050931" cy="39492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r"/>
            <a:r>
              <a:rPr lang="sl-SI" altLang="sl-SI" dirty="0">
                <a:solidFill>
                  <a:srgbClr val="000000"/>
                </a:solidFill>
              </a:rPr>
              <a:t>Irena</a:t>
            </a:r>
            <a:r>
              <a:rPr lang="sl-SI" altLang="sl-SI" sz="1100" dirty="0">
                <a:solidFill>
                  <a:srgbClr val="000000"/>
                </a:solidFill>
              </a:rPr>
              <a:t> </a:t>
            </a:r>
            <a:r>
              <a:rPr lang="sl-SI" altLang="sl-SI" dirty="0" err="1">
                <a:solidFill>
                  <a:srgbClr val="000000"/>
                </a:solidFill>
              </a:rPr>
              <a:t>Vipavc</a:t>
            </a:r>
            <a:r>
              <a:rPr lang="sl-SI" altLang="sl-SI" dirty="0">
                <a:solidFill>
                  <a:srgbClr val="000000"/>
                </a:solidFill>
              </a:rPr>
              <a:t> Brvar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r"/>
            <a:r>
              <a:rPr lang="sl-SI" altLang="sl-SI" dirty="0" smtClean="0">
                <a:solidFill>
                  <a:srgbClr val="000000"/>
                </a:solidFill>
              </a:rPr>
              <a:t>FDV, april-maj 2018</a:t>
            </a:r>
            <a:endParaRPr lang="sl-SI" altLang="sl-SI" sz="1600" dirty="0" smtClean="0">
              <a:solidFill>
                <a:srgbClr val="000000"/>
              </a:solidFill>
            </a:endParaRPr>
          </a:p>
          <a:p>
            <a:endParaRPr lang="sl-SI" sz="500" dirty="0">
              <a:solidFill>
                <a:srgbClr val="000000"/>
              </a:solidFill>
            </a:endParaRPr>
          </a:p>
          <a:p>
            <a:r>
              <a:rPr lang="sl-SI" sz="1600" dirty="0" smtClean="0">
                <a:solidFill>
                  <a:srgbClr val="000000"/>
                </a:solidFill>
              </a:rPr>
              <a:t>Predavanje za študente</a:t>
            </a:r>
            <a:endParaRPr lang="sl-SI" sz="1600" dirty="0">
              <a:solidFill>
                <a:srgbClr val="000000"/>
              </a:solidFill>
            </a:endParaRPr>
          </a:p>
          <a:p>
            <a:endParaRPr lang="sl-SI" altLang="sl-SI" dirty="0" smtClean="0">
              <a:solidFill>
                <a:srgbClr val="000000"/>
              </a:solidFill>
            </a:endParaRPr>
          </a:p>
          <a:p>
            <a:endParaRPr lang="sl-SI" altLang="sl-SI" dirty="0">
              <a:solidFill>
                <a:srgbClr val="0000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32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64496" cy="6206922"/>
          </a:xfrm>
        </p:spPr>
      </p:pic>
      <p:sp>
        <p:nvSpPr>
          <p:cNvPr id="2" name="Rectangle 1"/>
          <p:cNvSpPr/>
          <p:nvPr/>
        </p:nvSpPr>
        <p:spPr>
          <a:xfrm>
            <a:off x="5436096" y="1052736"/>
            <a:ext cx="31284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 smtClean="0">
                <a:latin typeface="Tahoma" pitchFamily="34" charset="0"/>
              </a:rPr>
              <a:t>ADP preveri</a:t>
            </a:r>
            <a:r>
              <a:rPr lang="sl-SI" altLang="sl-SI" dirty="0">
                <a:latin typeface="Tahoma" pitchFamily="34" charset="0"/>
              </a:rPr>
              <a:t>, </a:t>
            </a:r>
            <a:r>
              <a:rPr lang="sl-SI" altLang="sl-SI" b="1" dirty="0">
                <a:latin typeface="Tahoma" pitchFamily="34" charset="0"/>
              </a:rPr>
              <a:t>potrdi </a:t>
            </a:r>
            <a:r>
              <a:rPr lang="sl-SI" altLang="sl-SI" dirty="0">
                <a:latin typeface="Tahoma" pitchFamily="34" charset="0"/>
              </a:rPr>
              <a:t>in </a:t>
            </a:r>
            <a:r>
              <a:rPr lang="sl-SI" altLang="sl-SI" b="1" dirty="0">
                <a:latin typeface="Tahoma" pitchFamily="34" charset="0"/>
              </a:rPr>
              <a:t>pripravi</a:t>
            </a:r>
            <a:r>
              <a:rPr lang="sl-SI" altLang="sl-SI" dirty="0">
                <a:latin typeface="Tahoma" pitchFamily="34" charset="0"/>
              </a:rPr>
              <a:t> podatke in pripadajočo dokumentacijo </a:t>
            </a:r>
            <a:r>
              <a:rPr lang="sl-SI" altLang="sl-SI" dirty="0" smtClean="0">
                <a:latin typeface="Tahoma" pitchFamily="34" charset="0"/>
              </a:rPr>
              <a:t>raziskave </a:t>
            </a:r>
            <a:r>
              <a:rPr lang="sl-SI" altLang="sl-SI" dirty="0">
                <a:latin typeface="Tahoma" pitchFamily="34" charset="0"/>
              </a:rPr>
              <a:t>za namen dolgotrajnega ohranjanja in druge rabe.</a:t>
            </a:r>
            <a:endParaRPr lang="sl-SI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6190571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Vir: </a:t>
            </a:r>
            <a:r>
              <a:rPr lang="en-US" sz="1200" dirty="0" smtClean="0"/>
              <a:t>Research data alliance </a:t>
            </a:r>
            <a:r>
              <a:rPr lang="sl-SI" sz="1200" dirty="0" err="1" smtClean="0"/>
              <a:t>meeting</a:t>
            </a:r>
            <a:r>
              <a:rPr lang="en-US" sz="1200" dirty="0" smtClean="0"/>
              <a:t>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69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2377" y="643004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Vir: </a:t>
            </a:r>
            <a:r>
              <a:rPr lang="en-US" sz="1200" dirty="0" smtClean="0"/>
              <a:t>Research data alliance </a:t>
            </a:r>
            <a:r>
              <a:rPr lang="sl-SI" sz="1200" dirty="0" err="1" smtClean="0"/>
              <a:t>meeting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752528" cy="6607369"/>
          </a:xfrm>
        </p:spPr>
      </p:pic>
      <p:sp>
        <p:nvSpPr>
          <p:cNvPr id="2" name="Rectangle 1"/>
          <p:cNvSpPr/>
          <p:nvPr/>
        </p:nvSpPr>
        <p:spPr>
          <a:xfrm>
            <a:off x="5508103" y="1196752"/>
            <a:ext cx="2952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sl-SI" altLang="sl-SI" b="1" dirty="0" smtClean="0">
                <a:latin typeface="Tahoma" pitchFamily="34" charset="0"/>
              </a:rPr>
              <a:t>ADP </a:t>
            </a:r>
            <a:r>
              <a:rPr lang="sl-SI" altLang="sl-SI" dirty="0" smtClean="0">
                <a:latin typeface="Tahoma" pitchFamily="34" charset="0"/>
              </a:rPr>
              <a:t>uporabnikom </a:t>
            </a:r>
            <a:r>
              <a:rPr lang="sl-SI" altLang="sl-SI" dirty="0">
                <a:latin typeface="Tahoma" pitchFamily="34" charset="0"/>
              </a:rPr>
              <a:t>omogoča </a:t>
            </a:r>
            <a:r>
              <a:rPr lang="sl-SI" altLang="sl-SI" b="1" dirty="0">
                <a:latin typeface="Tahoma" pitchFamily="34" charset="0"/>
              </a:rPr>
              <a:t>enostaven dostop do podatkov </a:t>
            </a:r>
            <a:r>
              <a:rPr lang="sl-SI" altLang="sl-SI" dirty="0">
                <a:latin typeface="Tahoma" pitchFamily="34" charset="0"/>
              </a:rPr>
              <a:t>v številnih </a:t>
            </a:r>
            <a:r>
              <a:rPr lang="sl-SI" altLang="sl-SI" dirty="0" smtClean="0">
                <a:latin typeface="Tahoma" pitchFamily="34" charset="0"/>
              </a:rPr>
              <a:t>formatih.</a:t>
            </a:r>
            <a:endParaRPr lang="sl-SI" altLang="sl-SI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politika in sistemi družbene blaginje (</a:t>
            </a:r>
            <a:r>
              <a:rPr lang="sl-SI" sz="1800" dirty="0" smtClean="0"/>
              <a:t>655)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b="1" dirty="0">
                <a:solidFill>
                  <a:srgbClr val="C00000"/>
                </a:solidFill>
              </a:rPr>
              <a:t>družba in kultura </a:t>
            </a:r>
            <a:r>
              <a:rPr lang="sl-SI" sz="1800" dirty="0" smtClean="0"/>
              <a:t>(379)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družbena slojevitost in skupine (</a:t>
            </a:r>
            <a:r>
              <a:rPr lang="sl-SI" sz="1800" dirty="0" smtClean="0"/>
              <a:t>175</a:t>
            </a:r>
            <a:r>
              <a:rPr lang="sl-SI" sz="18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delo in zaposlovanje (</a:t>
            </a:r>
            <a:r>
              <a:rPr lang="sl-SI" sz="1800" dirty="0" smtClean="0"/>
              <a:t>109)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informiranje in komuniciranje </a:t>
            </a:r>
            <a:r>
              <a:rPr lang="sl-SI" sz="1800" dirty="0" smtClean="0"/>
              <a:t>(77)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pravo, kriminal in pravni sistemi (50)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zdravstvo (36)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izobraževanje </a:t>
            </a:r>
            <a:r>
              <a:rPr lang="sl-SI" sz="1800" dirty="0" smtClean="0"/>
              <a:t>(36)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gospodarstvo </a:t>
            </a:r>
            <a:r>
              <a:rPr lang="sl-SI" sz="1800" dirty="0" smtClean="0"/>
              <a:t>(38)</a:t>
            </a:r>
            <a:endParaRPr lang="sl-SI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demografija, prebivalstvo, statistika prebivalstva in popisi (28)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/>
              <a:t>naravno okolje (28)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bivalne razmere in načrtovanje rabe prostora (17 raziskav)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psihologija (1)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transport, potovanje in mobilnost (8)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trgovina, industrija in trgi (8)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znanost in tehnika (6)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drugo (14)</a:t>
            </a:r>
          </a:p>
          <a:p>
            <a:endParaRPr lang="sl-SI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Teme/vsebina gradiv v ADP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3347864" y="638132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http://www.adp.fdv.uni-lj.si/opisi/vsebinska_podrocja/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79668" y="1268760"/>
            <a:ext cx="1480364" cy="21602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13215"/>
            <a:ext cx="2029108" cy="2572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00" y="1770426"/>
            <a:ext cx="3949802" cy="10934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35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Content Placeholder 4" descr="variabl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1" y="1168599"/>
            <a:ext cx="8468265" cy="4132609"/>
          </a:xfrm>
          <a:noFill/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sz="2400" cap="none" dirty="0" smtClean="0"/>
              <a:t>Seznam spremenljivk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endParaRPr lang="sl-SI" altLang="sl-SI" sz="2400" dirty="0" smtClean="0"/>
          </a:p>
        </p:txBody>
      </p:sp>
    </p:spTree>
    <p:extLst>
      <p:ext uri="{BB962C8B-B14F-4D97-AF65-F5344CB8AC3E}">
        <p14:creationId xmlns:p14="http://schemas.microsoft.com/office/powerpoint/2010/main" val="41562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sz="2400" dirty="0" err="1" smtClean="0"/>
              <a:t>Mikro</a:t>
            </a:r>
            <a:r>
              <a:rPr lang="sl-SI" altLang="sl-SI" sz="2400" dirty="0" smtClean="0"/>
              <a:t> podatki</a:t>
            </a:r>
            <a:endParaRPr lang="sl-SI" altLang="sl-SI" sz="2400" cap="none" dirty="0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endParaRPr lang="sl-SI" altLang="sl-SI" sz="2400" dirty="0" smtClean="0"/>
          </a:p>
        </p:txBody>
      </p:sp>
      <p:pic>
        <p:nvPicPr>
          <p:cNvPr id="6" name="Picture 5" descr="data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81075"/>
            <a:ext cx="7991475" cy="4808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39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Content Placeholder 4" descr="vprasalni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517461" cy="4464496"/>
          </a:xfrm>
          <a:noFill/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79512" y="260648"/>
            <a:ext cx="8347382" cy="432048"/>
          </a:xfrm>
          <a:prstGeom prst="rect">
            <a:avLst/>
          </a:prstGeo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sz="2400" cap="none" dirty="0" smtClean="0">
                <a:latin typeface="Arial" charset="0"/>
              </a:rPr>
              <a:t>   </a:t>
            </a:r>
            <a:r>
              <a:rPr lang="sl-SI" altLang="sl-SI" sz="2400" cap="none" dirty="0" smtClean="0"/>
              <a:t>Vprašalnik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defRPr/>
            </a:pPr>
            <a:r>
              <a:rPr lang="sl-SI" sz="2400" dirty="0" smtClean="0">
                <a:latin typeface="Tahoma" pitchFamily="34" charset="0"/>
              </a:rPr>
              <a:t>   Vprašalnik</a:t>
            </a:r>
            <a:endParaRPr lang="sl-SI" sz="2400" dirty="0" smtClean="0"/>
          </a:p>
        </p:txBody>
      </p:sp>
    </p:spTree>
    <p:extLst>
      <p:ext uri="{BB962C8B-B14F-4D97-AF65-F5344CB8AC3E}">
        <p14:creationId xmlns:p14="http://schemas.microsoft.com/office/powerpoint/2010/main" val="17891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sz="2000" dirty="0" smtClean="0"/>
              <a:t>Primerjam vsebino / rezultate moje ankete z rezultati primerljivih raziskovanj na splošnejših / drugih populacijah</a:t>
            </a:r>
          </a:p>
          <a:p>
            <a:pPr marL="285750" indent="-285750">
              <a:buFontTx/>
              <a:buChar char="-"/>
            </a:pPr>
            <a:endParaRPr lang="sl-SI" sz="2000" dirty="0"/>
          </a:p>
          <a:p>
            <a:pPr marL="285750" indent="-285750">
              <a:buFontTx/>
              <a:buChar char="-"/>
            </a:pPr>
            <a:r>
              <a:rPr lang="sl-SI" sz="2000" dirty="0" smtClean="0"/>
              <a:t>Primerjam vsebino </a:t>
            </a:r>
            <a:r>
              <a:rPr lang="sl-SI" sz="2000" dirty="0"/>
              <a:t>/ rezultate moje ankete </a:t>
            </a:r>
            <a:r>
              <a:rPr lang="sl-SI" sz="2000" dirty="0" smtClean="0"/>
              <a:t>z rezultati iz preteklih obdobij</a:t>
            </a:r>
          </a:p>
          <a:p>
            <a:pPr marL="285750" indent="-285750">
              <a:buFontTx/>
              <a:buChar char="-"/>
            </a:pPr>
            <a:endParaRPr lang="sl-SI" sz="2000" dirty="0"/>
          </a:p>
          <a:p>
            <a:pPr marL="285750" indent="-285750">
              <a:buFontTx/>
              <a:buChar char="-"/>
            </a:pPr>
            <a:r>
              <a:rPr lang="sl-SI" sz="2000" dirty="0" smtClean="0"/>
              <a:t>V celoti uporabim sekundarne vire, ki so mi na razpolago (PRIHRANEK ČASA in DENARJA)</a:t>
            </a:r>
          </a:p>
          <a:p>
            <a:pPr marL="1028700" lvl="1" algn="l">
              <a:buFontTx/>
              <a:buChar char="-"/>
            </a:pPr>
            <a:r>
              <a:rPr lang="sl-SI" sz="2000" dirty="0" smtClean="0"/>
              <a:t>Uporaba / primerjava med različnimi časovnimi točkami</a:t>
            </a:r>
          </a:p>
          <a:p>
            <a:pPr marL="1028700" lvl="1" algn="l">
              <a:buFontTx/>
              <a:buChar char="-"/>
            </a:pPr>
            <a:r>
              <a:rPr lang="sl-SI" sz="2000" dirty="0" smtClean="0"/>
              <a:t>Med različnimi raziskavami</a:t>
            </a:r>
          </a:p>
          <a:p>
            <a:pPr marL="1028700" lvl="1" algn="l">
              <a:buFontTx/>
              <a:buChar char="-"/>
            </a:pPr>
            <a:r>
              <a:rPr lang="sl-SI" sz="2000" dirty="0" smtClean="0"/>
              <a:t>Uporaba različnih virov / uradne statistike / </a:t>
            </a:r>
            <a:r>
              <a:rPr lang="sl-SI" sz="2000" dirty="0" err="1" smtClean="0"/>
              <a:t>kartogrami</a:t>
            </a:r>
            <a:endParaRPr lang="sl-SI" sz="2000" dirty="0" smtClean="0"/>
          </a:p>
          <a:p>
            <a:pPr marL="1028700" lvl="1" algn="l">
              <a:buFontTx/>
              <a:buChar char="-"/>
            </a:pPr>
            <a:r>
              <a:rPr lang="sl-SI" sz="2000" dirty="0" smtClean="0"/>
              <a:t>Mednarodna primerjava</a:t>
            </a:r>
            <a:endParaRPr lang="sl-SI" sz="2000" dirty="0" smtClean="0">
              <a:solidFill>
                <a:srgbClr val="FF0000"/>
              </a:solidFill>
            </a:endParaRPr>
          </a:p>
          <a:p>
            <a:pPr marL="1028700" lvl="1">
              <a:buFontTx/>
              <a:buChar char="-"/>
            </a:pPr>
            <a:endParaRPr lang="sl-SI" sz="2000" dirty="0">
              <a:solidFill>
                <a:srgbClr val="FF0000"/>
              </a:solidFill>
            </a:endParaRPr>
          </a:p>
          <a:p>
            <a:pPr marL="0" lvl="1" indent="0" algn="l">
              <a:buNone/>
            </a:pPr>
            <a:r>
              <a:rPr lang="sl-SI" sz="2000" dirty="0" smtClean="0"/>
              <a:t>- Uporaba testiranih vprašalnikov za mojo raziskovanje</a:t>
            </a:r>
          </a:p>
          <a:p>
            <a:pPr marL="0" lvl="1" indent="0" algn="l">
              <a:buNone/>
            </a:pPr>
            <a:r>
              <a:rPr lang="sl-SI" sz="2000" dirty="0" smtClean="0"/>
              <a:t>- Uporaba priloženih gradiv za teoretsko podlago mojemu delu</a:t>
            </a:r>
            <a:endParaRPr lang="sl-SI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lahko uporabim dostopne vsebine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3059832" y="6309320"/>
            <a:ext cx="48452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Uporaba </a:t>
            </a:r>
            <a:r>
              <a:rPr lang="sl-SI" dirty="0" err="1" smtClean="0">
                <a:solidFill>
                  <a:srgbClr val="FF0000"/>
                </a:solidFill>
              </a:rPr>
              <a:t>mikropodatkov</a:t>
            </a:r>
            <a:r>
              <a:rPr lang="sl-SI" dirty="0" smtClean="0">
                <a:solidFill>
                  <a:srgbClr val="FF0000"/>
                </a:solidFill>
              </a:rPr>
              <a:t>, vprašalnikov in publikacij</a:t>
            </a:r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100" dirty="0" smtClean="0"/>
              <a:t>Kaj potrebujemo za razumevanje in ustrezno interpretacijo</a:t>
            </a:r>
            <a:endParaRPr lang="sl-SI" sz="2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3212976"/>
            <a:ext cx="288032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RAZISKAVA</a:t>
            </a:r>
            <a:endParaRPr lang="sl-SI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70080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Podatki v ustreznem formatu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170080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Vprašalnik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170080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Šifrant</a:t>
            </a:r>
            <a:endParaRPr lang="sl-SI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4725144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Ustrezna dokumentacija</a:t>
            </a: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izvedbi raziskovanja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4725144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Teoretska podlaga raziskovanja – oblikovanje indikatorjev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50131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….</a:t>
            </a:r>
            <a:endParaRPr lang="sl-SI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123728" y="2408694"/>
            <a:ext cx="1440160" cy="80428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355976" y="2100918"/>
            <a:ext cx="72008" cy="10400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64088" y="2172926"/>
            <a:ext cx="828092" cy="96804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27984" y="3859307"/>
            <a:ext cx="432048" cy="100985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123728" y="3859307"/>
            <a:ext cx="1224136" cy="8658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70228" y="3931314"/>
            <a:ext cx="1282092" cy="10818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3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3"/>
          <p:cNvSpPr>
            <a:spLocks/>
          </p:cNvSpPr>
          <p:nvPr/>
        </p:nvSpPr>
        <p:spPr bwMode="auto">
          <a:xfrm>
            <a:off x="304800" y="381000"/>
            <a:ext cx="8077200" cy="360363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400" b="1" dirty="0">
                <a:solidFill>
                  <a:srgbClr val="9D0A0E"/>
                </a:solidFill>
                <a:latin typeface="Tahoma" pitchFamily="34" charset="0"/>
              </a:rPr>
              <a:t>Metapodatki</a:t>
            </a:r>
            <a:endParaRPr lang="sl-SI" altLang="sl-SI" sz="2400" b="1" dirty="0">
              <a:solidFill>
                <a:srgbClr val="9D0A0E"/>
              </a:solidFill>
              <a:latin typeface="Verdana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sl-SI" altLang="sl-SI" sz="2200" dirty="0" smtClean="0"/>
              <a:t>   Metapodatki</a:t>
            </a: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518580" y="4608597"/>
            <a:ext cx="3312368" cy="1403598"/>
          </a:xfrm>
          <a:prstGeom prst="wedgeRoundRectCallout">
            <a:avLst>
              <a:gd name="adj1" fmla="val 66085"/>
              <a:gd name="adj2" fmla="val 111447"/>
              <a:gd name="adj3" fmla="val 16667"/>
            </a:avLst>
          </a:prstGeom>
          <a:solidFill>
            <a:srgbClr val="FE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altLang="sl-SI" dirty="0">
                <a:solidFill>
                  <a:srgbClr val="000000"/>
                </a:solidFill>
              </a:rPr>
              <a:t>Specifikacija, ki se uporablja na področju družboslovja in humanistike je </a:t>
            </a:r>
            <a:r>
              <a:rPr lang="sl-SI" altLang="sl-SI" b="1" dirty="0">
                <a:solidFill>
                  <a:srgbClr val="000000"/>
                </a:solidFill>
              </a:rPr>
              <a:t>DDI.</a:t>
            </a:r>
            <a:endParaRPr lang="sl-SI" dirty="0"/>
          </a:p>
        </p:txBody>
      </p:sp>
      <p:sp>
        <p:nvSpPr>
          <p:cNvPr id="3" name="Round Diagonal Corner Rectangle 2"/>
          <p:cNvSpPr/>
          <p:nvPr/>
        </p:nvSpPr>
        <p:spPr>
          <a:xfrm>
            <a:off x="490972" y="980728"/>
            <a:ext cx="7704856" cy="3456384"/>
          </a:xfrm>
          <a:prstGeom prst="round2DiagRect">
            <a:avLst/>
          </a:prstGeom>
          <a:solidFill>
            <a:srgbClr val="FE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altLang="sl-SI" sz="600" dirty="0">
              <a:solidFill>
                <a:srgbClr val="000000"/>
              </a:solidFill>
            </a:endParaRPr>
          </a:p>
          <a:p>
            <a:pPr algn="ctr"/>
            <a:r>
              <a:rPr lang="sl-SI" altLang="sl-SI" sz="3600" dirty="0">
                <a:solidFill>
                  <a:srgbClr val="000000"/>
                </a:solidFill>
              </a:rPr>
              <a:t>Metapodatke lahko definiramo kot "vse informacije potrebne za obveščanje in procesiranje statističnih struktur". </a:t>
            </a:r>
            <a:endParaRPr lang="sl-SI" altLang="sl-SI" sz="3600" dirty="0" smtClean="0">
              <a:solidFill>
                <a:srgbClr val="000000"/>
              </a:solidFill>
            </a:endParaRPr>
          </a:p>
          <a:p>
            <a:pPr algn="ctr"/>
            <a:r>
              <a:rPr lang="sl-SI" altLang="sl-SI" sz="2400" i="1" dirty="0" smtClean="0">
                <a:solidFill>
                  <a:srgbClr val="000000"/>
                </a:solidFill>
              </a:rPr>
              <a:t>(</a:t>
            </a:r>
            <a:r>
              <a:rPr lang="sl-SI" altLang="sl-SI" sz="2400" i="1" dirty="0" err="1">
                <a:solidFill>
                  <a:srgbClr val="000000"/>
                </a:solidFill>
              </a:rPr>
              <a:t>Grossmann</a:t>
            </a:r>
            <a:r>
              <a:rPr lang="en-US" altLang="sl-SI" sz="2400" i="1" dirty="0">
                <a:solidFill>
                  <a:srgbClr val="000000"/>
                </a:solidFill>
              </a:rPr>
              <a:t> </a:t>
            </a:r>
            <a:r>
              <a:rPr lang="sl-SI" altLang="sl-SI" sz="2400" i="1" dirty="0">
                <a:solidFill>
                  <a:srgbClr val="000000"/>
                </a:solidFill>
              </a:rPr>
              <a:t>v Vipavc in Klep, 2003).</a:t>
            </a:r>
          </a:p>
          <a:p>
            <a:pPr algn="ctr"/>
            <a:endParaRPr lang="sl-SI" altLang="sl-SI" sz="1050" dirty="0">
              <a:solidFill>
                <a:srgbClr val="000000"/>
              </a:solidFill>
            </a:endParaRPr>
          </a:p>
          <a:p>
            <a:pPr algn="ctr"/>
            <a:endParaRPr lang="sl-SI" sz="2800" dirty="0"/>
          </a:p>
        </p:txBody>
      </p:sp>
      <p:pic>
        <p:nvPicPr>
          <p:cNvPr id="3074" name="Picture 2" descr="C:\Users\ojstersekm\AppData\Local\Microsoft\Windows\Temporary Internet Files\Content.IE5\B8YXC46M\MC90031266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38" y="3658990"/>
            <a:ext cx="1816913" cy="165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4704"/>
            <a:ext cx="8077200" cy="563231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 smtClean="0"/>
              <a:t>Avtor</a:t>
            </a:r>
            <a:endParaRPr lang="sl-SI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Producent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Finančna podpora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Serija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Vsebinska področja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Povzetek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/>
              <a:t>Čas zbiranja podatkov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 smtClean="0"/>
              <a:t>Časovno pokritje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Geografsko pokritje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/>
              <a:t>Enota za analizo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/>
              <a:t>Populacija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 smtClean="0"/>
              <a:t>Kdo </a:t>
            </a:r>
            <a:r>
              <a:rPr lang="sl-SI" sz="2000" dirty="0"/>
              <a:t>je opravil zbiranje podatkov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/>
              <a:t>Tip vzorca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 err="1" smtClean="0"/>
              <a:t>Uteževanje</a:t>
            </a: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l-SI" sz="2000" dirty="0" smtClean="0"/>
          </a:p>
          <a:p>
            <a:endParaRPr lang="sl-SI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b="1" dirty="0" smtClean="0"/>
              <a:t>Citiranje</a:t>
            </a:r>
            <a:endParaRPr lang="sl-SI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/>
              <a:t>Sorodne raziskave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2000" dirty="0" smtClean="0"/>
              <a:t>Vprašalniki in povezano gradivo</a:t>
            </a:r>
            <a:endParaRPr lang="sl-SI" sz="2000" dirty="0"/>
          </a:p>
          <a:p>
            <a:endParaRPr lang="sl-SI" sz="2000" dirty="0"/>
          </a:p>
        </p:txBody>
      </p:sp>
      <p:sp>
        <p:nvSpPr>
          <p:cNvPr id="16387" name="Text Placeholder 3"/>
          <p:cNvSpPr>
            <a:spLocks/>
          </p:cNvSpPr>
          <p:nvPr/>
        </p:nvSpPr>
        <p:spPr bwMode="auto">
          <a:xfrm>
            <a:off x="304800" y="355430"/>
            <a:ext cx="8077200" cy="360363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400" b="1" dirty="0" smtClean="0">
                <a:solidFill>
                  <a:srgbClr val="9D0A0E"/>
                </a:solidFill>
                <a:latin typeface="Tahoma" pitchFamily="34" charset="0"/>
              </a:rPr>
              <a:t>Kaj so metapodatki </a:t>
            </a:r>
            <a:r>
              <a:rPr lang="sl-SI" altLang="sl-SI" sz="2400" b="1" dirty="0">
                <a:solidFill>
                  <a:srgbClr val="9D0A0E"/>
                </a:solidFill>
                <a:latin typeface="Tahoma" pitchFamily="34" charset="0"/>
              </a:rPr>
              <a:t>v</a:t>
            </a:r>
            <a:r>
              <a:rPr lang="sl-SI" altLang="sl-SI" sz="2400" b="1" dirty="0" smtClean="0">
                <a:solidFill>
                  <a:srgbClr val="9D0A0E"/>
                </a:solidFill>
                <a:latin typeface="Tahoma" pitchFamily="34" charset="0"/>
              </a:rPr>
              <a:t> ADP?</a:t>
            </a:r>
            <a:endParaRPr lang="sl-SI" altLang="sl-SI" sz="2400" b="1" dirty="0">
              <a:solidFill>
                <a:srgbClr val="9D0A0E"/>
              </a:solidFill>
              <a:latin typeface="Verdana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sl-SI" altLang="sl-SI" sz="2200" dirty="0" smtClean="0"/>
              <a:t>   Metapodatki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3" y="3284524"/>
            <a:ext cx="5174097" cy="3461941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 rot="21070914">
            <a:off x="27776" y="1118257"/>
            <a:ext cx="554047" cy="3892199"/>
          </a:xfrm>
          <a:prstGeom prst="curvedRightArrow">
            <a:avLst>
              <a:gd name="adj1" fmla="val 27050"/>
              <a:gd name="adj2" fmla="val 75434"/>
              <a:gd name="adj3" fmla="val 2066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b="8477"/>
          <a:stretch/>
        </p:blipFill>
        <p:spPr>
          <a:xfrm rot="528391">
            <a:off x="5248416" y="2229592"/>
            <a:ext cx="3239024" cy="1220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2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6887472" cy="56526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Registracija za dostop do gradiv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Rounded Rectangular Callout 5"/>
          <p:cNvSpPr/>
          <p:nvPr/>
        </p:nvSpPr>
        <p:spPr>
          <a:xfrm flipH="1">
            <a:off x="5244408" y="3444579"/>
            <a:ext cx="2627312" cy="971550"/>
          </a:xfrm>
          <a:prstGeom prst="wedgeRoundRectCallout">
            <a:avLst>
              <a:gd name="adj1" fmla="val -34259"/>
              <a:gd name="adj2" fmla="val -808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dirty="0">
                <a:latin typeface="arial"/>
              </a:rPr>
              <a:t>Pri uporabniškem imenu namesto "@" vpišete "AT“</a:t>
            </a:r>
            <a:endParaRPr lang="sl-SI" dirty="0"/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5580112" y="5157192"/>
            <a:ext cx="2447925" cy="971550"/>
          </a:xfrm>
          <a:prstGeom prst="wedgeRoundRectCallout">
            <a:avLst>
              <a:gd name="adj1" fmla="val 41487"/>
              <a:gd name="adj2" fmla="val -1134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dirty="0">
                <a:latin typeface="arial"/>
              </a:rPr>
              <a:t>Geslo je veljavno </a:t>
            </a:r>
          </a:p>
          <a:p>
            <a:pPr algn="ctr">
              <a:defRPr/>
            </a:pPr>
            <a:r>
              <a:rPr lang="sl-SI" dirty="0">
                <a:latin typeface="arial"/>
              </a:rPr>
              <a:t>do konca tekočega študijskega leta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792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3"/>
          <a:stretch/>
        </p:blipFill>
        <p:spPr>
          <a:xfrm>
            <a:off x="3025269" y="1700114"/>
            <a:ext cx="5389219" cy="22347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236296" y="6129300"/>
            <a:ext cx="1440160" cy="7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do podatkov na ADP?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sz="2200" dirty="0" smtClean="0"/>
              <a:t> Kako </a:t>
            </a:r>
            <a:r>
              <a:rPr lang="sl-SI" sz="2200" dirty="0"/>
              <a:t>do podatkov?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641" y="908720"/>
            <a:ext cx="3600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SPLETNA STRAN </a:t>
            </a:r>
          </a:p>
          <a:p>
            <a:r>
              <a:rPr lang="sl-SI" dirty="0" err="1" smtClean="0">
                <a:hlinkClick r:id="rId4"/>
              </a:rPr>
              <a:t>www.adp.fdv.uni</a:t>
            </a:r>
            <a:r>
              <a:rPr lang="sl-SI" dirty="0" smtClean="0">
                <a:hlinkClick r:id="rId4"/>
              </a:rPr>
              <a:t>-</a:t>
            </a:r>
            <a:r>
              <a:rPr lang="sl-SI" dirty="0" err="1" smtClean="0">
                <a:hlinkClick r:id="rId4"/>
              </a:rPr>
              <a:t>lj.si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7" name="TextBox 6"/>
          <p:cNvSpPr txBox="1"/>
          <p:nvPr/>
        </p:nvSpPr>
        <p:spPr>
          <a:xfrm>
            <a:off x="4094008" y="869575"/>
            <a:ext cx="4320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b="1" dirty="0">
                <a:solidFill>
                  <a:srgbClr val="9D0A0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NESSTAR</a:t>
            </a:r>
          </a:p>
          <a:p>
            <a:pPr algn="r"/>
            <a:r>
              <a:rPr lang="sl-SI" dirty="0">
                <a:hlinkClick r:id="rId5"/>
              </a:rPr>
              <a:t>http://</a:t>
            </a:r>
            <a:r>
              <a:rPr lang="sl-SI" dirty="0" smtClean="0">
                <a:hlinkClick r:id="rId5"/>
              </a:rPr>
              <a:t>nesstar2.adp.fdv.uni-lj.si/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15" name="Round Diagonal Corner Rectangle 14"/>
          <p:cNvSpPr/>
          <p:nvPr/>
        </p:nvSpPr>
        <p:spPr>
          <a:xfrm>
            <a:off x="4778582" y="4235968"/>
            <a:ext cx="3777647" cy="1464792"/>
          </a:xfrm>
          <a:prstGeom prst="round2DiagRect">
            <a:avLst/>
          </a:prstGeom>
          <a:solidFill>
            <a:srgbClr val="FE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lvl="1"/>
            <a:r>
              <a:rPr lang="sl-SI" altLang="sl-SI" sz="2000" b="1" dirty="0">
                <a:solidFill>
                  <a:srgbClr val="000000"/>
                </a:solidFill>
              </a:rPr>
              <a:t>Kaj najdeš na </a:t>
            </a:r>
            <a:r>
              <a:rPr lang="sl-SI" altLang="sl-SI" sz="2000" b="1" dirty="0" err="1" smtClean="0">
                <a:solidFill>
                  <a:srgbClr val="000000"/>
                </a:solidFill>
              </a:rPr>
              <a:t>Nesstar</a:t>
            </a:r>
            <a:r>
              <a:rPr lang="sl-SI" altLang="sl-SI" sz="2000" b="1" dirty="0" smtClean="0">
                <a:solidFill>
                  <a:srgbClr val="000000"/>
                </a:solidFill>
              </a:rPr>
              <a:t>-ju?</a:t>
            </a:r>
            <a:endParaRPr lang="sl-SI" altLang="sl-SI" sz="2000" b="1" dirty="0">
              <a:solidFill>
                <a:srgbClr val="000000"/>
              </a:solidFill>
            </a:endParaRPr>
          </a:p>
          <a:p>
            <a:pPr marL="177800" lvl="2"/>
            <a:r>
              <a:rPr lang="sl-SI" sz="2000" dirty="0" smtClean="0">
                <a:solidFill>
                  <a:srgbClr val="000000"/>
                </a:solidFill>
              </a:rPr>
              <a:t> + ….</a:t>
            </a:r>
          </a:p>
          <a:p>
            <a:pPr marL="177800" lvl="2">
              <a:buFont typeface="Wingdings" panose="05000000000000000000" pitchFamily="2" charset="2"/>
              <a:buChar char="ü"/>
            </a:pPr>
            <a:r>
              <a:rPr lang="sl-SI" sz="2000" dirty="0" smtClean="0">
                <a:solidFill>
                  <a:srgbClr val="000000"/>
                </a:solidFill>
              </a:rPr>
              <a:t>Omogoča analizo </a:t>
            </a:r>
          </a:p>
          <a:p>
            <a:pPr marL="177800" lvl="2"/>
            <a:r>
              <a:rPr lang="sl-SI" sz="2000" dirty="0" smtClean="0">
                <a:solidFill>
                  <a:srgbClr val="000000"/>
                </a:solidFill>
              </a:rPr>
              <a:t>    preko spleta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9778" y="6493650"/>
            <a:ext cx="4510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800" dirty="0">
                <a:hlinkClick r:id="rId6"/>
              </a:rPr>
              <a:t>http://www.adp.fdv.uni-lj.si/media/gradiva/Vodic_po_Nesstarju.pdf</a:t>
            </a:r>
            <a:r>
              <a:rPr lang="sl-SI" sz="800" dirty="0"/>
              <a:t> </a:t>
            </a:r>
          </a:p>
          <a:p>
            <a:pPr algn="r"/>
            <a:r>
              <a:rPr lang="sl-SI" sz="800" dirty="0"/>
              <a:t> </a:t>
            </a:r>
            <a:r>
              <a:rPr lang="sl-SI" sz="800" dirty="0" smtClean="0">
                <a:hlinkClick r:id="rId7"/>
              </a:rPr>
              <a:t>http://www.nesstar.com/help/4.0/webview/getting-started/getting-to-know-nesstar-webview.html</a:t>
            </a:r>
            <a:endParaRPr lang="sl-SI" sz="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" y="2320388"/>
            <a:ext cx="4196652" cy="357007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ound Diagonal Corner Rectangle 13"/>
          <p:cNvSpPr/>
          <p:nvPr/>
        </p:nvSpPr>
        <p:spPr>
          <a:xfrm>
            <a:off x="581930" y="5341621"/>
            <a:ext cx="3600400" cy="1336458"/>
          </a:xfrm>
          <a:prstGeom prst="round2DiagRect">
            <a:avLst/>
          </a:prstGeom>
          <a:solidFill>
            <a:srgbClr val="FE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2300" lvl="1" indent="-177800"/>
            <a:r>
              <a:rPr lang="sl-SI" altLang="sl-SI" b="1" dirty="0" smtClean="0">
                <a:solidFill>
                  <a:srgbClr val="000000"/>
                </a:solidFill>
              </a:rPr>
              <a:t>Kaj najdeš na spletni strani?</a:t>
            </a:r>
          </a:p>
          <a:p>
            <a:pPr marL="622300" lvl="2" indent="-17780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000000"/>
                </a:solidFill>
              </a:rPr>
              <a:t>Opis raziskave</a:t>
            </a:r>
          </a:p>
          <a:p>
            <a:pPr marL="622300" lvl="2" indent="-17780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000000"/>
                </a:solidFill>
              </a:rPr>
              <a:t>Opis podatkov</a:t>
            </a:r>
          </a:p>
          <a:p>
            <a:pPr marL="622300" lvl="2" indent="-17780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000000"/>
                </a:solidFill>
              </a:rPr>
              <a:t>Povezana gradiva in objave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92" y="5242026"/>
            <a:ext cx="977462" cy="11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6577501" cy="2986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8554035" cy="296840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27584" y="1556792"/>
            <a:ext cx="1008112" cy="1512168"/>
          </a:xfrm>
          <a:prstGeom prst="rect">
            <a:avLst/>
          </a:prstGeom>
          <a:noFill/>
          <a:ln w="28575">
            <a:solidFill>
              <a:srgbClr val="9D0A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9552" y="3511835"/>
            <a:ext cx="6120680" cy="878494"/>
          </a:xfrm>
          <a:prstGeom prst="rect">
            <a:avLst/>
          </a:prstGeom>
          <a:noFill/>
          <a:ln w="28575">
            <a:solidFill>
              <a:srgbClr val="9D0A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64288" y="3511835"/>
            <a:ext cx="1728192" cy="349213"/>
          </a:xfrm>
          <a:prstGeom prst="rect">
            <a:avLst/>
          </a:prstGeom>
          <a:noFill/>
          <a:ln w="28575">
            <a:solidFill>
              <a:srgbClr val="9D0A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298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0" y="188640"/>
            <a:ext cx="8669272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2492896"/>
            <a:ext cx="1052291" cy="288032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05999" y="2492896"/>
            <a:ext cx="792088" cy="288032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84251" y="2482542"/>
            <a:ext cx="1079637" cy="298385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15145" y="2482542"/>
            <a:ext cx="1296144" cy="288032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627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/>
          <a:stretch/>
        </p:blipFill>
        <p:spPr>
          <a:xfrm>
            <a:off x="333990" y="116632"/>
            <a:ext cx="5184576" cy="2880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r="2609"/>
          <a:stretch/>
        </p:blipFill>
        <p:spPr>
          <a:xfrm>
            <a:off x="333990" y="3108427"/>
            <a:ext cx="6326242" cy="334490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Curved Right Arrow 3"/>
          <p:cNvSpPr/>
          <p:nvPr/>
        </p:nvSpPr>
        <p:spPr>
          <a:xfrm rot="12536496" flipV="1">
            <a:off x="6273827" y="1209757"/>
            <a:ext cx="982714" cy="1632671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0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1" y="26486"/>
            <a:ext cx="687523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9872" y="1124744"/>
            <a:ext cx="1440160" cy="360040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0238" y="1628800"/>
            <a:ext cx="6930004" cy="576064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1256" y="4486490"/>
            <a:ext cx="3505200" cy="2038614"/>
          </a:xfrm>
          <a:prstGeom prst="rect">
            <a:avLst/>
          </a:prstGeom>
          <a:noFill/>
          <a:ln w="9525">
            <a:solidFill>
              <a:srgbClr val="9D0A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27171"/>
            <a:ext cx="7849802" cy="62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1249"/>
          <a:stretch/>
        </p:blipFill>
        <p:spPr>
          <a:xfrm>
            <a:off x="1403648" y="211073"/>
            <a:ext cx="6192688" cy="4250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53" y="4645794"/>
            <a:ext cx="2627368" cy="19750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275856" y="5301208"/>
            <a:ext cx="17281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1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654" y="0"/>
            <a:ext cx="3218971" cy="626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87624" y="1700808"/>
            <a:ext cx="1806019" cy="360040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1295" y="3104964"/>
            <a:ext cx="3218971" cy="504056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2654" y="3646629"/>
            <a:ext cx="3264731" cy="2027734"/>
          </a:xfrm>
          <a:prstGeom prst="rect">
            <a:avLst/>
          </a:prstGeom>
          <a:noFill/>
          <a:ln w="28575">
            <a:solidFill>
              <a:srgbClr val="9D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95936" y="0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Citat</a:t>
            </a:r>
            <a:r>
              <a:rPr lang="sl-SI" dirty="0" smtClean="0"/>
              <a:t>ni stil</a:t>
            </a:r>
            <a:r>
              <a:rPr lang="en-GB" dirty="0" smtClean="0"/>
              <a:t> </a:t>
            </a:r>
            <a:r>
              <a:rPr lang="en-GB" dirty="0"/>
              <a:t>APA6</a:t>
            </a:r>
            <a:r>
              <a:rPr lang="sl-SI" dirty="0"/>
              <a:t>: </a:t>
            </a:r>
          </a:p>
          <a:p>
            <a:endParaRPr lang="sl-SI" dirty="0"/>
          </a:p>
          <a:p>
            <a:r>
              <a:rPr lang="sl-SI" dirty="0"/>
              <a:t>Hafner - Fink, M. in Malešič, M. (2016). </a:t>
            </a:r>
            <a:r>
              <a:rPr lang="sl-SI" b="1" dirty="0" smtClean="0"/>
              <a:t>Slovensko javno mnenje: Mednarodna raziskava Stališča o delu </a:t>
            </a:r>
            <a:r>
              <a:rPr lang="en-GB" b="1" dirty="0" smtClean="0"/>
              <a:t>(ISSP </a:t>
            </a:r>
            <a:r>
              <a:rPr lang="en-GB" b="1" dirty="0"/>
              <a:t>2015), </a:t>
            </a:r>
            <a:r>
              <a:rPr lang="sl-SI" b="1" dirty="0" smtClean="0"/>
              <a:t>Mednarodna raziskava Stališča o vlogi države </a:t>
            </a:r>
            <a:r>
              <a:rPr lang="en-GB" b="1" dirty="0" smtClean="0"/>
              <a:t>(ISSP </a:t>
            </a:r>
            <a:r>
              <a:rPr lang="en-GB" b="1" dirty="0"/>
              <a:t>2016), </a:t>
            </a:r>
            <a:r>
              <a:rPr lang="sl-SI" b="1" dirty="0" smtClean="0"/>
              <a:t>Ogledalo javnega mnenja in raziskava Stališča o varnosti</a:t>
            </a:r>
            <a:r>
              <a:rPr lang="en-GB" dirty="0"/>
              <a:t> </a:t>
            </a:r>
            <a:r>
              <a:rPr lang="en-GB" dirty="0" smtClean="0"/>
              <a:t>[</a:t>
            </a:r>
            <a:r>
              <a:rPr lang="sl-SI" dirty="0" smtClean="0"/>
              <a:t>Podatkovna datoteka</a:t>
            </a:r>
            <a:r>
              <a:rPr lang="en-GB" dirty="0" smtClean="0"/>
              <a:t>]. </a:t>
            </a:r>
            <a:r>
              <a:rPr lang="en-GB" dirty="0"/>
              <a:t>Ljubljana: </a:t>
            </a:r>
            <a:r>
              <a:rPr lang="sl-SI" dirty="0" smtClean="0"/>
              <a:t>Univerza v Ljubljani, Arhiv družboslovnih podatkov</a:t>
            </a:r>
            <a:r>
              <a:rPr lang="en-GB" dirty="0" smtClean="0"/>
              <a:t>. </a:t>
            </a:r>
            <a:r>
              <a:rPr lang="en-GB" dirty="0"/>
              <a:t>ADP - </a:t>
            </a:r>
            <a:r>
              <a:rPr lang="en-GB" dirty="0" err="1"/>
              <a:t>IDNo</a:t>
            </a:r>
            <a:r>
              <a:rPr lang="en-GB" dirty="0"/>
              <a:t>: SJM15. </a:t>
            </a:r>
            <a:r>
              <a:rPr lang="sl-SI" dirty="0" smtClean="0"/>
              <a:t>Dostopno prek</a:t>
            </a:r>
            <a:r>
              <a:rPr lang="en-GB" dirty="0"/>
              <a:t> </a:t>
            </a:r>
            <a:r>
              <a:rPr lang="en-GB" dirty="0">
                <a:hlinkClick r:id="rId4"/>
              </a:rPr>
              <a:t>http://www.adp.fdv.uni-lj.si/opisi/sjm15</a:t>
            </a:r>
            <a:r>
              <a:rPr lang="sl-SI" dirty="0">
                <a:hlinkClick r:id="rId4"/>
              </a:rPr>
              <a:t>/.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065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>
                <a:hlinkClick r:id="rId2"/>
              </a:rPr>
              <a:t>Navodila </a:t>
            </a:r>
            <a:r>
              <a:rPr lang="sl-SI" dirty="0">
                <a:hlinkClick r:id="rId2"/>
              </a:rPr>
              <a:t>za pisanje in oblikovanje strokovno-znanstvenih del FDV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485" y="188640"/>
            <a:ext cx="8347382" cy="720080"/>
          </a:xfrm>
        </p:spPr>
        <p:txBody>
          <a:bodyPr/>
          <a:lstStyle/>
          <a:p>
            <a:r>
              <a:rPr lang="sl-SI" dirty="0"/>
              <a:t>Navodila za pisanje in oblikovanje strokovno-znanstvenih </a:t>
            </a:r>
            <a:r>
              <a:rPr lang="sl-SI" dirty="0" smtClean="0"/>
              <a:t>del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84784"/>
            <a:ext cx="9122612" cy="49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Vsebine iz vprašalnika SJM15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836712"/>
            <a:ext cx="7755714" cy="50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5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69" y="290902"/>
            <a:ext cx="8229600" cy="5400600"/>
          </a:xfrm>
        </p:spPr>
        <p:txBody>
          <a:bodyPr/>
          <a:lstStyle/>
          <a:p>
            <a:r>
              <a:rPr lang="sl-SI" sz="2200" b="1" dirty="0" smtClean="0">
                <a:solidFill>
                  <a:schemeClr val="accent1">
                    <a:lumMod val="75000"/>
                  </a:schemeClr>
                </a:solidFill>
              </a:rPr>
              <a:t>… ob koncu registracije</a:t>
            </a:r>
            <a:endParaRPr lang="sl-SI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12306" y="0"/>
            <a:ext cx="332462" cy="6858000"/>
          </a:xfrm>
          <a:solidFill>
            <a:srgbClr val="FDD44F"/>
          </a:solidFill>
          <a:ln>
            <a:solidFill>
              <a:srgbClr val="FDD44F"/>
            </a:solidFill>
          </a:ln>
        </p:spPr>
        <p:txBody>
          <a:bodyPr/>
          <a:lstStyle/>
          <a:p>
            <a:r>
              <a:rPr lang="sl-SI" sz="2200" dirty="0" smtClean="0"/>
              <a:t> </a:t>
            </a:r>
            <a:r>
              <a:rPr lang="sl-S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Registracija </a:t>
            </a:r>
            <a:r>
              <a:rPr lang="sl-SI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dostop do </a:t>
            </a:r>
            <a:r>
              <a:rPr lang="sl-S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gradiva</a:t>
            </a:r>
            <a:endParaRPr lang="sl-SI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53188"/>
            <a:ext cx="3733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l-SI" altLang="sl-SI" dirty="0" smtClean="0">
                <a:solidFill>
                  <a:srgbClr val="000000"/>
                </a:solidFill>
                <a:latin typeface="Tahoma" pitchFamily="34" charset="0"/>
              </a:rPr>
              <a:t>_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1946227"/>
            <a:ext cx="3036247" cy="2246769"/>
          </a:xfrm>
          <a:prstGeom prst="rect">
            <a:avLst/>
          </a:prstGeom>
          <a:solidFill>
            <a:srgbClr val="9D0A0E"/>
          </a:solidFill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solidFill>
                  <a:schemeClr val="bg1"/>
                </a:solidFill>
              </a:rPr>
              <a:t>Izberete lahko analizo podatkov preko spletnega vmesnika (za manj vešče uporabnike) ali drugo možnost, ki poleg analize omogoča tudi prenos k sebi, kjer lahko podatke analizirate v statističnih programih. Glede na omejitve dostopa posamezne raziskave, kategorijo uporabnika, namena uporabe in načina analize, se oblikujejo različni uporabniški profili.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0" y="1071023"/>
            <a:ext cx="5516350" cy="3334215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516155" y="841516"/>
            <a:ext cx="4796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l-SI" altLang="sl-SI" sz="6600" b="1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71" y="5301208"/>
            <a:ext cx="833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Posebnosti pri vpisu: naslov, šifra raziskovalca, gradivo na zahtevo, način uporabe gradiva (za vsak nov namen se je potrebno ponovno registrirati).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393" y="1946227"/>
            <a:ext cx="11521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1200" b="1" dirty="0">
                <a:solidFill>
                  <a:srgbClr val="9D0A0E"/>
                </a:solidFill>
              </a:rPr>
              <a:t>v</a:t>
            </a:r>
            <a:r>
              <a:rPr lang="sl-SI" sz="1200" b="1" dirty="0" smtClean="0">
                <a:solidFill>
                  <a:srgbClr val="9D0A0E"/>
                </a:solidFill>
              </a:rPr>
              <a:t> nadaljevanju</a:t>
            </a:r>
            <a:endParaRPr lang="sl-SI" sz="1200" b="1" dirty="0">
              <a:solidFill>
                <a:srgbClr val="9D0A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Vsebine iz vprašalnika SJM15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95"/>
            <a:ext cx="8676456" cy="323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8460431" cy="30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8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Pregled </a:t>
            </a:r>
            <a:r>
              <a:rPr lang="sl-SI" dirty="0" err="1" smtClean="0">
                <a:hlinkClick r:id="rId2"/>
              </a:rPr>
              <a:t>sumarnih</a:t>
            </a:r>
            <a:r>
              <a:rPr lang="sl-SI" dirty="0" smtClean="0">
                <a:hlinkClick r:id="rId2"/>
              </a:rPr>
              <a:t> rezultatov v kolikor obstajajo. </a:t>
            </a: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Odgovori	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" y="1628800"/>
            <a:ext cx="8292580" cy="31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8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cap="none" smtClean="0"/>
              <a:t>Opis raziskave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76456" y="27384"/>
            <a:ext cx="468312" cy="6858000"/>
          </a:xfrm>
        </p:spPr>
        <p:txBody>
          <a:bodyPr/>
          <a:lstStyle/>
          <a:p>
            <a:r>
              <a:rPr lang="sl-SI" sz="2400" dirty="0" smtClean="0"/>
              <a:t>   </a:t>
            </a:r>
            <a:r>
              <a:rPr lang="sl-SI" sz="2200" dirty="0" smtClean="0"/>
              <a:t>Nesstar</a:t>
            </a:r>
            <a:endParaRPr lang="sl-SI" sz="2200" dirty="0"/>
          </a:p>
        </p:txBody>
      </p:sp>
      <p:sp>
        <p:nvSpPr>
          <p:cNvPr id="34824" name="Text Placeholder 3"/>
          <p:cNvSpPr>
            <a:spLocks/>
          </p:cNvSpPr>
          <p:nvPr/>
        </p:nvSpPr>
        <p:spPr bwMode="auto">
          <a:xfrm>
            <a:off x="210517" y="211138"/>
            <a:ext cx="8077200" cy="639270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Preprosta analiza podatkov z </a:t>
            </a:r>
            <a:r>
              <a:rPr lang="sl-SI" altLang="sl-SI" sz="2000" b="1" dirty="0" err="1" smtClean="0">
                <a:solidFill>
                  <a:srgbClr val="9D0A0E"/>
                </a:solidFill>
                <a:latin typeface="Tahoma" pitchFamily="34" charset="0"/>
              </a:rPr>
              <a:t>Nesstarjem</a:t>
            </a:r>
            <a:endParaRPr lang="sl-SI" altLang="sl-SI" sz="2000" b="1" dirty="0" smtClean="0">
              <a:solidFill>
                <a:srgbClr val="9D0A0E"/>
              </a:solidFill>
              <a:latin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79" y="1340768"/>
            <a:ext cx="8339154" cy="448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cap="none" smtClean="0"/>
              <a:t>Opis raziskave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76456" y="27384"/>
            <a:ext cx="468312" cy="6858000"/>
          </a:xfrm>
        </p:spPr>
        <p:txBody>
          <a:bodyPr/>
          <a:lstStyle/>
          <a:p>
            <a:r>
              <a:rPr lang="sl-SI" sz="2400" dirty="0" smtClean="0"/>
              <a:t>   </a:t>
            </a:r>
            <a:r>
              <a:rPr lang="sl-SI" sz="2200" dirty="0" smtClean="0"/>
              <a:t>Nesstar</a:t>
            </a:r>
            <a:endParaRPr lang="sl-SI" sz="2200" dirty="0"/>
          </a:p>
        </p:txBody>
      </p:sp>
      <p:sp>
        <p:nvSpPr>
          <p:cNvPr id="34824" name="Text Placeholder 3"/>
          <p:cNvSpPr>
            <a:spLocks/>
          </p:cNvSpPr>
          <p:nvPr/>
        </p:nvSpPr>
        <p:spPr bwMode="auto">
          <a:xfrm>
            <a:off x="210517" y="211138"/>
            <a:ext cx="8077200" cy="639270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Preprosta analiza podatkov z </a:t>
            </a:r>
            <a:r>
              <a:rPr lang="sl-SI" altLang="sl-SI" sz="2000" b="1" dirty="0" err="1" smtClean="0">
                <a:solidFill>
                  <a:srgbClr val="9D0A0E"/>
                </a:solidFill>
                <a:latin typeface="Tahoma" pitchFamily="34" charset="0"/>
              </a:rPr>
              <a:t>Nesstarjem</a:t>
            </a:r>
            <a:endParaRPr lang="sl-SI" altLang="sl-SI" sz="2000" b="1" dirty="0" smtClean="0">
              <a:solidFill>
                <a:srgbClr val="9D0A0E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" y="1196752"/>
            <a:ext cx="8869818" cy="434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5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69" y="290902"/>
            <a:ext cx="8229600" cy="5400600"/>
          </a:xfrm>
        </p:spPr>
        <p:txBody>
          <a:bodyPr/>
          <a:lstStyle/>
          <a:p>
            <a:r>
              <a:rPr lang="sl-SI" sz="2200" b="1" dirty="0" smtClean="0">
                <a:solidFill>
                  <a:schemeClr val="accent1">
                    <a:lumMod val="75000"/>
                  </a:schemeClr>
                </a:solidFill>
              </a:rPr>
              <a:t>… ob koncu registracije</a:t>
            </a:r>
            <a:endParaRPr lang="sl-SI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sz="2200" dirty="0" smtClean="0"/>
              <a:t>   Registracija </a:t>
            </a:r>
            <a:r>
              <a:rPr lang="sl-SI" sz="2200" dirty="0"/>
              <a:t>za dostop do </a:t>
            </a:r>
            <a:r>
              <a:rPr lang="sl-SI" sz="2200" dirty="0" smtClean="0"/>
              <a:t>gradiva</a:t>
            </a:r>
            <a:endParaRPr lang="sl-SI" sz="2200" dirty="0"/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53188"/>
            <a:ext cx="3733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l-SI" altLang="sl-SI" smtClean="0">
                <a:solidFill>
                  <a:srgbClr val="000000"/>
                </a:solidFill>
                <a:latin typeface="Tahoma" pitchFamily="34" charset="0"/>
              </a:rPr>
              <a:t>_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774" y="980728"/>
            <a:ext cx="6833499" cy="442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5"/>
          <p:cNvSpPr>
            <a:spLocks noChangeShapeType="1"/>
          </p:cNvSpPr>
          <p:nvPr/>
        </p:nvSpPr>
        <p:spPr bwMode="auto">
          <a:xfrm flipH="1">
            <a:off x="4901767" y="2708920"/>
            <a:ext cx="522288" cy="1079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5604536" y="2338082"/>
            <a:ext cx="4796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l-SI" altLang="sl-SI" sz="6600" b="1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4649" y="2564904"/>
            <a:ext cx="2267791" cy="1477328"/>
          </a:xfrm>
          <a:prstGeom prst="rect">
            <a:avLst/>
          </a:prstGeom>
          <a:solidFill>
            <a:srgbClr val="9D0A0E"/>
          </a:solidFill>
        </p:spPr>
        <p:txBody>
          <a:bodyPr wrap="square" rtlCol="0">
            <a:spAutoFit/>
          </a:bodyPr>
          <a:lstStyle/>
          <a:p>
            <a:r>
              <a:rPr lang="sl-SI" sz="1000" dirty="0" smtClean="0">
                <a:solidFill>
                  <a:schemeClr val="bg1"/>
                </a:solidFill>
              </a:rPr>
              <a:t>Izbirate lahko med analizo podatkov preko spletnega vmesnika (za manj vešče uporabnike) ali prenosom k sebi, kjer lahko podatke analizirate v statističnih programih. Glede na omejitve dostopa posamezne raziskave, kategorijo uporabnika, namena uporabe in načina analize, se oblikujejo različni uporabniški profili.</a:t>
            </a:r>
          </a:p>
        </p:txBody>
      </p:sp>
    </p:spTree>
    <p:extLst>
      <p:ext uri="{BB962C8B-B14F-4D97-AF65-F5344CB8AC3E}">
        <p14:creationId xmlns:p14="http://schemas.microsoft.com/office/powerpoint/2010/main" val="27339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cap="none" smtClean="0"/>
              <a:t>Opis raziskave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76456" y="27384"/>
            <a:ext cx="468312" cy="6858000"/>
          </a:xfrm>
        </p:spPr>
        <p:txBody>
          <a:bodyPr/>
          <a:lstStyle/>
          <a:p>
            <a:r>
              <a:rPr lang="sl-SI" sz="2400" dirty="0" smtClean="0"/>
              <a:t>   </a:t>
            </a:r>
            <a:r>
              <a:rPr lang="sl-SI" sz="2200" dirty="0" smtClean="0"/>
              <a:t>Nesstar</a:t>
            </a:r>
            <a:endParaRPr lang="sl-SI" sz="2200" dirty="0"/>
          </a:p>
        </p:txBody>
      </p:sp>
      <p:sp>
        <p:nvSpPr>
          <p:cNvPr id="34824" name="Text Placeholder 3"/>
          <p:cNvSpPr>
            <a:spLocks/>
          </p:cNvSpPr>
          <p:nvPr/>
        </p:nvSpPr>
        <p:spPr bwMode="auto">
          <a:xfrm>
            <a:off x="210516" y="211138"/>
            <a:ext cx="8465939" cy="639270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Preprosta analiza podatkov z </a:t>
            </a:r>
            <a:r>
              <a:rPr lang="sl-SI" altLang="sl-SI" sz="2000" b="1" dirty="0" err="1">
                <a:solidFill>
                  <a:srgbClr val="9D0A0E"/>
                </a:solidFill>
                <a:latin typeface="Tahoma" pitchFamily="34" charset="0"/>
              </a:rPr>
              <a:t>Nesstarjem</a:t>
            </a: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 </a:t>
            </a:r>
            <a:endParaRPr lang="sl-SI" altLang="sl-SI" sz="2000" b="1" dirty="0" smtClean="0">
              <a:solidFill>
                <a:srgbClr val="9D0A0E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i="1" dirty="0" smtClean="0">
                <a:solidFill>
                  <a:srgbClr val="9D0A0E"/>
                </a:solidFill>
                <a:latin typeface="Tahoma" pitchFamily="34" charset="0"/>
              </a:rPr>
              <a:t>Prikažem lahko opisne statistike, grafikon in frekvenčno tabelo</a:t>
            </a:r>
            <a:endParaRPr lang="sl-SI" altLang="sl-SI" sz="2000" b="1" i="1" dirty="0">
              <a:solidFill>
                <a:srgbClr val="9D0A0E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45624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7" y="4293096"/>
            <a:ext cx="332344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1124744"/>
            <a:ext cx="27274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1</a:t>
            </a:r>
          </a:p>
          <a:p>
            <a:r>
              <a:rPr lang="sl-SI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Kliknem na listič TABELA</a:t>
            </a:r>
            <a:endParaRPr lang="sl-SI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55776" y="1268760"/>
            <a:ext cx="1512168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8637" y="2220540"/>
            <a:ext cx="30254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</a:t>
            </a:r>
            <a:r>
              <a:rPr lang="sl-SI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sl-SI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Spremenljivko bodisi dodamo v vrstico, stolpec, v podtabelo ali pa zanjo izračunamo opisne statistike</a:t>
            </a:r>
          </a:p>
          <a:p>
            <a:r>
              <a:rPr lang="sl-SI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(levi klik miške na spremenljivko v seznamu levo)</a:t>
            </a:r>
            <a:endParaRPr lang="sl-SI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cap="none" smtClean="0"/>
              <a:t>Opis raziskave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76456" y="27384"/>
            <a:ext cx="468312" cy="6858000"/>
          </a:xfrm>
        </p:spPr>
        <p:txBody>
          <a:bodyPr/>
          <a:lstStyle/>
          <a:p>
            <a:r>
              <a:rPr lang="sl-SI" sz="2400" dirty="0" smtClean="0"/>
              <a:t>   </a:t>
            </a:r>
            <a:r>
              <a:rPr lang="sl-SI" sz="2200" dirty="0" smtClean="0"/>
              <a:t>Nesstar</a:t>
            </a:r>
            <a:endParaRPr lang="sl-SI" sz="2200" dirty="0"/>
          </a:p>
        </p:txBody>
      </p:sp>
      <p:sp>
        <p:nvSpPr>
          <p:cNvPr id="34824" name="Text Placeholder 3"/>
          <p:cNvSpPr>
            <a:spLocks/>
          </p:cNvSpPr>
          <p:nvPr/>
        </p:nvSpPr>
        <p:spPr bwMode="auto">
          <a:xfrm>
            <a:off x="210516" y="211138"/>
            <a:ext cx="8465939" cy="639270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Preprosta analiza podatkov z </a:t>
            </a:r>
            <a:r>
              <a:rPr lang="sl-SI" altLang="sl-SI" sz="2000" b="1" dirty="0" err="1">
                <a:solidFill>
                  <a:srgbClr val="9D0A0E"/>
                </a:solidFill>
                <a:latin typeface="Tahoma" pitchFamily="34" charset="0"/>
              </a:rPr>
              <a:t>Nesstarjem</a:t>
            </a: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 </a:t>
            </a:r>
            <a:endParaRPr lang="sl-SI" altLang="sl-SI" sz="2000" b="1" dirty="0" smtClean="0">
              <a:solidFill>
                <a:srgbClr val="9D0A0E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i="1" dirty="0" smtClean="0">
                <a:solidFill>
                  <a:srgbClr val="9D0A0E"/>
                </a:solidFill>
                <a:latin typeface="Tahoma" pitchFamily="34" charset="0"/>
              </a:rPr>
              <a:t>Prikažem lahko opisne statistike, grafikon in frekvenčno tabelo</a:t>
            </a:r>
            <a:endParaRPr lang="sl-SI" altLang="sl-SI" sz="2000" b="1" i="1" dirty="0">
              <a:solidFill>
                <a:srgbClr val="9D0A0E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516" y="1119188"/>
            <a:ext cx="272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Frekvenčna tabela</a:t>
            </a:r>
            <a:endParaRPr lang="sl-SI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24" y="2764483"/>
            <a:ext cx="272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Opisne statistike</a:t>
            </a:r>
            <a:endParaRPr lang="sl-SI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97152"/>
            <a:ext cx="3384376" cy="9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148064" y="4005064"/>
            <a:ext cx="504056" cy="936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17600" y="1619920"/>
            <a:ext cx="732336" cy="702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07704" y="3086720"/>
            <a:ext cx="0" cy="4862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91" y="1363259"/>
            <a:ext cx="5915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8" y="3573016"/>
            <a:ext cx="3981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28" y="3552825"/>
            <a:ext cx="6191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8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l-SI" altLang="sl-SI" cap="none" smtClean="0"/>
              <a:t>Opis raziskave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676456" y="27384"/>
            <a:ext cx="468312" cy="6858000"/>
          </a:xfrm>
        </p:spPr>
        <p:txBody>
          <a:bodyPr/>
          <a:lstStyle/>
          <a:p>
            <a:r>
              <a:rPr lang="sl-SI" sz="2400" dirty="0" smtClean="0"/>
              <a:t>   </a:t>
            </a:r>
            <a:r>
              <a:rPr lang="sl-SI" sz="2200" dirty="0" smtClean="0"/>
              <a:t>Nesstar</a:t>
            </a:r>
            <a:endParaRPr lang="sl-SI" sz="2200" dirty="0"/>
          </a:p>
        </p:txBody>
      </p:sp>
      <p:sp>
        <p:nvSpPr>
          <p:cNvPr id="34824" name="Text Placeholder 3"/>
          <p:cNvSpPr>
            <a:spLocks/>
          </p:cNvSpPr>
          <p:nvPr/>
        </p:nvSpPr>
        <p:spPr bwMode="auto">
          <a:xfrm>
            <a:off x="210517" y="211138"/>
            <a:ext cx="8077200" cy="639270"/>
          </a:xfrm>
          <a:prstGeom prst="rect">
            <a:avLst/>
          </a:prstGeom>
          <a:solidFill>
            <a:srgbClr val="FDD4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Preprosta analiza podatkov z </a:t>
            </a:r>
            <a:r>
              <a:rPr lang="sl-SI" altLang="sl-SI" sz="2000" b="1" dirty="0" err="1">
                <a:solidFill>
                  <a:srgbClr val="9D0A0E"/>
                </a:solidFill>
                <a:latin typeface="Tahoma" pitchFamily="34" charset="0"/>
              </a:rPr>
              <a:t>Nesstarjem</a:t>
            </a:r>
            <a:r>
              <a:rPr lang="sl-SI" altLang="sl-SI" sz="2000" b="1" dirty="0">
                <a:solidFill>
                  <a:srgbClr val="9D0A0E"/>
                </a:solidFill>
                <a:latin typeface="Tahoma" pitchFamily="34" charset="0"/>
              </a:rPr>
              <a:t> </a:t>
            </a:r>
            <a:endParaRPr lang="sl-SI" altLang="sl-SI" sz="2000" b="1" dirty="0" smtClean="0">
              <a:solidFill>
                <a:srgbClr val="9D0A0E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2000" b="1" i="1" dirty="0">
                <a:solidFill>
                  <a:srgbClr val="9D0A0E"/>
                </a:solidFill>
                <a:latin typeface="Tahoma" pitchFamily="34" charset="0"/>
              </a:rPr>
              <a:t>P</a:t>
            </a:r>
            <a:r>
              <a:rPr lang="sl-SI" altLang="sl-SI" sz="2000" b="1" i="1" dirty="0" smtClean="0">
                <a:solidFill>
                  <a:srgbClr val="9D0A0E"/>
                </a:solidFill>
                <a:latin typeface="Tahoma" pitchFamily="34" charset="0"/>
              </a:rPr>
              <a:t>rimer SJM15</a:t>
            </a:r>
            <a:endParaRPr lang="sl-SI" altLang="sl-SI" sz="2000" b="1" i="1" dirty="0">
              <a:solidFill>
                <a:srgbClr val="9D0A0E"/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89" y="1052736"/>
            <a:ext cx="834142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SJM15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9" y="908720"/>
            <a:ext cx="8528565" cy="50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sz="2000" dirty="0" smtClean="0"/>
              <a:t>    Iskanje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26064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Iskanje besedišča </a:t>
            </a:r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 vprašalnikov</a:t>
            </a:r>
            <a:endParaRPr lang="sl-SI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196752"/>
            <a:ext cx="2520280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Napredno iskanje</a:t>
            </a:r>
            <a:endParaRPr lang="sl-SI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4427984" y="1196752"/>
            <a:ext cx="936104" cy="2000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00112"/>
            <a:ext cx="7162800" cy="5057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6512" y="4165916"/>
            <a:ext cx="2341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Iščemo znotraj spremenljivke – besedijo, vprašanje…</a:t>
            </a:r>
          </a:p>
          <a:p>
            <a:pPr marL="285750" indent="-285750">
              <a:buFontTx/>
              <a:buChar char="-"/>
            </a:pPr>
            <a:r>
              <a:rPr lang="sl-SI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Izpisan želimo dobiti seznam spremenljivk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283968" y="5181578"/>
            <a:ext cx="144016" cy="5040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90465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sl-SI" b="1" dirty="0"/>
              <a:t>Določila in pogoji so zavezujoči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uporabnik jih mora prebrati in izraziti strinjanje z njimi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v primeru kršenja le-teh, si ADP pridržuje pravico, da uporabniku onemogoči dostop</a:t>
            </a:r>
          </a:p>
          <a:p>
            <a:r>
              <a:rPr lang="sl-SI" dirty="0">
                <a:sym typeface="Wingdings" panose="05000000000000000000" pitchFamily="2" charset="2"/>
              </a:rPr>
              <a:t>     do podatkov ter bo o tem obvestil pristojne organe</a:t>
            </a:r>
          </a:p>
          <a:p>
            <a:r>
              <a:rPr lang="sl-SI" b="1" dirty="0">
                <a:sym typeface="Wingdings" panose="05000000000000000000" pitchFamily="2" charset="2"/>
              </a:rPr>
              <a:t>2. Namen rabe in izbris podatkov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uporabniško ime in geslo velja do konca študijskega leta, nato se mora uporabnik ponovno registrirati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uporabniško ime in geslo nista prenosljiva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podatke je potrebno uporabiti le za namen, ki je bil naveden ob registraciji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uporaba podatkovne datoteke je 1 leto od prejema nato jo je potrebno varno izbrisati</a:t>
            </a:r>
          </a:p>
          <a:p>
            <a:r>
              <a:rPr lang="sl-SI" b="1" dirty="0">
                <a:sym typeface="Wingdings" panose="05000000000000000000" pitchFamily="2" charset="2"/>
              </a:rPr>
              <a:t>3. Varstvo podatkov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zagotovitev zadostne mere varstva pri prenosu, hrambi in uporabi podatkov in spoštovanje zakonodaje in etičnih pravil stroke in organizacije, ki ji uporabnik pripada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onemogočanje dostopa tretjim osebam do podatkov in izročanje gradiv brez predhodnega pisnega dovoljenja ADP</a:t>
            </a:r>
          </a:p>
          <a:p>
            <a:r>
              <a:rPr lang="sl-SI" b="1" dirty="0">
                <a:sym typeface="Wingdings" panose="05000000000000000000" pitchFamily="2" charset="2"/>
              </a:rPr>
              <a:t>4. Zaščita podatkov in raziskovalna etika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>
                <a:sym typeface="Wingdings" panose="05000000000000000000" pitchFamily="2" charset="2"/>
              </a:rPr>
              <a:t>ohranitev zaupnosti in zasebnosti posameznikov ali organizacij vključenih v raziskavo</a:t>
            </a:r>
          </a:p>
          <a:p>
            <a:r>
              <a:rPr lang="sl-SI" dirty="0">
                <a:sym typeface="Wingdings" panose="05000000000000000000" pitchFamily="2" charset="2"/>
              </a:rPr>
              <a:t> spoštovanje omejitev, če so le-te podane</a:t>
            </a:r>
          </a:p>
          <a:p>
            <a:r>
              <a:rPr lang="sl-SI" b="1" dirty="0">
                <a:sym typeface="Wingdings" panose="05000000000000000000" pitchFamily="2" charset="2"/>
              </a:rPr>
              <a:t>5. Avtorske pravice in </a:t>
            </a:r>
            <a:r>
              <a:rPr lang="sl-SI" b="1" dirty="0" smtClean="0">
                <a:sym typeface="Wingdings" panose="05000000000000000000" pitchFamily="2" charset="2"/>
              </a:rPr>
              <a:t>citiranje 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 citiranje avtorja raziskave in arhiv</a:t>
            </a:r>
            <a:endParaRPr lang="sl-SI" dirty="0"/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816" y="188640"/>
            <a:ext cx="8347382" cy="432048"/>
          </a:xfrm>
        </p:spPr>
        <p:txBody>
          <a:bodyPr/>
          <a:lstStyle/>
          <a:p>
            <a:pPr algn="ctr"/>
            <a:r>
              <a:rPr lang="sl-SI" dirty="0"/>
              <a:t>Splošna določila in pogoji uporabe podatkov iz ADP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20472" y="0"/>
            <a:ext cx="324296" cy="6858000"/>
          </a:xfrm>
          <a:solidFill>
            <a:srgbClr val="FDD44F"/>
          </a:solidFill>
          <a:ln>
            <a:solidFill>
              <a:srgbClr val="FDD44F"/>
            </a:solidFill>
          </a:ln>
        </p:spPr>
        <p:txBody>
          <a:bodyPr/>
          <a:lstStyle/>
          <a:p>
            <a:r>
              <a:rPr lang="sl-SI" dirty="0" smtClean="0"/>
              <a:t>   </a:t>
            </a:r>
            <a:r>
              <a:rPr lang="sl-S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Splošna določila in pogoji uporabe </a:t>
            </a:r>
            <a:endParaRPr lang="sl-SI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62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datoteke na lokalno pomnilno enoto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5649"/>
            <a:ext cx="5122013" cy="209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043608" y="1484784"/>
            <a:ext cx="144016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52120" y="747948"/>
            <a:ext cx="1908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1</a:t>
            </a:r>
            <a:endParaRPr lang="sl-SI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4" y="2348880"/>
            <a:ext cx="5595788" cy="33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403648" y="6021288"/>
            <a:ext cx="190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4 Analiza v PSPP</a:t>
            </a:r>
            <a:endParaRPr lang="sl-SI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75112" y="4233362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3 – izberem mesto hrambe. </a:t>
            </a:r>
          </a:p>
          <a:p>
            <a:r>
              <a:rPr lang="sl-SI" sz="20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Pozor: Možno je, da bo datoteka v stisnjeni obliki – kot je format *.</a:t>
            </a:r>
            <a:r>
              <a:rPr lang="sl-SI" sz="2000" i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zip</a:t>
            </a:r>
            <a:r>
              <a:rPr lang="sl-SI" sz="20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podobno. Kliknite na datoteko in jo izvozite.</a:t>
            </a:r>
            <a:endParaRPr lang="sl-SI" sz="2000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5052" y="2419873"/>
            <a:ext cx="1908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KORAK 2</a:t>
            </a:r>
            <a:endParaRPr lang="sl-SI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82" y="951263"/>
            <a:ext cx="20113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8" descr="http://www.library.carleton.ca/sites/default/files/find/data/surveys/issp_logo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18062"/>
            <a:ext cx="13509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18675" r="71712" b="66780"/>
          <a:stretch>
            <a:fillRect/>
          </a:stretch>
        </p:blipFill>
        <p:spPr bwMode="auto">
          <a:xfrm>
            <a:off x="2963878" y="5484937"/>
            <a:ext cx="1463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11" descr="http://capreform.eu/wp-content/uploads/2011/09/eblogo_new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714395"/>
            <a:ext cx="12858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3" descr="http://www.jdsurvey.net/evs/img/logo_evs.gif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730749"/>
            <a:ext cx="20066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5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8179" r="68578" b="83968"/>
          <a:stretch>
            <a:fillRect/>
          </a:stretch>
        </p:blipFill>
        <p:spPr bwMode="auto">
          <a:xfrm>
            <a:off x="5730875" y="4378449"/>
            <a:ext cx="217805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0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18134" r="12659" b="24419"/>
          <a:stretch>
            <a:fillRect/>
          </a:stretch>
        </p:blipFill>
        <p:spPr bwMode="auto">
          <a:xfrm>
            <a:off x="7900988" y="4378449"/>
            <a:ext cx="41592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16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13773" r="63692" b="78333"/>
          <a:stretch>
            <a:fillRect/>
          </a:stretch>
        </p:blipFill>
        <p:spPr bwMode="auto">
          <a:xfrm>
            <a:off x="2418706" y="3082570"/>
            <a:ext cx="29718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2" name="Picture 18" descr="http://www.europeansocialsurvey.org/templates/rt_pixel/images/light/pixel_logo.png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5434275"/>
            <a:ext cx="16414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0" descr="SHARE - Survey of Health, Ageing and Retirement in Europe - Logo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297612"/>
            <a:ext cx="18669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22" descr="Zur Homepage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888057"/>
            <a:ext cx="113506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24" descr="Das Institut">
            <a:hlinkClick r:id="rId22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888057"/>
            <a:ext cx="14287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26" descr="ICPSR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856432"/>
            <a:ext cx="21923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28" descr="http://www.alliancepermanentaccess.org/wp-content/uploads/2012/05/UKDA-logo.jp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21" y="1699618"/>
            <a:ext cx="8175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sl-SI" sz="2400" dirty="0">
                <a:ea typeface="+mn-ea"/>
                <a:cs typeface="+mn-cs"/>
              </a:rPr>
              <a:t>Mednarodni podatki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altLang="sl-SI" sz="2200" dirty="0" smtClean="0"/>
              <a:t>   Mednarodne </a:t>
            </a:r>
            <a:r>
              <a:rPr lang="sl-SI" altLang="sl-SI" sz="2200" dirty="0"/>
              <a:t>podatkovne baze</a:t>
            </a:r>
          </a:p>
        </p:txBody>
      </p:sp>
    </p:spTree>
    <p:extLst>
      <p:ext uri="{BB962C8B-B14F-4D97-AF65-F5344CB8AC3E}">
        <p14:creationId xmlns:p14="http://schemas.microsoft.com/office/powerpoint/2010/main" val="37773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 mednarodnih podatkov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 r="19623" b="45688"/>
          <a:stretch/>
        </p:blipFill>
        <p:spPr bwMode="auto">
          <a:xfrm>
            <a:off x="107504" y="1206044"/>
            <a:ext cx="8235314" cy="28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83671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http://zacat.gesis.org/webview/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8" r="30598" b="28045"/>
          <a:stretch/>
        </p:blipFill>
        <p:spPr bwMode="auto">
          <a:xfrm>
            <a:off x="179512" y="2854295"/>
            <a:ext cx="8249991" cy="382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3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 mednarodnih podatkov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395536" y="8367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http://zacat.gesis.org/webview/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17749" r="8021" b="3925"/>
          <a:stretch/>
        </p:blipFill>
        <p:spPr bwMode="auto">
          <a:xfrm>
            <a:off x="107504" y="2132856"/>
            <a:ext cx="8690626" cy="43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41277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Q1b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Enjoy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not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</a:t>
            </a:r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money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 mednarodnih podatkov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1" t="18659" r="16466" b="20651"/>
          <a:stretch/>
        </p:blipFill>
        <p:spPr bwMode="auto">
          <a:xfrm>
            <a:off x="323528" y="1556792"/>
            <a:ext cx="7752060" cy="502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98072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Nekatere evropske države in Q1b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80728"/>
            <a:ext cx="8856984" cy="576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98" y="765175"/>
            <a:ext cx="8291466" cy="55441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Atlas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European</a:t>
            </a:r>
            <a:r>
              <a:rPr lang="sl-SI" dirty="0" smtClean="0"/>
              <a:t> </a:t>
            </a:r>
            <a:r>
              <a:rPr lang="sl-SI" dirty="0" err="1" smtClean="0"/>
              <a:t>Values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88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b="1" dirty="0" smtClean="0"/>
              <a:t>Slovensko </a:t>
            </a:r>
            <a:r>
              <a:rPr lang="sl-SI" sz="2000" b="1" dirty="0"/>
              <a:t>javno mnenje 2013 : Mednarodna raziskava Nacionalna identiteta, mednarodna raziskava Razumevanje vloge državljana in Ogledalo javnega mnenja </a:t>
            </a:r>
          </a:p>
          <a:p>
            <a:r>
              <a:rPr lang="sl-SI" sz="2000" dirty="0" smtClean="0"/>
              <a:t>Raziskava SJM 2013 je </a:t>
            </a:r>
            <a:r>
              <a:rPr lang="sl-SI" sz="2000" dirty="0"/>
              <a:t>sestavljena iz treh sklopov: Mednarodna raziskava Nacionalna identiteta, </a:t>
            </a:r>
            <a:r>
              <a:rPr lang="sl-SI" sz="2000" dirty="0" smtClean="0"/>
              <a:t>Mednarodna </a:t>
            </a:r>
            <a:r>
              <a:rPr lang="sl-SI" sz="2000" dirty="0"/>
              <a:t>raziskava Razumevanje vloge državljana in Ogledalo javnega mnenja. Prva dva sklopa spadata v mednarodni program </a:t>
            </a:r>
            <a:r>
              <a:rPr lang="sl-SI" sz="2000" dirty="0" smtClean="0"/>
              <a:t>ISSP, ki </a:t>
            </a:r>
            <a:r>
              <a:rPr lang="sl-SI" sz="2000" dirty="0"/>
              <a:t>predstavlja sodelovanje 47-ih držav</a:t>
            </a:r>
            <a:r>
              <a:rPr lang="sl-SI" sz="2000" dirty="0" smtClean="0"/>
              <a:t>. </a:t>
            </a:r>
            <a:endParaRPr lang="sl-SI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 tematika: PRISELJENCI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1" y="3068959"/>
            <a:ext cx="6162799" cy="358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" y="115354"/>
            <a:ext cx="9019890" cy="61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381328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http://www.stat.si/obcine/Vsebina.aspx?leto=2015&amp;ClanekNaslov=PrebivalstvoTujci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33" y="5839727"/>
            <a:ext cx="4324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568" y="2914650"/>
            <a:ext cx="1571625" cy="51435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85000"/>
              </a:schemeClr>
            </a:outerShdw>
            <a:softEdge rad="31750"/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206568" y="1700808"/>
            <a:ext cx="965832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5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Vir:SJM13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52150"/>
            <a:ext cx="6264696" cy="550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3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904656"/>
          </a:xfrm>
        </p:spPr>
        <p:txBody>
          <a:bodyPr/>
          <a:lstStyle/>
          <a:p>
            <a:pPr algn="ctr"/>
            <a:r>
              <a:rPr lang="sl-SI" dirty="0">
                <a:hlinkClick r:id="rId2"/>
              </a:rPr>
              <a:t>https://www.adp.fdv.uni-lj.si/uporabi/kako/pravila/</a:t>
            </a:r>
            <a:endParaRPr lang="sl-SI" dirty="0" smtClean="0"/>
          </a:p>
          <a:p>
            <a:pPr algn="ctr"/>
            <a:r>
              <a:rPr lang="sl-SI" dirty="0" smtClean="0"/>
              <a:t>Dostop </a:t>
            </a:r>
            <a:r>
              <a:rPr lang="sl-SI" dirty="0"/>
              <a:t>do podatkov in gradiv je določen s </a:t>
            </a:r>
            <a:r>
              <a:rPr lang="sl-SI" dirty="0">
                <a:hlinkClick r:id="rId3"/>
              </a:rPr>
              <a:t>Politikami digitalne hrambe v ADP</a:t>
            </a:r>
            <a:r>
              <a:rPr lang="sl-SI" dirty="0" smtClean="0"/>
              <a:t>.</a:t>
            </a:r>
          </a:p>
          <a:p>
            <a:pPr>
              <a:spcBef>
                <a:spcPts val="0"/>
              </a:spcBef>
            </a:pPr>
            <a:endParaRPr lang="sl-SI" dirty="0" smtClean="0"/>
          </a:p>
          <a:p>
            <a:r>
              <a:rPr lang="sl-SI" dirty="0" smtClean="0"/>
              <a:t>Vrste </a:t>
            </a:r>
            <a:r>
              <a:rPr lang="sl-SI" dirty="0"/>
              <a:t>dostopa v ADP:</a:t>
            </a:r>
            <a:endParaRPr lang="sl-SI" dirty="0" smtClean="0">
              <a:hlinkClick r:id="rId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b="1" dirty="0" smtClean="0"/>
              <a:t>Prosti dostop </a:t>
            </a:r>
            <a:r>
              <a:rPr lang="sl-SI" dirty="0" smtClean="0"/>
              <a:t>(ni potrebno registrirati, uporaba omejena z zakonodajo, etičnimi pravili in avtorskimi pravicami)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b="1" dirty="0" smtClean="0"/>
              <a:t>Standarden dostop </a:t>
            </a:r>
            <a:r>
              <a:rPr lang="sl-SI" dirty="0" smtClean="0"/>
              <a:t>(registracija, analiza in prenos podatkov, v celoti </a:t>
            </a:r>
            <a:r>
              <a:rPr lang="sl-SI" dirty="0" err="1" smtClean="0"/>
              <a:t>anonimizirani</a:t>
            </a:r>
            <a:r>
              <a:rPr lang="sl-SI" dirty="0" smtClean="0"/>
              <a:t> podatki – </a:t>
            </a:r>
            <a:r>
              <a:rPr lang="sl-SI" b="1" dirty="0" err="1" smtClean="0"/>
              <a:t>P</a:t>
            </a:r>
            <a:r>
              <a:rPr lang="sl-SI" dirty="0" err="1" smtClean="0"/>
              <a:t>ublic</a:t>
            </a:r>
            <a:r>
              <a:rPr lang="sl-SI" b="1" dirty="0" err="1" smtClean="0"/>
              <a:t>U</a:t>
            </a:r>
            <a:r>
              <a:rPr lang="sl-SI" dirty="0" err="1" smtClean="0"/>
              <a:t>se</a:t>
            </a:r>
            <a:r>
              <a:rPr lang="sl-SI" b="1" dirty="0" err="1" smtClean="0"/>
              <a:t>F</a:t>
            </a:r>
            <a:r>
              <a:rPr lang="sl-SI" dirty="0" err="1" smtClean="0"/>
              <a:t>ile</a:t>
            </a:r>
            <a:r>
              <a:rPr lang="sl-SI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b="1" dirty="0" smtClean="0"/>
              <a:t>Dostop pod posebnimi pogoji: </a:t>
            </a:r>
            <a:r>
              <a:rPr lang="sl-SI" dirty="0" smtClean="0"/>
              <a:t>potrebno dovoljenje izvirnih avtorjev ker: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dirty="0" smtClean="0"/>
              <a:t>podatki morda niso v celoti </a:t>
            </a:r>
            <a:r>
              <a:rPr lang="sl-SI" dirty="0" err="1" smtClean="0"/>
              <a:t>anonimizirani</a:t>
            </a:r>
            <a:r>
              <a:rPr lang="sl-SI" dirty="0" smtClean="0"/>
              <a:t> – </a:t>
            </a:r>
            <a:r>
              <a:rPr lang="sl-SI" b="1" dirty="0" err="1" smtClean="0"/>
              <a:t>S</a:t>
            </a:r>
            <a:r>
              <a:rPr lang="sl-SI" dirty="0" err="1" smtClean="0"/>
              <a:t>cientific</a:t>
            </a:r>
            <a:r>
              <a:rPr lang="sl-SI" b="1" dirty="0" err="1" smtClean="0"/>
              <a:t>U</a:t>
            </a:r>
            <a:r>
              <a:rPr lang="sl-SI" dirty="0" err="1" smtClean="0"/>
              <a:t>se</a:t>
            </a:r>
            <a:r>
              <a:rPr lang="sl-SI" b="1" dirty="0" err="1" smtClean="0"/>
              <a:t>F</a:t>
            </a:r>
            <a:r>
              <a:rPr lang="sl-SI" dirty="0" err="1" smtClean="0"/>
              <a:t>ile</a:t>
            </a:r>
            <a:r>
              <a:rPr lang="sl-SI" dirty="0" smtClean="0"/>
              <a:t>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dirty="0" smtClean="0"/>
              <a:t>datoteka je pod embargom,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dirty="0" smtClean="0"/>
              <a:t>datoteka dostopna le naročniku in izvirnim avtorjem.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sl-SI" dirty="0"/>
          </a:p>
          <a:p>
            <a:r>
              <a:rPr lang="sl-SI" dirty="0" smtClean="0"/>
              <a:t>Poleg običajne registracije je potrebno izpolniti „</a:t>
            </a:r>
            <a:r>
              <a:rPr lang="sl-SI" b="1" dirty="0" smtClean="0"/>
              <a:t>Vlogo za dostop do gradiva na zahtevo</a:t>
            </a:r>
            <a:r>
              <a:rPr lang="sl-SI" dirty="0" smtClean="0"/>
              <a:t>“, ki se jo na ADP pošlje po elektronski pošti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l-SI" dirty="0" smtClean="0"/>
              <a:t>Vlogo obravnava </a:t>
            </a:r>
            <a:r>
              <a:rPr lang="sl-SI" i="1" dirty="0" smtClean="0"/>
              <a:t>Komisija za zaščito zaupnosti ADP</a:t>
            </a:r>
            <a:r>
              <a:rPr lang="sl-SI" dirty="0" smtClean="0"/>
              <a:t>, o odločitvi obvesti uporabnika najkasneje v 7 delovnih dneh, če je rešitev ugodna ADP sproži postopek pridobitve dovoljenja s strani izvirnih avtorjev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dirty="0"/>
              <a:t>Komisija lahko odobri dostop do podatkov na dva načina: 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      </a:t>
            </a:r>
            <a:r>
              <a:rPr lang="sl-SI" dirty="0">
                <a:sym typeface="Wingdings" panose="05000000000000000000" pitchFamily="2" charset="2"/>
              </a:rPr>
              <a:t>dostop preko varne povezave</a:t>
            </a:r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      dostop v varni sobi (v prostorih ADP, </a:t>
            </a:r>
            <a:r>
              <a:rPr lang="sl-SI" dirty="0" err="1" smtClean="0">
                <a:sym typeface="Wingdings" panose="05000000000000000000" pitchFamily="2" charset="2"/>
              </a:rPr>
              <a:t>t.i</a:t>
            </a:r>
            <a:r>
              <a:rPr lang="sl-SI" dirty="0" smtClean="0">
                <a:sym typeface="Wingdings" panose="05000000000000000000" pitchFamily="2" charset="2"/>
              </a:rPr>
              <a:t>. </a:t>
            </a:r>
            <a:r>
              <a:rPr lang="sl-SI" dirty="0" err="1" smtClean="0">
                <a:sym typeface="Wingdings" panose="05000000000000000000" pitchFamily="2" charset="2"/>
              </a:rPr>
              <a:t>Secure</a:t>
            </a:r>
            <a:r>
              <a:rPr lang="sl-SI" dirty="0" smtClean="0">
                <a:sym typeface="Wingdings" panose="05000000000000000000" pitchFamily="2" charset="2"/>
              </a:rPr>
              <a:t> Use File – </a:t>
            </a:r>
            <a:r>
              <a:rPr lang="sl-SI" dirty="0" err="1" smtClean="0">
                <a:sym typeface="Wingdings" panose="05000000000000000000" pitchFamily="2" charset="2"/>
              </a:rPr>
              <a:t>ScUF</a:t>
            </a:r>
            <a:r>
              <a:rPr lang="sl-SI" dirty="0" smtClean="0">
                <a:sym typeface="Wingdings" panose="05000000000000000000" pitchFamily="2" charset="2"/>
              </a:rPr>
              <a:t>)</a:t>
            </a:r>
            <a:endParaRPr lang="sl-SI" dirty="0" smtClean="0"/>
          </a:p>
          <a:p>
            <a:r>
              <a:rPr lang="sl-SI" dirty="0" smtClean="0">
                <a:sym typeface="Wingdings" panose="05000000000000000000" pitchFamily="2" charset="2"/>
              </a:rPr>
              <a:t>     </a:t>
            </a:r>
            <a:endParaRPr lang="sl-SI" dirty="0">
              <a:sym typeface="Wingdings" panose="05000000000000000000" pitchFamily="2" charset="2"/>
            </a:endParaRPr>
          </a:p>
          <a:p>
            <a:pPr algn="ctr"/>
            <a:endParaRPr lang="sl-SI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Pravila uporabe in dostop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20472" y="0"/>
            <a:ext cx="324296" cy="6858000"/>
          </a:xfrm>
          <a:solidFill>
            <a:srgbClr val="FDD44F"/>
          </a:solidFill>
          <a:ln>
            <a:solidFill>
              <a:srgbClr val="FDD44F"/>
            </a:solidFill>
          </a:ln>
        </p:spPr>
        <p:txBody>
          <a:bodyPr/>
          <a:lstStyle/>
          <a:p>
            <a:r>
              <a:rPr lang="sl-SI" dirty="0" smtClean="0"/>
              <a:t>  </a:t>
            </a:r>
            <a:r>
              <a:rPr lang="sl-SI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Pravila uporabe in dostop</a:t>
            </a:r>
            <a:endParaRPr lang="sl-SI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02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Vir:SJM13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229600" cy="26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07754"/>
            <a:ext cx="42005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645024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Naredim prvi pregled spremenljivke. Preučim frekvence in opisne statistike.</a:t>
            </a:r>
          </a:p>
          <a:p>
            <a:r>
              <a:rPr lang="sl-SI" dirty="0" smtClean="0"/>
              <a:t>V kolikor so odgovori pretežno na eni ali drugi poli preučim, ali je še vedno zadosti variabilnosti za izvedbo analize / preučitev hipoteze.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73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SJM13: Mnenje o priseljencih glede na izobrazbo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graphicFrame>
        <p:nvGraphicFramePr>
          <p:cNvPr id="5" name="Content Placeholder 4">
            <a:hlinkClick r:id="rId2"/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3213" y="765175"/>
          <a:ext cx="8229600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1640" y="63813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hlinkClick r:id="rId2"/>
              </a:rPr>
              <a:t>Vir: SJM13 v </a:t>
            </a:r>
            <a:r>
              <a:rPr lang="sl-SI" dirty="0" err="1" smtClean="0">
                <a:hlinkClick r:id="rId2"/>
              </a:rPr>
              <a:t>Nesstarju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830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Percentage of people that agree or agree strongly that because of the number of immigrants they feel sometimes like a stranger in their own country</a:t>
            </a:r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ATLAS OF EUROPEAN VALUES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200800" cy="52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88639"/>
            <a:ext cx="8347382" cy="652019"/>
          </a:xfrm>
        </p:spPr>
        <p:txBody>
          <a:bodyPr/>
          <a:lstStyle/>
          <a:p>
            <a:r>
              <a:rPr lang="sl-SI" dirty="0" smtClean="0"/>
              <a:t>ISSP 2013: </a:t>
            </a:r>
            <a:r>
              <a:rPr lang="en-US" dirty="0"/>
              <a:t>Ethnic minorities should be given government assistance to preserve their customs and traditions.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8563"/>
            <a:ext cx="7976409" cy="543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645333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 </a:t>
            </a:r>
            <a:r>
              <a:rPr lang="sl-SI" dirty="0" err="1"/>
              <a:t>Agree</a:t>
            </a:r>
            <a:r>
              <a:rPr lang="sl-SI" dirty="0"/>
              <a:t> </a:t>
            </a:r>
            <a:r>
              <a:rPr lang="sl-SI" dirty="0" err="1" smtClean="0"/>
              <a:t>strongly</a:t>
            </a:r>
            <a:r>
              <a:rPr lang="sl-SI" dirty="0" smtClean="0"/>
              <a:t>……………………….5 </a:t>
            </a:r>
            <a:r>
              <a:rPr lang="sl-SI" dirty="0" err="1"/>
              <a:t>Disagree</a:t>
            </a:r>
            <a:r>
              <a:rPr lang="sl-SI" dirty="0"/>
              <a:t> </a:t>
            </a:r>
            <a:r>
              <a:rPr lang="sl-SI" dirty="0" err="1"/>
              <a:t>strongly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55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411" y="625327"/>
            <a:ext cx="8229600" cy="5400600"/>
          </a:xfrm>
        </p:spPr>
        <p:txBody>
          <a:bodyPr/>
          <a:lstStyle/>
          <a:p>
            <a:r>
              <a:rPr lang="en-US" b="1" i="1" dirty="0" smtClean="0"/>
              <a:t>Working with a Roma, black, Asian or white person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Discrimination</a:t>
            </a:r>
            <a:r>
              <a:rPr lang="sl-SI" dirty="0" smtClean="0"/>
              <a:t> in EU in 2015 / </a:t>
            </a:r>
            <a:r>
              <a:rPr lang="sl-SI" dirty="0" err="1" smtClean="0"/>
              <a:t>Eurobarometer</a:t>
            </a:r>
            <a:r>
              <a:rPr lang="sl-SI" dirty="0" smtClean="0"/>
              <a:t> 84.3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64" y="1011002"/>
            <a:ext cx="7407920" cy="5082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64886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hlinkClick r:id="rId3"/>
              </a:rPr>
              <a:t>-&gt; cela tabela</a:t>
            </a:r>
            <a:r>
              <a:rPr lang="sl-SI" dirty="0" smtClean="0"/>
              <a:t>, str. 22</a:t>
            </a:r>
            <a:endParaRPr lang="sl-S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71" y="6132874"/>
            <a:ext cx="7015189" cy="3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606794"/>
            <a:ext cx="8229600" cy="5400600"/>
          </a:xfrm>
        </p:spPr>
        <p:txBody>
          <a:bodyPr/>
          <a:lstStyle/>
          <a:p>
            <a:r>
              <a:rPr lang="en-US" b="1" i="1" dirty="0"/>
              <a:t>Having sons or daughters in a love relationship with a Roma, black,</a:t>
            </a:r>
          </a:p>
          <a:p>
            <a:r>
              <a:rPr lang="sl-SI" b="1" i="1" dirty="0" err="1"/>
              <a:t>Asian</a:t>
            </a:r>
            <a:r>
              <a:rPr lang="sl-SI" b="1" i="1" dirty="0"/>
              <a:t> </a:t>
            </a:r>
            <a:r>
              <a:rPr lang="sl-SI" b="1" i="1" dirty="0" err="1"/>
              <a:t>or</a:t>
            </a:r>
            <a:r>
              <a:rPr lang="sl-SI" b="1" i="1" dirty="0"/>
              <a:t> </a:t>
            </a:r>
            <a:r>
              <a:rPr lang="sl-SI" b="1" i="1" dirty="0" err="1"/>
              <a:t>white</a:t>
            </a:r>
            <a:r>
              <a:rPr lang="sl-SI" b="1" i="1" dirty="0"/>
              <a:t> person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Discrimination</a:t>
            </a:r>
            <a:r>
              <a:rPr lang="sl-SI" dirty="0" smtClean="0"/>
              <a:t> in EU in 2015 / </a:t>
            </a:r>
            <a:r>
              <a:rPr lang="sl-SI" dirty="0" err="1" smtClean="0"/>
              <a:t>Eurobarometer</a:t>
            </a:r>
            <a:r>
              <a:rPr lang="sl-SI" dirty="0" smtClean="0"/>
              <a:t> 84.3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TextBox 5"/>
          <p:cNvSpPr txBox="1"/>
          <p:nvPr/>
        </p:nvSpPr>
        <p:spPr>
          <a:xfrm>
            <a:off x="6084168" y="65571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hlinkClick r:id="rId2"/>
              </a:rPr>
              <a:t>-&gt; cela tabela</a:t>
            </a:r>
            <a:r>
              <a:rPr lang="sl-SI" dirty="0" smtClean="0"/>
              <a:t>, str. 24</a:t>
            </a:r>
            <a:endParaRPr lang="sl-S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7315200" cy="504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360111"/>
            <a:ext cx="7128792" cy="2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l-SI" dirty="0" err="1" smtClean="0"/>
              <a:t>Agregirani</a:t>
            </a:r>
            <a:r>
              <a:rPr lang="sl-SI" dirty="0" smtClean="0"/>
              <a:t> podatki v obliki tabel so na voljo na spletni strani Statističnega urada Republike Slovenije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Enostaven dostop do statističnih informacij o različnih statističnih področij (iz različnih virov)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Možnosti spletnih analiz in vizualnega prikaza rezultatov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Dostop do </a:t>
            </a:r>
            <a:r>
              <a:rPr lang="sl-SI" dirty="0" err="1" smtClean="0"/>
              <a:t>agregiranih</a:t>
            </a:r>
            <a:r>
              <a:rPr lang="sl-SI" dirty="0" smtClean="0"/>
              <a:t> podatkov na SI-STAT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36912"/>
            <a:ext cx="7950982" cy="1368152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61" y="4127870"/>
            <a:ext cx="7612915" cy="17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731236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4" y="836713"/>
            <a:ext cx="90368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13" y="826673"/>
            <a:ext cx="8229600" cy="52776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Tujci v </a:t>
            </a:r>
            <a:r>
              <a:rPr lang="sl-SI" dirty="0"/>
              <a:t>S</a:t>
            </a:r>
            <a:r>
              <a:rPr lang="sl-SI" dirty="0" smtClean="0"/>
              <a:t>loveniji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8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sl-SI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sl-SI" sz="2000" dirty="0"/>
          </a:p>
          <a:p>
            <a:pPr marL="285750" indent="-285750">
              <a:buFont typeface="Arial" pitchFamily="34" charset="0"/>
              <a:buChar char="•"/>
            </a:pPr>
            <a:endParaRPr lang="sl-SI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sl-SI" sz="2000" dirty="0"/>
          </a:p>
          <a:p>
            <a:pPr marL="285750" indent="-285750">
              <a:buFont typeface="Arial" pitchFamily="34" charset="0"/>
              <a:buChar char="•"/>
            </a:pPr>
            <a:endParaRPr lang="sl-SI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sl-SI" sz="2000" dirty="0"/>
          </a:p>
          <a:p>
            <a:pPr marL="285750" indent="-285750">
              <a:buFont typeface="Arial" pitchFamily="34" charset="0"/>
              <a:buChar char="•"/>
            </a:pPr>
            <a:endParaRPr lang="sl-SI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1997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b="1" dirty="0">
                <a:solidFill>
                  <a:srgbClr val="9D0A0E"/>
                </a:solidFill>
              </a:rPr>
              <a:t>n</a:t>
            </a:r>
            <a:r>
              <a:rPr lang="sl-SI" sz="2000" b="1" dirty="0" smtClean="0">
                <a:solidFill>
                  <a:srgbClr val="9D0A0E"/>
                </a:solidFill>
              </a:rPr>
              <a:t>acionalno podatkovno središče za družboslovje</a:t>
            </a:r>
            <a:endParaRPr lang="en-GB" sz="2000" b="1" dirty="0" smtClean="0">
              <a:solidFill>
                <a:srgbClr val="9D0A0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/>
              <a:t>dajalci podatkov iz vseh 4 univerz</a:t>
            </a:r>
            <a:r>
              <a:rPr lang="en-GB" sz="2000" dirty="0" smtClean="0"/>
              <a:t>, </a:t>
            </a:r>
            <a:r>
              <a:rPr lang="sl-SI" sz="2000" dirty="0" smtClean="0"/>
              <a:t>zasebnih raziskovalnih centrov</a:t>
            </a:r>
            <a:r>
              <a:rPr lang="en-GB" sz="2000" dirty="0" smtClean="0"/>
              <a:t>, </a:t>
            </a:r>
            <a:r>
              <a:rPr lang="sl-SI" sz="2000" dirty="0" smtClean="0"/>
              <a:t>SURS …</a:t>
            </a:r>
            <a:endParaRPr lang="sl-SI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600 </a:t>
            </a:r>
            <a:r>
              <a:rPr lang="sl-SI" sz="2000" dirty="0" smtClean="0"/>
              <a:t>družboslovnih raziskav, najstarejša iz leta 1968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/>
              <a:t>c</a:t>
            </a:r>
            <a:r>
              <a:rPr lang="en-GB" sz="2000" dirty="0" smtClean="0"/>
              <a:t>ca. 700 </a:t>
            </a:r>
            <a:r>
              <a:rPr lang="sl-SI" sz="2000" dirty="0" smtClean="0"/>
              <a:t>uporabnikov</a:t>
            </a:r>
            <a:r>
              <a:rPr lang="en-GB" sz="2000" dirty="0" smtClean="0"/>
              <a:t> </a:t>
            </a:r>
            <a:r>
              <a:rPr lang="sl-SI" sz="2000" dirty="0" smtClean="0"/>
              <a:t>letno</a:t>
            </a:r>
            <a:r>
              <a:rPr lang="en-GB" sz="2000" dirty="0" smtClean="0"/>
              <a:t> </a:t>
            </a:r>
            <a:r>
              <a:rPr lang="en-GB" sz="1400" dirty="0" smtClean="0"/>
              <a:t>(90 % </a:t>
            </a:r>
            <a:r>
              <a:rPr lang="sl-SI" sz="1400" dirty="0" smtClean="0"/>
              <a:t>izobraževanje</a:t>
            </a:r>
            <a:r>
              <a:rPr lang="en-GB" sz="1400" dirty="0" smtClean="0"/>
              <a:t>, 10 % </a:t>
            </a:r>
            <a:r>
              <a:rPr lang="sl-SI" sz="1400" dirty="0" smtClean="0"/>
              <a:t>znanstveno-raziskovalni</a:t>
            </a:r>
            <a:r>
              <a:rPr lang="en-GB" sz="1400" dirty="0" smtClean="0"/>
              <a:t>)</a:t>
            </a:r>
            <a:endParaRPr lang="sl-SI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err="1" smtClean="0"/>
              <a:t>član</a:t>
            </a:r>
            <a:r>
              <a:rPr lang="en-GB" sz="2000" dirty="0" smtClean="0"/>
              <a:t> </a:t>
            </a:r>
            <a:r>
              <a:rPr lang="en-GB" sz="2000" dirty="0" smtClean="0">
                <a:hlinkClick r:id="rId2"/>
              </a:rPr>
              <a:t>CESSDA 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err="1" smtClean="0">
                <a:hlinkClick r:id="rId3"/>
              </a:rPr>
              <a:t>različni</a:t>
            </a:r>
            <a:r>
              <a:rPr lang="en-GB" sz="2000" dirty="0" smtClean="0">
                <a:hlinkClick r:id="rId3"/>
              </a:rPr>
              <a:t> </a:t>
            </a:r>
            <a:r>
              <a:rPr lang="en-GB" sz="2000" dirty="0" err="1" smtClean="0">
                <a:hlinkClick r:id="rId3"/>
              </a:rPr>
              <a:t>mednarodni</a:t>
            </a:r>
            <a:r>
              <a:rPr lang="en-GB" sz="2000" dirty="0" smtClean="0">
                <a:hlinkClick r:id="rId3"/>
              </a:rPr>
              <a:t> </a:t>
            </a:r>
            <a:r>
              <a:rPr lang="en-GB" sz="2000" dirty="0" err="1" smtClean="0">
                <a:hlinkClick r:id="rId3"/>
              </a:rPr>
              <a:t>projekti</a:t>
            </a:r>
            <a:r>
              <a:rPr lang="en-GB" sz="2000" dirty="0" smtClean="0">
                <a:hlinkClick r:id="rId3"/>
              </a:rPr>
              <a:t> </a:t>
            </a:r>
            <a:r>
              <a:rPr lang="en-GB" sz="2000" dirty="0" smtClean="0"/>
              <a:t>(</a:t>
            </a:r>
            <a:r>
              <a:rPr lang="sl-SI" sz="2000" dirty="0" err="1" smtClean="0"/>
              <a:t>DwB</a:t>
            </a:r>
            <a:r>
              <a:rPr lang="sl-SI" sz="2000" dirty="0" smtClean="0"/>
              <a:t>, </a:t>
            </a:r>
            <a:r>
              <a:rPr lang="sl-SI" sz="2000" dirty="0" err="1" smtClean="0"/>
              <a:t>Foster</a:t>
            </a:r>
            <a:r>
              <a:rPr lang="sl-SI" sz="2000" dirty="0" smtClean="0"/>
              <a:t>, SEEDS, </a:t>
            </a:r>
            <a:r>
              <a:rPr lang="sl-SI" sz="2000" dirty="0" err="1" smtClean="0"/>
              <a:t>SaW</a:t>
            </a:r>
            <a:r>
              <a:rPr lang="sl-SI" sz="2000" dirty="0" smtClean="0"/>
              <a:t>, SERISS</a:t>
            </a:r>
            <a:r>
              <a:rPr lang="en-GB" sz="2000" dirty="0" smtClean="0"/>
              <a:t> …</a:t>
            </a:r>
            <a:r>
              <a:rPr lang="sl-SI" sz="2000" dirty="0" smtClean="0"/>
              <a:t>)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endParaRPr lang="en-GB" sz="1400" dirty="0" smtClean="0"/>
          </a:p>
          <a:p>
            <a:pPr algn="ctr"/>
            <a:endParaRPr lang="en-GB" b="1" dirty="0" smtClean="0"/>
          </a:p>
          <a:p>
            <a:pPr algn="ctr"/>
            <a:endParaRPr lang="en-GB" b="1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400" dirty="0" smtClean="0"/>
              <a:t>Arhiv družboslovnih podatkov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64704"/>
            <a:ext cx="752483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Projections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Vir: </a:t>
            </a:r>
            <a:r>
              <a:rPr lang="sl-SI" dirty="0" err="1" smtClean="0">
                <a:hlinkClick r:id="rId2"/>
              </a:rPr>
              <a:t>Eurostat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140693"/>
            <a:ext cx="89630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87" y="2708920"/>
            <a:ext cx="9054281" cy="432048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9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hlinkClick r:id="rId2"/>
              </a:rPr>
              <a:t>Event</a:t>
            </a:r>
            <a:r>
              <a:rPr lang="sl-SI" dirty="0" smtClean="0">
                <a:hlinkClick r:id="rId2"/>
              </a:rPr>
              <a:t> </a:t>
            </a:r>
            <a:r>
              <a:rPr lang="sl-SI" dirty="0" err="1" smtClean="0">
                <a:hlinkClick r:id="rId2"/>
              </a:rPr>
              <a:t>registry</a:t>
            </a:r>
            <a:r>
              <a:rPr lang="sl-SI" dirty="0" smtClean="0">
                <a:hlinkClick r:id="rId2"/>
              </a:rPr>
              <a:t> : </a:t>
            </a:r>
            <a:r>
              <a:rPr lang="sl-SI" dirty="0" err="1" smtClean="0">
                <a:hlinkClick r:id="rId2"/>
              </a:rPr>
              <a:t>concept</a:t>
            </a:r>
            <a:r>
              <a:rPr lang="sl-SI" dirty="0" smtClean="0">
                <a:hlinkClick r:id="rId2"/>
              </a:rPr>
              <a:t> - </a:t>
            </a:r>
            <a:r>
              <a:rPr lang="sl-SI" dirty="0" err="1" smtClean="0">
                <a:hlinkClick r:id="rId2"/>
              </a:rPr>
              <a:t>refugee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650701"/>
            <a:ext cx="90392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783" y="404664"/>
            <a:ext cx="8229600" cy="5400600"/>
          </a:xfrm>
        </p:spPr>
        <p:txBody>
          <a:bodyPr/>
          <a:lstStyle/>
          <a:p>
            <a:r>
              <a:rPr lang="sl-SI" dirty="0"/>
              <a:t>http://gis.stat.si/index.php#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1340768"/>
            <a:ext cx="9036496" cy="525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806" y="250591"/>
            <a:ext cx="20764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058"/>
            <a:ext cx="6551802" cy="66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60648"/>
            <a:ext cx="1015663" cy="61206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u="sng" dirty="0"/>
              <a:t>Wendy </a:t>
            </a:r>
            <a:r>
              <a:rPr lang="en-US" u="sng" dirty="0" err="1"/>
              <a:t>Christiaens</a:t>
            </a:r>
            <a:r>
              <a:rPr lang="en-US" dirty="0"/>
              <a:t>, </a:t>
            </a:r>
            <a:r>
              <a:rPr lang="en-US" u="sng" dirty="0"/>
              <a:t>Piet Bracke </a:t>
            </a:r>
            <a:r>
              <a:rPr lang="sl-SI" u="sng" dirty="0" smtClean="0"/>
              <a:t>(2013) </a:t>
            </a:r>
            <a:r>
              <a:rPr lang="en-US" dirty="0" smtClean="0"/>
              <a:t>Work–family </a:t>
            </a:r>
            <a:r>
              <a:rPr lang="en-US" dirty="0"/>
              <a:t>conflict, health services and medication use among dual-income couples in Europe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476672"/>
            <a:ext cx="2952328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Opisne statistike lahko predstavim tako.</a:t>
            </a:r>
            <a:endParaRPr lang="sl-SI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" y="116632"/>
            <a:ext cx="8719052" cy="663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122729"/>
            <a:ext cx="1368152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Ali pa tako.</a:t>
            </a:r>
            <a:endParaRPr lang="sl-SI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200" dirty="0" smtClean="0"/>
              <a:t>„… predstavljajo osnovno podlago za znanstveno raziskovanje in z analizo omogočajo izpeljavo teoretično ali uporabno naravnanih zaključkov.“ </a:t>
            </a:r>
          </a:p>
          <a:p>
            <a:pPr algn="r"/>
            <a:r>
              <a:rPr lang="sl-SI" sz="1200" dirty="0" smtClean="0"/>
              <a:t>(Priprava raziskovalnih podatkov za odprti dostop, Priročnik za raziskovalce, 2015, str. 1)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Raziskovalni podatki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74" y="2276872"/>
            <a:ext cx="3283090" cy="4566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6172573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Vir: </a:t>
            </a:r>
            <a:r>
              <a:rPr lang="en-US" sz="1200" dirty="0" smtClean="0"/>
              <a:t>Research data alliance </a:t>
            </a:r>
            <a:r>
              <a:rPr lang="sl-SI" sz="1200" dirty="0" err="1" smtClean="0"/>
              <a:t>meeting</a:t>
            </a:r>
            <a:r>
              <a:rPr lang="en-US" sz="1200" dirty="0" smtClean="0"/>
              <a:t>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23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Odprti dostop – odprti podatki – odprta znanost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Rectangle 5"/>
          <p:cNvSpPr/>
          <p:nvPr/>
        </p:nvSpPr>
        <p:spPr>
          <a:xfrm>
            <a:off x="323528" y="836712"/>
            <a:ext cx="83529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sl-SI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Osnovni </a:t>
            </a:r>
            <a:r>
              <a:rPr lang="sl-SI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 odprtega dostopa je takojšnja dostopnost rezultatov </a:t>
            </a:r>
            <a:r>
              <a:rPr lang="sl-SI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javno </a:t>
            </a:r>
            <a:r>
              <a:rPr lang="sl-SI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financiranih raziskav na svetovnem spletu brez naročniških ali avtorskopravnih </a:t>
            </a:r>
            <a:r>
              <a:rPr lang="sl-SI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omejitev</a:t>
            </a:r>
            <a:r>
              <a:rPr lang="sl-SI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 </a:t>
            </a:r>
            <a:endParaRPr lang="sl-SI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sl-SI" sz="3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sl-SI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(http://www.openaccess.si/definicije-in-deklaracije/) </a:t>
            </a:r>
          </a:p>
          <a:p>
            <a:endParaRPr lang="sl-SI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3329543" cy="4630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2377" y="643004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Vir: </a:t>
            </a:r>
            <a:r>
              <a:rPr lang="en-US" sz="1200" dirty="0" smtClean="0"/>
              <a:t>Research data alliance </a:t>
            </a:r>
            <a:r>
              <a:rPr lang="sl-SI" sz="1200" dirty="0" err="1" smtClean="0"/>
              <a:t>meeting</a:t>
            </a:r>
            <a:r>
              <a:rPr lang="en-US" sz="1200" dirty="0" smtClean="0"/>
              <a:t>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0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524607" cy="6290494"/>
          </a:xfrm>
        </p:spPr>
      </p:pic>
      <p:sp>
        <p:nvSpPr>
          <p:cNvPr id="2" name="Rectangle 1"/>
          <p:cNvSpPr/>
          <p:nvPr/>
        </p:nvSpPr>
        <p:spPr>
          <a:xfrm>
            <a:off x="4932040" y="908720"/>
            <a:ext cx="338437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sl-SI" altLang="sl-SI" b="1" dirty="0" smtClean="0">
                <a:latin typeface="Tahoma" pitchFamily="34" charset="0"/>
              </a:rPr>
              <a:t>ADP shranjuje </a:t>
            </a:r>
            <a:r>
              <a:rPr lang="sl-SI" altLang="sl-SI" b="1" dirty="0">
                <a:latin typeface="Tahoma" pitchFamily="34" charset="0"/>
              </a:rPr>
              <a:t>podatke</a:t>
            </a:r>
            <a:r>
              <a:rPr lang="sl-SI" altLang="sl-SI" dirty="0">
                <a:latin typeface="Tahoma" pitchFamily="34" charset="0"/>
              </a:rPr>
              <a:t> iz preteklih raziskav </a:t>
            </a:r>
            <a:r>
              <a:rPr lang="sl-SI" altLang="sl-SI" b="1" dirty="0">
                <a:latin typeface="Tahoma" pitchFamily="34" charset="0"/>
              </a:rPr>
              <a:t>za ponovno </a:t>
            </a:r>
            <a:r>
              <a:rPr lang="sl-SI" altLang="sl-SI" b="1" dirty="0" smtClean="0">
                <a:latin typeface="Tahoma" pitchFamily="34" charset="0"/>
              </a:rPr>
              <a:t>uporabo: </a:t>
            </a:r>
            <a:r>
              <a:rPr lang="sl-SI" altLang="sl-SI" dirty="0" smtClean="0">
                <a:latin typeface="Tahoma" pitchFamily="34" charset="0"/>
              </a:rPr>
              <a:t> 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sl-SI" altLang="sl-SI" dirty="0" smtClean="0">
                <a:latin typeface="Tahoma" pitchFamily="34" charset="0"/>
              </a:rPr>
              <a:t>zagotavlja</a:t>
            </a:r>
            <a:r>
              <a:rPr lang="sl-SI" altLang="sl-SI" dirty="0">
                <a:latin typeface="Tahoma" pitchFamily="34" charset="0"/>
              </a:rPr>
              <a:t>, da so podatki ohranjeni pred tehnološko zastarelostjo in fizičnim </a:t>
            </a:r>
            <a:r>
              <a:rPr lang="sl-SI" altLang="sl-SI" dirty="0" smtClean="0">
                <a:latin typeface="Tahoma" pitchFamily="34" charset="0"/>
              </a:rPr>
              <a:t>uničenjem.</a:t>
            </a:r>
            <a:endParaRPr lang="sl-SI" altLang="sl-SI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5725" y="6412642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Vir: </a:t>
            </a:r>
            <a:r>
              <a:rPr lang="en-US" sz="1200" dirty="0" smtClean="0"/>
              <a:t>Research data alliance </a:t>
            </a:r>
            <a:r>
              <a:rPr lang="sl-SI" sz="1200" dirty="0" err="1" smtClean="0"/>
              <a:t>meeting</a:t>
            </a:r>
            <a:r>
              <a:rPr lang="en-US" sz="1200" dirty="0" smtClean="0"/>
              <a:t>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97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P-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_predloga_V5_r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redloga_V5_r1" id="{DEB7CCA7-BC6E-4A83-9684-A03424FD1D59}" vid="{9678392C-2B11-4B47-847E-9237488836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5982755-1D12-4A15-BA8D-E3CA5C92D28F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7E0A2D1-8E96-4FF7-91D9-90AFB27F41A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E7B2C2D-338F-4C0B-822C-D0DF992976A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FF0134E-9D0D-4108-BB03-14E793A41CBA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4BA7034-06B3-403F-9BA0-D601377711A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5F70A0A-32DF-46EF-BCA9-3C804F3015E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5D99C64-0478-404E-A702-ED12FCFEEA0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5DA212F-2D74-4398-9349-611E6A23460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D612AC3-53F8-480B-A72A-220E69A81BC3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B36C218-D736-4A27-B3F9-58131C34B6A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9E90ACF-8E67-413E-8FEA-FC1A7CB52AE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28A627F-D077-4B4F-9E3C-CDCA8307AAF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F3BDC8D-B9EC-4AD5-9D71-7796AF5DD0C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3209</TotalTime>
  <Words>1607</Words>
  <Application>Microsoft Office PowerPoint</Application>
  <PresentationFormat>On-screen Show (4:3)</PresentationFormat>
  <Paragraphs>307</Paragraphs>
  <Slides>65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Arial</vt:lpstr>
      <vt:lpstr>Calibri</vt:lpstr>
      <vt:lpstr>Courier New</vt:lpstr>
      <vt:lpstr>Tahoma</vt:lpstr>
      <vt:lpstr>Verdana</vt:lpstr>
      <vt:lpstr>Wingdings</vt:lpstr>
      <vt:lpstr>ADP-en</vt:lpstr>
      <vt:lpstr>PPT_predloga_V5_r1</vt:lpstr>
      <vt:lpstr>Dostop do podatkovnih virov v arhivih podatkov in njihova uporaba</vt:lpstr>
      <vt:lpstr>Registracija za dostop do gradiv</vt:lpstr>
      <vt:lpstr>PowerPoint Presentation</vt:lpstr>
      <vt:lpstr>Splošna določila in pogoji uporabe podatkov iz ADP</vt:lpstr>
      <vt:lpstr>Pravila uporabe in dostop</vt:lpstr>
      <vt:lpstr>Arhiv družboslovnih podatkov</vt:lpstr>
      <vt:lpstr>Raziskovalni podatki</vt:lpstr>
      <vt:lpstr>Odprti dostop – odprti podatki – odprta znanost</vt:lpstr>
      <vt:lpstr>PowerPoint Presentation</vt:lpstr>
      <vt:lpstr>PowerPoint Presentation</vt:lpstr>
      <vt:lpstr>PowerPoint Presentation</vt:lpstr>
      <vt:lpstr>Teme/vsebina gradiv v ADP</vt:lpstr>
      <vt:lpstr>Seznam spremenljivk</vt:lpstr>
      <vt:lpstr>Mikro podatki</vt:lpstr>
      <vt:lpstr>   Vprašalnik</vt:lpstr>
      <vt:lpstr>Kako lahko uporabim dostopne vsebine</vt:lpstr>
      <vt:lpstr>Kaj potrebujemo za razumevanje in ustrezno interpretacijo</vt:lpstr>
      <vt:lpstr>PowerPoint Presentation</vt:lpstr>
      <vt:lpstr>PowerPoint Presentation</vt:lpstr>
      <vt:lpstr>Kako do podatkov na ADP?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Navodila za pisanje in oblikovanje strokovno-znanstvenih del</vt:lpstr>
      <vt:lpstr>Vsebine iz vprašalnika SJM15</vt:lpstr>
      <vt:lpstr>Vsebine iz vprašalnika SJM15</vt:lpstr>
      <vt:lpstr>Odgovori </vt:lpstr>
      <vt:lpstr>Opis raziskave</vt:lpstr>
      <vt:lpstr>Opis raziskave</vt:lpstr>
      <vt:lpstr>PowerPoint Presentation</vt:lpstr>
      <vt:lpstr>Opis raziskave</vt:lpstr>
      <vt:lpstr>Opis raziskave</vt:lpstr>
      <vt:lpstr>Opis raziskave</vt:lpstr>
      <vt:lpstr>SJM15</vt:lpstr>
      <vt:lpstr>PowerPoint Presentation</vt:lpstr>
      <vt:lpstr>Prenos datoteke na lokalno pomnilno enoto</vt:lpstr>
      <vt:lpstr>Mednarodni podatki</vt:lpstr>
      <vt:lpstr>Primer mednarodnih podatkov</vt:lpstr>
      <vt:lpstr>Primer mednarodnih podatkov</vt:lpstr>
      <vt:lpstr>Primer mednarodnih podatkov</vt:lpstr>
      <vt:lpstr>PowerPoint Presentation</vt:lpstr>
      <vt:lpstr>Atlas of European Values</vt:lpstr>
      <vt:lpstr>2 tematika: PRISELJENCI</vt:lpstr>
      <vt:lpstr>PowerPoint Presentation</vt:lpstr>
      <vt:lpstr>Vir:SJM13</vt:lpstr>
      <vt:lpstr>Vir:SJM13</vt:lpstr>
      <vt:lpstr>SJM13: Mnenje o priseljencih glede na izobrazbo</vt:lpstr>
      <vt:lpstr>ATLAS OF EUROPEAN VALUES</vt:lpstr>
      <vt:lpstr>ISSP 2013: Ethnic minorities should be given government assistance to preserve their customs and traditions.</vt:lpstr>
      <vt:lpstr>Discrimination in EU in 2015 / Eurobarometer 84.3</vt:lpstr>
      <vt:lpstr>Discrimination in EU in 2015 / Eurobarometer 84.3</vt:lpstr>
      <vt:lpstr>Dostop do agregiranih podatkov na SI-STAT</vt:lpstr>
      <vt:lpstr>PowerPoint Presentation</vt:lpstr>
      <vt:lpstr>PowerPoint Presentation</vt:lpstr>
      <vt:lpstr>Tujci v Sloveniji</vt:lpstr>
      <vt:lpstr>Population Projections</vt:lpstr>
      <vt:lpstr>Event registry : concept - refugee</vt:lpstr>
      <vt:lpstr>PowerPoint Presentation</vt:lpstr>
      <vt:lpstr>PowerPoint Presentation</vt:lpstr>
      <vt:lpstr>PowerPoint Presentation</vt:lpstr>
      <vt:lpstr>PowerPoint Presentation</vt:lpstr>
    </vt:vector>
  </TitlesOfParts>
  <Company>FDV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ARHIV DRUŽBOSLOVNIH PODATKOV in SEKUNDARNA ANALIZA PODATKOV</dc:title>
  <dc:creator>IRVI</dc:creator>
  <cp:lastModifiedBy>Vipavc Brvar, Irena</cp:lastModifiedBy>
  <cp:revision>279</cp:revision>
  <dcterms:created xsi:type="dcterms:W3CDTF">2013-10-22T09:14:53Z</dcterms:created>
  <dcterms:modified xsi:type="dcterms:W3CDTF">2018-05-17T06:53:08Z</dcterms:modified>
</cp:coreProperties>
</file>